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32" r:id="rId1"/>
    <p:sldMasterId id="2147484344" r:id="rId2"/>
  </p:sldMasterIdLst>
  <p:notesMasterIdLst>
    <p:notesMasterId r:id="rId16"/>
  </p:notesMasterIdLst>
  <p:sldIdLst>
    <p:sldId id="431" r:id="rId3"/>
    <p:sldId id="443" r:id="rId4"/>
    <p:sldId id="442" r:id="rId5"/>
    <p:sldId id="360" r:id="rId6"/>
    <p:sldId id="421" r:id="rId7"/>
    <p:sldId id="384" r:id="rId8"/>
    <p:sldId id="430" r:id="rId9"/>
    <p:sldId id="433" r:id="rId10"/>
    <p:sldId id="434" r:id="rId11"/>
    <p:sldId id="435" r:id="rId12"/>
    <p:sldId id="438" r:id="rId13"/>
    <p:sldId id="439" r:id="rId14"/>
    <p:sldId id="359" r:id="rId15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9900"/>
    <a:srgbClr val="003399"/>
    <a:srgbClr val="21F335"/>
    <a:srgbClr val="0033CC"/>
    <a:srgbClr val="000066"/>
    <a:srgbClr val="B7DEE8"/>
    <a:srgbClr val="FF33CC"/>
    <a:srgbClr val="FF99FF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33" autoAdjust="0"/>
    <p:restoredTop sz="99805" autoAdjust="0"/>
  </p:normalViewPr>
  <p:slideViewPr>
    <p:cSldViewPr>
      <p:cViewPr>
        <p:scale>
          <a:sx n="124" d="100"/>
          <a:sy n="124" d="100"/>
        </p:scale>
        <p:origin x="-125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9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openxmlformats.org/officeDocument/2006/relationships/image" Target="../media/image10.jpg"/><Relationship Id="rId1" Type="http://schemas.openxmlformats.org/officeDocument/2006/relationships/themeOverride" Target="../theme/themeOverrid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7163210848643921"/>
          <c:y val="0.15818874632802815"/>
          <c:w val="0.42118186789151357"/>
          <c:h val="0.63961182391541482"/>
        </c:manualLayout>
      </c:layout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12700">
              <a:noFill/>
            </a:ln>
            <a:scene3d>
              <a:camera prst="orthographicFront"/>
              <a:lightRig rig="threePt" dir="t"/>
            </a:scene3d>
            <a:sp3d>
              <a:bevelT w="190500" h="38100"/>
            </a:sp3d>
          </c:spPr>
          <c:explosion val="3"/>
          <c:dPt>
            <c:idx val="0"/>
            <c:bubble3D val="0"/>
            <c:spPr>
              <a:solidFill>
                <a:srgbClr val="FFFF0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EB8-4587-A88A-57F8D593D6BB}"/>
              </c:ext>
            </c:extLst>
          </c:dPt>
          <c:dPt>
            <c:idx val="1"/>
            <c:bubble3D val="0"/>
            <c:spPr>
              <a:solidFill>
                <a:srgbClr val="00B0F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EB8-4587-A88A-57F8D593D6BB}"/>
              </c:ext>
            </c:extLst>
          </c:dPt>
          <c:dPt>
            <c:idx val="2"/>
            <c:bubble3D val="0"/>
            <c:spPr>
              <a:solidFill>
                <a:srgbClr val="00B050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EB8-4587-A88A-57F8D593D6BB}"/>
              </c:ext>
            </c:extLst>
          </c:dPt>
          <c:dPt>
            <c:idx val="3"/>
            <c:bubble3D val="0"/>
            <c:spPr>
              <a:solidFill>
                <a:srgbClr val="C0504D"/>
              </a:solidFill>
              <a:ln w="12700">
                <a:noFill/>
              </a:ln>
              <a:scene3d>
                <a:camera prst="orthographicFront"/>
                <a:lightRig rig="threePt" dir="t"/>
              </a:scene3d>
              <a:sp3d>
                <a:bevelT w="190500" h="381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EB8-4587-A88A-57F8D593D6BB}"/>
              </c:ext>
            </c:extLst>
          </c:dPt>
          <c:dLbls>
            <c:dLbl>
              <c:idx val="0"/>
              <c:layout>
                <c:manualLayout>
                  <c:x val="0.26813363954505687"/>
                  <c:y val="5.195433269426748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Налоговые и неналоговые доходы </a:t>
                    </a:r>
                  </a:p>
                  <a:p>
                    <a:r>
                      <a:rPr lang="ru-RU" dirty="0" smtClean="0"/>
                      <a:t>10 503                   </a:t>
                    </a:r>
                    <a:r>
                      <a:rPr lang="ru-RU" baseline="0" dirty="0" smtClean="0"/>
                      <a:t>тыс.</a:t>
                    </a:r>
                    <a:r>
                      <a:rPr lang="ru-RU" dirty="0" smtClean="0"/>
                      <a:t> рублей</a:t>
                    </a:r>
                    <a:endParaRPr lang="ru-RU" dirty="0"/>
                  </a:p>
                </c:rich>
              </c:tx>
              <c:showLegendKey val="1"/>
              <c:showVal val="0"/>
              <c:showCatName val="1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EB8-4587-A88A-57F8D593D6BB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EB8-4587-A88A-57F8D593D6BB}"/>
                </c:ext>
              </c:extLst>
            </c:dLbl>
            <c:dLbl>
              <c:idx val="2"/>
              <c:layout>
                <c:manualLayout>
                  <c:x val="-0.24518230533683288"/>
                  <c:y val="-8.15078102890942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Дотации</a:t>
                    </a:r>
                  </a:p>
                  <a:p>
                    <a:r>
                      <a:rPr lang="ru-RU" dirty="0" smtClean="0"/>
                      <a:t>26</a:t>
                    </a:r>
                    <a:r>
                      <a:rPr lang="ru-RU" baseline="0" dirty="0" smtClean="0"/>
                      <a:t> 656</a:t>
                    </a:r>
                    <a:r>
                      <a:rPr lang="ru-RU" dirty="0" smtClean="0"/>
                      <a:t>                   тыс. рублей </a:t>
                    </a:r>
                    <a:endParaRPr lang="ru-RU" dirty="0"/>
                  </a:p>
                </c:rich>
              </c:tx>
              <c:showLegendKey val="1"/>
              <c:showVal val="0"/>
              <c:showCatName val="1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2EB8-4587-A88A-57F8D593D6BB}"/>
                </c:ext>
              </c:extLst>
            </c:dLbl>
            <c:dLbl>
              <c:idx val="3"/>
              <c:layout>
                <c:manualLayout>
                  <c:x val="0.24244083552055992"/>
                  <c:y val="-0.10180582050540171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Иные </a:t>
                    </a:r>
                    <a:r>
                      <a:rPr lang="ru-RU" sz="1600" dirty="0" smtClean="0"/>
                      <a:t>межбюджетные</a:t>
                    </a:r>
                    <a:r>
                      <a:rPr lang="ru-RU" dirty="0" smtClean="0"/>
                      <a:t> трансферты</a:t>
                    </a:r>
                  </a:p>
                  <a:p>
                    <a:r>
                      <a:rPr lang="ru-RU" dirty="0" smtClean="0"/>
                      <a:t>1</a:t>
                    </a:r>
                    <a:r>
                      <a:rPr lang="ru-RU" baseline="0" dirty="0" smtClean="0"/>
                      <a:t> 892              </a:t>
                    </a:r>
                    <a:r>
                      <a:rPr lang="ru-RU" dirty="0" smtClean="0"/>
                      <a:t>тыс. рублей</a:t>
                    </a:r>
                    <a:endParaRPr lang="ru-RU" dirty="0"/>
                  </a:p>
                </c:rich>
              </c:tx>
              <c:showLegendKey val="1"/>
              <c:showVal val="0"/>
              <c:showCatName val="1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EB8-4587-A88A-57F8D593D6BB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EB8-4587-A88A-57F8D593D6BB}"/>
                </c:ext>
              </c:extLst>
            </c:dLbl>
            <c:dLbl>
              <c:idx val="5"/>
              <c:layout>
                <c:manualLayout>
                  <c:x val="0.22001607611548557"/>
                  <c:y val="-0.18101625432963844"/>
                </c:manualLayout>
              </c:layout>
              <c:showLegendKey val="1"/>
              <c:showVal val="0"/>
              <c:showCatName val="1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2EB8-4587-A88A-57F8D593D6BB}"/>
                </c:ext>
              </c:extLst>
            </c:dLbl>
            <c:dLbl>
              <c:idx val="6"/>
              <c:layout>
                <c:manualLayout>
                  <c:x val="0.23061876640419948"/>
                  <c:y val="0.12866001426937226"/>
                </c:manualLayout>
              </c:layout>
              <c:showLegendKey val="1"/>
              <c:showVal val="0"/>
              <c:showCatName val="1"/>
              <c:showSerName val="1"/>
              <c:showPercent val="0"/>
              <c:showBubbleSize val="0"/>
              <c:separator> </c:separator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2EB8-4587-A88A-57F8D593D6BB}"/>
                </c:ext>
              </c:extLst>
            </c:dLbl>
            <c:spPr>
              <a:solidFill>
                <a:sysClr val="window" lastClr="FFFFFF">
                  <a:lumMod val="95000"/>
                </a:sys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c:spPr>
            <c:showLegendKey val="1"/>
            <c:showVal val="0"/>
            <c:showCatName val="1"/>
            <c:showSerName val="1"/>
            <c:showPercent val="0"/>
            <c:showBubbleSize val="0"/>
            <c:separator> </c:separator>
            <c:showLeaderLines val="1"/>
            <c:leaderLines>
              <c:spPr>
                <a:ln w="19050">
                  <a:noFill/>
                </a:ln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Налоговые и неналоговые доходы 10 503 тыс. рублей</c:v>
                </c:pt>
                <c:pt idx="1">
                  <c:v>Субвенции 358 тыс. рублей</c:v>
                </c:pt>
                <c:pt idx="2">
                  <c:v>Дотации  26 656 тыс. рублей </c:v>
                </c:pt>
                <c:pt idx="3">
                  <c:v>Иные межбюджетные трансферты 
1 892 тыс. рублей</c:v>
                </c:pt>
                <c:pt idx="4">
                  <c:v>Доходы от возврата остатков</c:v>
                </c:pt>
              </c:strCache>
            </c:strRef>
          </c:cat>
          <c:val>
            <c:numRef>
              <c:f>Лист1!$B$2:$B$6</c:f>
              <c:numCache>
                <c:formatCode>@</c:formatCode>
                <c:ptCount val="5"/>
                <c:pt idx="0" formatCode="#,##0">
                  <c:v>10503</c:v>
                </c:pt>
                <c:pt idx="1">
                  <c:v>0</c:v>
                </c:pt>
                <c:pt idx="2" formatCode="#,##0">
                  <c:v>26656</c:v>
                </c:pt>
                <c:pt idx="3" formatCode="#,##0">
                  <c:v>1892</c:v>
                </c:pt>
                <c:pt idx="4" formatCode="#,##0">
                  <c:v>0.7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2EB8-4587-A88A-57F8D593D6BB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78"/>
        <c:holeSize val="50"/>
      </c:doughnutChart>
      <c:spPr>
        <a:ln>
          <a:noFill/>
        </a:ln>
      </c:spPr>
    </c:plotArea>
    <c:plotVisOnly val="1"/>
    <c:dispBlanksAs val="zero"/>
    <c:showDLblsOverMax val="0"/>
  </c:chart>
  <c:spPr>
    <a:blipFill dpi="0" rotWithShape="1">
      <a:blip xmlns:r="http://schemas.openxmlformats.org/officeDocument/2006/relationships" r:embed="rId2">
        <a:alphaModFix amt="0"/>
      </a:blip>
      <a:srcRect/>
      <a:stretch>
        <a:fillRect/>
      </a:stretch>
    </a:blipFill>
    <a:ln>
      <a:noFill/>
    </a:ln>
  </c:spPr>
  <c:txPr>
    <a:bodyPr/>
    <a:lstStyle/>
    <a:p>
      <a:pPr>
        <a:defRPr sz="1800" b="1"/>
      </a:pPr>
      <a:endParaRPr lang="ru-RU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autoTitleDeleted val="0"/>
    <c:view3D>
      <c:rotX val="10"/>
      <c:rotY val="160"/>
      <c:depthPercent val="100"/>
      <c:rAngAx val="1"/>
    </c:view3D>
    <c:floor>
      <c:thickness val="0"/>
    </c:floor>
    <c:sideWall>
      <c:thickness val="0"/>
      <c:spPr>
        <a:ln>
          <a:noFill/>
        </a:ln>
      </c:spPr>
    </c:sideWall>
    <c:backWall>
      <c:thickness val="0"/>
      <c:spPr>
        <a:ln>
          <a:noFill/>
        </a:ln>
      </c:spPr>
    </c:backWall>
    <c:plotArea>
      <c:layout>
        <c:manualLayout>
          <c:layoutTarget val="inner"/>
          <c:xMode val="edge"/>
          <c:yMode val="edge"/>
          <c:x val="5.7254219295404654E-2"/>
          <c:y val="1.1996402197204995E-2"/>
          <c:w val="0.60839675925375258"/>
          <c:h val="0.84072749999999996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Прочие доходы 5 %</c:v>
                </c:pt>
              </c:strCache>
            </c:strRef>
          </c:tx>
          <c:spPr>
            <a:solidFill>
              <a:srgbClr val="009900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0-0D08-4EDB-95E5-221C413A5C21}"/>
              </c:ext>
            </c:extLst>
          </c:dPt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1-0D08-4EDB-95E5-221C413A5C21}"/>
              </c:ext>
            </c:extLst>
          </c:dPt>
          <c:dLbls>
            <c:dLbl>
              <c:idx val="0"/>
              <c:layout>
                <c:manualLayout>
                  <c:x val="2.8858298189712557E-3"/>
                  <c:y val="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838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D08-4EDB-95E5-221C413A5C21}"/>
                </c:ext>
              </c:extLst>
            </c:dLbl>
            <c:dLbl>
              <c:idx val="1"/>
              <c:layout>
                <c:manualLayout>
                  <c:x val="4.2845190543020616E-3"/>
                  <c:y val="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395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D08-4EDB-95E5-221C413A5C21}"/>
                </c:ext>
              </c:extLst>
            </c:dLbl>
            <c:dLbl>
              <c:idx val="2"/>
              <c:layout>
                <c:manualLayout>
                  <c:x val="9.9972111267048105E-3"/>
                  <c:y val="8.736538335861425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547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Лист1!$B$2:$B$5</c:f>
              <c:numCache>
                <c:formatCode>#,##0</c:formatCode>
                <c:ptCount val="3"/>
                <c:pt idx="0">
                  <c:v>838</c:v>
                </c:pt>
                <c:pt idx="1">
                  <c:v>395</c:v>
                </c:pt>
                <c:pt idx="2">
                  <c:v>547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D08-4EDB-95E5-221C413A5C21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Доходы от оказания платных услуг и компенсация затрат государства 4 %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2.8858298189712557E-3"/>
                  <c:y val="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D08-4EDB-95E5-221C413A5C21}"/>
                </c:ext>
              </c:extLst>
            </c:dLbl>
            <c:dLbl>
              <c:idx val="1"/>
              <c:layout>
                <c:manualLayout>
                  <c:x val="4.2845261018753106E-3"/>
                  <c:y val="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402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8BCA-4C0C-9F61-A9C3A5503A0F}"/>
                </c:ext>
              </c:extLst>
            </c:dLbl>
            <c:dLbl>
              <c:idx val="2"/>
              <c:layout>
                <c:manualLayout>
                  <c:x val="8.5690522037506212E-3"/>
                  <c:y val="8.736538335861425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410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Лист1!$C$2:$C$5</c:f>
              <c:numCache>
                <c:formatCode>#,##0</c:formatCode>
                <c:ptCount val="3"/>
                <c:pt idx="0">
                  <c:v>120</c:v>
                </c:pt>
                <c:pt idx="1">
                  <c:v>402</c:v>
                </c:pt>
                <c:pt idx="2">
                  <c:v>410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0D08-4EDB-95E5-221C413A5C21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Земельный налог с физических лиц 7 %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2.8562335816330201E-3"/>
                  <c:y val="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595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D08-4EDB-95E5-221C413A5C21}"/>
                </c:ext>
              </c:extLst>
            </c:dLbl>
            <c:dLbl>
              <c:idx val="1"/>
              <c:layout>
                <c:manualLayout>
                  <c:x val="4.2845190543020616E-3"/>
                  <c:y val="-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590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D08-4EDB-95E5-221C413A5C21}"/>
                </c:ext>
              </c:extLst>
            </c:dLbl>
            <c:dLbl>
              <c:idx val="2"/>
              <c:layout>
                <c:manualLayout>
                  <c:x val="9.9972111267048105E-3"/>
                  <c:y val="-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724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8BCA-4C0C-9F61-A9C3A5503A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Лист1!$D$2:$D$5</c:f>
              <c:numCache>
                <c:formatCode>#,##0</c:formatCode>
                <c:ptCount val="3"/>
                <c:pt idx="0">
                  <c:v>595</c:v>
                </c:pt>
                <c:pt idx="1">
                  <c:v>590</c:v>
                </c:pt>
                <c:pt idx="2">
                  <c:v>724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B-0D08-4EDB-95E5-221C413A5C21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Налог на имущество физических лиц 11 %</c:v>
                </c:pt>
              </c:strCache>
            </c:strRef>
          </c:tx>
          <c:spPr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4.2844065997337073E-3"/>
                  <c:y val="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057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0D08-4EDB-95E5-221C413A5C21}"/>
                </c:ext>
              </c:extLst>
            </c:dLbl>
            <c:dLbl>
              <c:idx val="1"/>
              <c:layout>
                <c:manualLayout>
                  <c:x val="4.2845190543020616E-3"/>
                  <c:y val="-6.552403751896069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041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D08-4EDB-95E5-221C413A5C21}"/>
                </c:ext>
              </c:extLst>
            </c:dLbl>
            <c:dLbl>
              <c:idx val="2"/>
              <c:layout>
                <c:manualLayout>
                  <c:x val="8.5690381086041233E-3"/>
                  <c:y val="-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194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Лист1!$E$2:$E$5</c:f>
              <c:numCache>
                <c:formatCode>#,##0</c:formatCode>
                <c:ptCount val="3"/>
                <c:pt idx="0">
                  <c:v>1057</c:v>
                </c:pt>
                <c:pt idx="1">
                  <c:v>1041</c:v>
                </c:pt>
                <c:pt idx="2">
                  <c:v>1194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0D08-4EDB-95E5-221C413A5C21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Доходы от уплаты акцизов на нефтепродукты 18 %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5.7126920724027627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900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0D08-4EDB-95E5-221C413A5C21}"/>
                </c:ext>
              </c:extLst>
            </c:dLbl>
            <c:dLbl>
              <c:idx val="1"/>
              <c:layout>
                <c:manualLayout>
                  <c:x val="2.9153456145474986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781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0D08-4EDB-95E5-221C413A5C21}"/>
                </c:ext>
              </c:extLst>
            </c:dLbl>
            <c:dLbl>
              <c:idx val="2"/>
              <c:layout>
                <c:manualLayout>
                  <c:x val="8.510130746163717E-3"/>
                  <c:y val="-2.184306563066456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1 </a:t>
                    </a:r>
                    <a:r>
                      <a:rPr lang="en-US" dirty="0">
                        <a:solidFill>
                          <a:schemeClr val="bg1"/>
                        </a:solidFill>
                      </a:rPr>
                      <a:t>911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Лист1!$F$2:$F$5</c:f>
              <c:numCache>
                <c:formatCode>#,##0</c:formatCode>
                <c:ptCount val="3"/>
                <c:pt idx="0">
                  <c:v>1900</c:v>
                </c:pt>
                <c:pt idx="1">
                  <c:v>1781</c:v>
                </c:pt>
                <c:pt idx="2">
                  <c:v>1911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3-0D08-4EDB-95E5-221C413A5C21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Налог на доходы физических лиц  55 %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5.7126920724027358E-3"/>
                  <c:y val="-4.368269167930712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3 586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0D08-4EDB-95E5-221C413A5C21}"/>
                </c:ext>
              </c:extLst>
            </c:dLbl>
            <c:dLbl>
              <c:idx val="1"/>
              <c:layout>
                <c:manualLayout>
                  <c:x val="7.1408650905034369E-3"/>
                  <c:y val="-2.184134583965356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4 325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0D08-4EDB-95E5-221C413A5C21}"/>
                </c:ext>
              </c:extLst>
            </c:dLbl>
            <c:dLbl>
              <c:idx val="2"/>
              <c:layout>
                <c:manualLayout>
                  <c:x val="8.5690381086041233E-3"/>
                  <c:y val="2.18396260486425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bg1"/>
                        </a:solidFill>
                      </a:rPr>
                      <a:t>  5 717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0D08-4EDB-95E5-221C413A5C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</c:f>
              <c:strCache>
                <c:ptCount val="3"/>
                <c:pt idx="0">
                  <c:v>факт </c:v>
                </c:pt>
                <c:pt idx="1">
                  <c:v>план</c:v>
                </c:pt>
                <c:pt idx="2">
                  <c:v>факт</c:v>
                </c:pt>
              </c:strCache>
            </c:strRef>
          </c:cat>
          <c:val>
            <c:numRef>
              <c:f>Лист1!$G$2:$G$5</c:f>
              <c:numCache>
                <c:formatCode>#,##0</c:formatCode>
                <c:ptCount val="3"/>
                <c:pt idx="0">
                  <c:v>3586</c:v>
                </c:pt>
                <c:pt idx="1">
                  <c:v>4325</c:v>
                </c:pt>
                <c:pt idx="2">
                  <c:v>5717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0D08-4EDB-95E5-221C413A5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7"/>
        <c:gapDepth val="52"/>
        <c:shape val="cylinder"/>
        <c:axId val="81486976"/>
        <c:axId val="81488512"/>
        <c:axId val="0"/>
      </c:bar3DChart>
      <c:catAx>
        <c:axId val="81486976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81488512"/>
        <c:crosses val="autoZero"/>
        <c:auto val="1"/>
        <c:lblAlgn val="ctr"/>
        <c:lblOffset val="100"/>
        <c:noMultiLvlLbl val="0"/>
      </c:catAx>
      <c:valAx>
        <c:axId val="81488512"/>
        <c:scaling>
          <c:orientation val="minMax"/>
          <c:max val="11000"/>
          <c:min val="0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ru-RU"/>
          </a:p>
        </c:txPr>
        <c:crossAx val="81486976"/>
        <c:crosses val="autoZero"/>
        <c:crossBetween val="between"/>
      </c:valAx>
    </c:plotArea>
    <c:legend>
      <c:legendPos val="r"/>
      <c:legendEntry>
        <c:idx val="0"/>
        <c:txPr>
          <a:bodyPr anchor="t"/>
          <a:lstStyle/>
          <a:p>
            <a:pPr>
              <a:defRPr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1"/>
        <c:txPr>
          <a:bodyPr anchor="t"/>
          <a:lstStyle/>
          <a:p>
            <a:pPr>
              <a:defRPr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2"/>
        <c:txPr>
          <a:bodyPr anchor="t"/>
          <a:lstStyle/>
          <a:p>
            <a:pPr>
              <a:defRPr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3"/>
        <c:txPr>
          <a:bodyPr anchor="t"/>
          <a:lstStyle/>
          <a:p>
            <a:pPr>
              <a:defRPr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4"/>
        <c:txPr>
          <a:bodyPr anchor="t"/>
          <a:lstStyle/>
          <a:p>
            <a:pPr>
              <a:defRPr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egendEntry>
        <c:idx val="5"/>
        <c:txPr>
          <a:bodyPr anchor="t"/>
          <a:lstStyle/>
          <a:p>
            <a:pPr>
              <a:defRPr sz="1600" b="1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</c:legendEntry>
      <c:layout>
        <c:manualLayout>
          <c:xMode val="edge"/>
          <c:yMode val="edge"/>
          <c:x val="0.65238498641612597"/>
          <c:y val="0.11230028926884805"/>
          <c:w val="0.34761501358387398"/>
          <c:h val="0.81511730694486006"/>
        </c:manualLayout>
      </c:layout>
      <c:overlay val="0"/>
      <c:txPr>
        <a:bodyPr anchor="t"/>
        <a:lstStyle/>
        <a:p>
          <a:pPr>
            <a:defRPr sz="1600" b="1">
              <a:solidFill>
                <a:schemeClr val="bg1"/>
              </a:solidFill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0.03538</cdr:x>
      <cdr:y>0.79453</cdr:y>
    </cdr:from>
    <cdr:to>
      <cdr:x>0.96461</cdr:x>
      <cdr:y>0.98213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23515" y="5184576"/>
          <a:ext cx="8496879" cy="1224136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1">
            <a:lumMod val="20000"/>
            <a:lumOff val="80000"/>
          </a:schemeClr>
        </a:solidFill>
        <a:ln xmlns:a="http://schemas.openxmlformats.org/drawingml/2006/main">
          <a:noFill/>
        </a:ln>
        <a:effectLst xmlns:a="http://schemas.openxmlformats.org/drawingml/2006/main">
          <a:outerShdw blurRad="44450" dist="27940" dir="5400000" algn="ctr">
            <a:srgbClr val="000000">
              <a:alpha val="32000"/>
            </a:srgbClr>
          </a:outerShdw>
        </a:effectLst>
        <a:scene3d xmlns:a="http://schemas.openxmlformats.org/drawingml/2006/main">
          <a:camera prst="orthographicFront">
            <a:rot lat="0" lon="0" rev="0"/>
          </a:camera>
          <a:lightRig rig="balanced" dir="t">
            <a:rot lat="0" lon="0" rev="8700000"/>
          </a:lightRig>
        </a:scene3d>
        <a:sp3d xmlns:a="http://schemas.openxmlformats.org/drawingml/2006/main">
          <a:bevelT w="190500" h="38100"/>
        </a:sp3d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ru-RU" sz="2400" b="1" dirty="0" smtClean="0">
              <a:solidFill>
                <a:srgbClr val="000099"/>
              </a:solidFill>
            </a:rPr>
            <a:t>Факт 39 411 тыс. рублей, в т. ч. </a:t>
          </a:r>
          <a:r>
            <a:rPr lang="ru-RU" sz="2400" b="1" dirty="0">
              <a:solidFill>
                <a:srgbClr val="000099"/>
              </a:solidFill>
            </a:rPr>
            <a:t>с</a:t>
          </a:r>
          <a:r>
            <a:rPr lang="ru-RU" sz="2400" b="1" dirty="0" smtClean="0">
              <a:solidFill>
                <a:srgbClr val="000099"/>
              </a:solidFill>
            </a:rPr>
            <a:t>редства Краснодарского края и Туапсинского района – </a:t>
          </a:r>
        </a:p>
        <a:p xmlns:a="http://schemas.openxmlformats.org/drawingml/2006/main">
          <a:pPr algn="ctr"/>
          <a:r>
            <a:rPr lang="ru-RU" sz="2400" b="1" dirty="0" smtClean="0">
              <a:solidFill>
                <a:srgbClr val="000099"/>
              </a:solidFill>
            </a:rPr>
            <a:t>28 906 тыс. рублей или 73,3 %</a:t>
          </a:r>
          <a:endParaRPr lang="ru-RU" sz="2400" b="1" dirty="0">
            <a:solidFill>
              <a:srgbClr val="000099"/>
            </a:solidFill>
          </a:endParaRPr>
        </a:p>
      </cdr:txBody>
    </cdr:sp>
  </cdr:relSizeAnchor>
  <cdr:relSizeAnchor xmlns:cdr="http://schemas.openxmlformats.org/drawingml/2006/chartDrawing">
    <cdr:from>
      <cdr:x>0.90087</cdr:x>
      <cdr:y>0.05041</cdr:y>
    </cdr:from>
    <cdr:to>
      <cdr:x>0.97962</cdr:x>
      <cdr:y>0.12603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237532" y="288032"/>
          <a:ext cx="7200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0.68872</cdr:x>
      <cdr:y>0.57403</cdr:y>
    </cdr:from>
    <cdr:to>
      <cdr:x>0.7911</cdr:x>
      <cdr:y>0.64578</cdr:y>
    </cdr:to>
    <cdr:cxnSp macro="">
      <cdr:nvCxnSpPr>
        <cdr:cNvPr id="10" name="Прямая со стрелкой 9"/>
        <cdr:cNvCxnSpPr/>
      </cdr:nvCxnSpPr>
      <cdr:spPr>
        <a:xfrm xmlns:a="http://schemas.openxmlformats.org/drawingml/2006/main" flipH="1" flipV="1">
          <a:off x="6297677" y="3456384"/>
          <a:ext cx="936162" cy="432028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1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0.68085</cdr:x>
      <cdr:y>0.36416</cdr:y>
    </cdr:from>
    <cdr:to>
      <cdr:x>0.7911</cdr:x>
      <cdr:y>0.37073</cdr:y>
    </cdr:to>
    <cdr:cxnSp macro="">
      <cdr:nvCxnSpPr>
        <cdr:cNvPr id="13" name="Прямая со стрелкой 12"/>
        <cdr:cNvCxnSpPr/>
      </cdr:nvCxnSpPr>
      <cdr:spPr>
        <a:xfrm xmlns:a="http://schemas.openxmlformats.org/drawingml/2006/main" flipH="1" flipV="1">
          <a:off x="6225669" y="2376264"/>
          <a:ext cx="1008149" cy="42877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1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0.20048</cdr:x>
      <cdr:y>0.28701</cdr:y>
    </cdr:from>
    <cdr:to>
      <cdr:x>0.2871</cdr:x>
      <cdr:y>0.29897</cdr:y>
    </cdr:to>
    <cdr:cxnSp macro="">
      <cdr:nvCxnSpPr>
        <cdr:cNvPr id="15" name="Прямая со стрелкой 14"/>
        <cdr:cNvCxnSpPr/>
      </cdr:nvCxnSpPr>
      <cdr:spPr>
        <a:xfrm xmlns:a="http://schemas.openxmlformats.org/drawingml/2006/main">
          <a:off x="1833181" y="1728192"/>
          <a:ext cx="792053" cy="7201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chemeClr val="bg1"/>
          </a:solidFill>
          <a:tailEnd type="arrow"/>
        </a:ln>
      </cdr:spPr>
      <cdr:style>
        <a:lnRef xmlns:a="http://schemas.openxmlformats.org/drawingml/2006/main" idx="2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1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0.37541</cdr:x>
      <cdr:y>0.12545</cdr:y>
    </cdr:from>
    <cdr:to>
      <cdr:x>0.51047</cdr:x>
      <cdr:y>0.21214</cdr:y>
    </cdr:to>
    <cdr:cxnSp macro="">
      <cdr:nvCxnSpPr>
        <cdr:cNvPr id="7" name="Прямая со стрелкой 6"/>
        <cdr:cNvCxnSpPr/>
      </cdr:nvCxnSpPr>
      <cdr:spPr>
        <a:xfrm xmlns:a="http://schemas.openxmlformats.org/drawingml/2006/main" flipV="1">
          <a:off x="3408693" y="729476"/>
          <a:ext cx="1226329" cy="504073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chemeClr val="accent6">
              <a:lumMod val="40000"/>
              <a:lumOff val="6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0.35747</cdr:x>
      <cdr:y>0.0927</cdr:y>
    </cdr:from>
    <cdr:to>
      <cdr:x>0.51496</cdr:x>
      <cdr:y>0.19062</cdr:y>
    </cdr:to>
    <cdr:sp macro="" textlink="">
      <cdr:nvSpPr>
        <cdr:cNvPr id="10" name="TextBox 9"/>
        <cdr:cNvSpPr txBox="1"/>
      </cdr:nvSpPr>
      <cdr:spPr>
        <a:xfrm xmlns:a="http://schemas.openxmlformats.org/drawingml/2006/main" rot="20356012">
          <a:off x="3245750" y="539013"/>
          <a:ext cx="1429991" cy="56937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123,1 %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0.30313</cdr:x>
      <cdr:y>0.26044</cdr:y>
    </cdr:from>
    <cdr:to>
      <cdr:x>0.40313</cdr:x>
      <cdr:y>0.41284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2771800" y="156263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0.39305</cdr:x>
      <cdr:y>0.161</cdr:y>
    </cdr:from>
    <cdr:to>
      <cdr:x>0.52455</cdr:x>
      <cdr:y>0.23876</cdr:y>
    </cdr:to>
    <cdr:sp macro="" textlink="">
      <cdr:nvSpPr>
        <cdr:cNvPr id="5" name="TextBox 4"/>
        <cdr:cNvSpPr txBox="1"/>
      </cdr:nvSpPr>
      <cdr:spPr>
        <a:xfrm xmlns:a="http://schemas.openxmlformats.org/drawingml/2006/main" rot="20283765">
          <a:off x="3568872" y="936141"/>
          <a:ext cx="1194005" cy="4521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+1 969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0.15121</cdr:x>
      <cdr:y>0.05205</cdr:y>
    </cdr:from>
    <cdr:to>
      <cdr:x>0.49846</cdr:x>
      <cdr:y>0.20066</cdr:y>
    </cdr:to>
    <cdr:cxnSp macro="">
      <cdr:nvCxnSpPr>
        <cdr:cNvPr id="15" name="Прямая со стрелкой 14"/>
        <cdr:cNvCxnSpPr/>
      </cdr:nvCxnSpPr>
      <cdr:spPr>
        <a:xfrm xmlns:a="http://schemas.openxmlformats.org/drawingml/2006/main" flipV="1">
          <a:off x="1372927" y="302665"/>
          <a:ext cx="3152990" cy="864117"/>
        </a:xfrm>
        <a:prstGeom xmlns:a="http://schemas.openxmlformats.org/drawingml/2006/main" prst="straightConnector1">
          <a:avLst/>
        </a:prstGeom>
        <a:ln xmlns:a="http://schemas.openxmlformats.org/drawingml/2006/main" w="57150">
          <a:solidFill>
            <a:schemeClr val="accent6">
              <a:lumMod val="40000"/>
              <a:lumOff val="60000"/>
            </a:schemeClr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0.17459</cdr:x>
      <cdr:y>0.08421</cdr:y>
    </cdr:from>
    <cdr:to>
      <cdr:x>0.33063</cdr:x>
      <cdr:y>0.18369</cdr:y>
    </cdr:to>
    <cdr:sp macro="" textlink="">
      <cdr:nvSpPr>
        <cdr:cNvPr id="20" name="TextBox 1"/>
        <cdr:cNvSpPr txBox="1"/>
      </cdr:nvSpPr>
      <cdr:spPr>
        <a:xfrm xmlns:a="http://schemas.openxmlformats.org/drawingml/2006/main" rot="20632734">
          <a:off x="1585253" y="489660"/>
          <a:ext cx="1416825" cy="57844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129,7 %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0.17823</cdr:x>
      <cdr:y>0.15283</cdr:y>
    </cdr:from>
    <cdr:to>
      <cdr:x>0.31621</cdr:x>
      <cdr:y>0.23958</cdr:y>
    </cdr:to>
    <cdr:sp macro="" textlink="">
      <cdr:nvSpPr>
        <cdr:cNvPr id="9" name="TextBox 1"/>
        <cdr:cNvSpPr txBox="1"/>
      </cdr:nvSpPr>
      <cdr:spPr>
        <a:xfrm xmlns:a="http://schemas.openxmlformats.org/drawingml/2006/main" rot="20663838">
          <a:off x="1618338" y="888668"/>
          <a:ext cx="1252843" cy="5044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ru-RU" sz="2400" b="1" dirty="0" smtClean="0">
              <a:solidFill>
                <a:schemeClr val="accent6">
                  <a:lumMod val="40000"/>
                  <a:lumOff val="60000"/>
                </a:schemeClr>
              </a:solidFill>
              <a:latin typeface="Times New Roman" pitchFamily="18" charset="0"/>
              <a:cs typeface="Times New Roman" pitchFamily="18" charset="0"/>
            </a:rPr>
            <a:t>   +2 407</a:t>
          </a:r>
          <a:endParaRPr lang="ru-RU" sz="2400" b="1" dirty="0">
            <a:solidFill>
              <a:schemeClr val="accent6">
                <a:lumMod val="40000"/>
                <a:lumOff val="60000"/>
              </a:schemeClr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/>
          <a:lstStyle>
            <a:lvl1pPr algn="r">
              <a:defRPr sz="1200"/>
            </a:lvl1pPr>
          </a:lstStyle>
          <a:p>
            <a:fld id="{A3653400-D54E-4D4C-947F-32A95B38F108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9" tIns="46050" rIns="92099" bIns="4605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12"/>
            <a:ext cx="5438140" cy="4467701"/>
          </a:xfrm>
          <a:prstGeom prst="rect">
            <a:avLst/>
          </a:prstGeom>
        </p:spPr>
        <p:txBody>
          <a:bodyPr vert="horz" lIns="92099" tIns="46050" rIns="92099" bIns="4605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6412"/>
          </a:xfrm>
          <a:prstGeom prst="rect">
            <a:avLst/>
          </a:prstGeom>
        </p:spPr>
        <p:txBody>
          <a:bodyPr vert="horz" lIns="92099" tIns="46050" rIns="92099" bIns="46050" rtlCol="0" anchor="b"/>
          <a:lstStyle>
            <a:lvl1pPr algn="r">
              <a:defRPr sz="1200"/>
            </a:lvl1pPr>
          </a:lstStyle>
          <a:p>
            <a:fld id="{3A2A8FD6-A51C-4539-9477-50890BDC8E5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460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15988" y="744538"/>
            <a:ext cx="4965700" cy="37242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BAA3C-4F29-49CA-8B28-25690F890E72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48966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Факт по соцсфере-2 449 936,3 разделы 07,08,09,10,11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2A8FD6-A51C-4539-9477-50890BDC8E57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33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44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507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23794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879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5640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079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9120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7355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4284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09026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457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5219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00962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8187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62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276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911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8089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887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6461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052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8642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/>
              <a:pPr/>
              <a:t>26.06.2025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695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33" r:id="rId1"/>
    <p:sldLayoutId id="2147484334" r:id="rId2"/>
    <p:sldLayoutId id="2147484335" r:id="rId3"/>
    <p:sldLayoutId id="2147484336" r:id="rId4"/>
    <p:sldLayoutId id="2147484337" r:id="rId5"/>
    <p:sldLayoutId id="2147484338" r:id="rId6"/>
    <p:sldLayoutId id="2147484339" r:id="rId7"/>
    <p:sldLayoutId id="2147484340" r:id="rId8"/>
    <p:sldLayoutId id="2147484341" r:id="rId9"/>
    <p:sldLayoutId id="2147484342" r:id="rId10"/>
    <p:sldLayoutId id="21474843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18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17EF2-64F3-4075-8F41-D14824B9C89E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26.06.2025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28D7B-90C6-44CA-87DB-74D43DD3BC6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310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46" r:id="rId2"/>
    <p:sldLayoutId id="2147484347" r:id="rId3"/>
    <p:sldLayoutId id="2147484348" r:id="rId4"/>
    <p:sldLayoutId id="2147484349" r:id="rId5"/>
    <p:sldLayoutId id="2147484350" r:id="rId6"/>
    <p:sldLayoutId id="2147484351" r:id="rId7"/>
    <p:sldLayoutId id="2147484352" r:id="rId8"/>
    <p:sldLayoutId id="2147484353" r:id="rId9"/>
    <p:sldLayoutId id="2147484354" r:id="rId10"/>
    <p:sldLayoutId id="21474843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microsoft.com/office/2007/relationships/hdphoto" Target="../media/hdphoto4.wdp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7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microsoft.com/office/2007/relationships/hdphoto" Target="../media/hdphoto6.wdp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93" y="2780928"/>
            <a:ext cx="2948947" cy="3888432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3300" b="1" dirty="0">
                <a:solidFill>
                  <a:srgbClr val="002060"/>
                </a:solidFill>
                <a:effectLst/>
              </a:rPr>
              <a:t> </a:t>
            </a:r>
            <a:br>
              <a:rPr lang="ru-RU" sz="3300" b="1" dirty="0">
                <a:solidFill>
                  <a:srgbClr val="002060"/>
                </a:solidFill>
                <a:effectLst/>
              </a:rPr>
            </a:br>
            <a:r>
              <a:rPr lang="ru-RU" sz="2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ПУБЛИЧНЫЕ СЛУШАНИЯ</a:t>
            </a:r>
            <a:r>
              <a:rPr lang="en-US" sz="2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en-US" sz="2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2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2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22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 ИСПОЛЕНИИ БЮДЖЕТА ШАУМЯНСКОГО СЕЛЬСКОГО ПОСЕЛЕНИЯ ТУАПСИНСКОГО РАЙОНА</a:t>
            </a: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3600" b="1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3600" b="1" u="sng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2024 ГОД</a:t>
            </a:r>
            <a:br>
              <a:rPr lang="ru-RU" sz="3600" b="1" u="sng" cap="none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sz="3300" dirty="0">
              <a:solidFill>
                <a:srgbClr val="002060"/>
              </a:solidFill>
              <a:effectLst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2843808" cy="685799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vert="horz" lIns="91440" tIns="45720" rIns="91440" bIns="0" rtlCol="0" anchor="b">
            <a:no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endParaRPr lang="ru-RU" sz="32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cap="none" dirty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endParaRPr lang="ru-RU" sz="32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u="sng" cap="none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/>
            </a:r>
            <a:br>
              <a:rPr lang="ru-RU" sz="2000" b="1" u="sng" cap="none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endParaRPr lang="ru-RU" sz="2000" b="1" cap="none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  <p:pic>
        <p:nvPicPr>
          <p:cNvPr id="3" name="Picture 2" descr="\\192.168.44.62\53\Общий доступ 2025\ИСПОЛНЕНИЕ БЮДЖЕТА\для КСП за 2024 год исполнение по району и поселениям\Шаумянское СП\публичка\Шаумя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582" y="475586"/>
            <a:ext cx="1296144" cy="1738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1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0"/>
            <a:ext cx="6300192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6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356992"/>
            <a:ext cx="6300192" cy="35010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3501" y="2416820"/>
            <a:ext cx="2780307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endParaRPr lang="ru-RU" sz="2000" b="1" dirty="0" smtClean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ОТЧЕТ </a:t>
            </a:r>
          </a:p>
          <a:p>
            <a:pPr lvl="0" algn="ctr"/>
            <a:r>
              <a:rPr lang="ru-RU" sz="20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ОБ ИСПОЛНЕНИИ </a:t>
            </a:r>
            <a:r>
              <a:rPr lang="ru-RU" sz="20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БЮДЖЕТА ШАУМЯНСКОГО        СЕЛЬСКОГО ПОСЕЛЕНИЯ ТУАПСИНСКОГО РАЙОНА</a:t>
            </a:r>
            <a:br>
              <a:rPr lang="ru-RU" sz="20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</a:br>
            <a:r>
              <a:rPr lang="ru-RU" sz="2000" b="1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2000" b="1" u="sng" dirty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ЗА 2024 ГОД</a:t>
            </a:r>
          </a:p>
        </p:txBody>
      </p:sp>
    </p:spTree>
    <p:extLst>
      <p:ext uri="{BB962C8B-B14F-4D97-AF65-F5344CB8AC3E}">
        <p14:creationId xmlns:p14="http://schemas.microsoft.com/office/powerpoint/2010/main" val="360599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384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352251" y="116632"/>
            <a:ext cx="8664430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Расходы в рамках муниципальных программ </a:t>
            </a:r>
          </a:p>
          <a:p>
            <a:pPr algn="ctr"/>
            <a:r>
              <a:rPr lang="ru-RU" sz="2400" dirty="0" smtClean="0"/>
              <a:t>                                                                                                  (тыс. рублей)</a:t>
            </a:r>
            <a:endParaRPr lang="ru-RU" sz="2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71530" y="1628800"/>
            <a:ext cx="4681449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3">
                    <a:lumMod val="50000"/>
                  </a:schemeClr>
                </a:solidFill>
              </a:rPr>
              <a:t>Всего: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50593" y="4433207"/>
            <a:ext cx="4681448" cy="50526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Дорожное хозяйство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1530" y="5013176"/>
            <a:ext cx="4671160" cy="576065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Обеспечение безопасности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38443" y="3068960"/>
            <a:ext cx="4652810" cy="650926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Обеспечение деятельности учреждений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59543" y="2246658"/>
            <a:ext cx="4642522" cy="676887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Соц</a:t>
            </a:r>
            <a:r>
              <a:rPr lang="ru-RU" sz="2000" b="1" dirty="0">
                <a:solidFill>
                  <a:srgbClr val="002060"/>
                </a:solidFill>
              </a:rPr>
              <a:t>. с</a:t>
            </a:r>
            <a:r>
              <a:rPr lang="ru-RU" sz="2000" b="1" dirty="0" smtClean="0">
                <a:solidFill>
                  <a:srgbClr val="002060"/>
                </a:solidFill>
              </a:rPr>
              <a:t>фера (культура, спорт, молодежная политика)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8443" y="3793440"/>
            <a:ext cx="4652811" cy="50705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ЖКХ и благоустройство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71530" y="5661248"/>
            <a:ext cx="4681449" cy="1043506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2060"/>
                </a:solidFill>
              </a:rPr>
              <a:t>Прочие </a:t>
            </a:r>
            <a:r>
              <a:rPr lang="ru-RU" sz="2000" b="1" dirty="0" smtClean="0">
                <a:solidFill>
                  <a:srgbClr val="002060"/>
                </a:solidFill>
              </a:rPr>
              <a:t>(ТОСы, информационное и программное обеспечение, и др.)</a:t>
            </a:r>
            <a:endParaRPr lang="ru-RU" sz="2000" b="1" dirty="0">
              <a:solidFill>
                <a:srgbClr val="002060"/>
              </a:solidFill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117971" y="1624274"/>
            <a:ext cx="1176614" cy="43657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31 259,7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193033" y="3785090"/>
            <a:ext cx="1140621" cy="50265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3 891,4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183740" y="5661248"/>
            <a:ext cx="1164038" cy="1043508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2 565,9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170020" y="2246658"/>
            <a:ext cx="1166718" cy="640359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16 994,7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204047" y="3054799"/>
            <a:ext cx="1143731" cy="657413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4 283,9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183740" y="4433207"/>
            <a:ext cx="1152998" cy="495043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2 027,1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5197897" y="5022304"/>
            <a:ext cx="1172420" cy="56693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1 496,7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6424715" y="1628800"/>
            <a:ext cx="1159673" cy="432048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4">
                    <a:lumMod val="75000"/>
                  </a:schemeClr>
                </a:solidFill>
              </a:rPr>
              <a:t>30 634,4</a:t>
            </a:r>
            <a:endParaRPr lang="ru-RU" sz="20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6494918" y="5034469"/>
            <a:ext cx="1114573" cy="576063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1 496,6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7793346" y="1624274"/>
            <a:ext cx="1159673" cy="436574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accent4">
                    <a:lumMod val="75000"/>
                  </a:schemeClr>
                </a:solidFill>
              </a:rPr>
              <a:t>98,0</a:t>
            </a:r>
            <a:endParaRPr lang="ru-RU" sz="24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7813337" y="5009233"/>
            <a:ext cx="1194816" cy="566540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100,0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494918" y="4430323"/>
            <a:ext cx="1114573" cy="483967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1 871,2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7813337" y="4433207"/>
            <a:ext cx="1194816" cy="47820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92,3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7790381" y="2217900"/>
            <a:ext cx="1162638" cy="603277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98,9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6474962" y="2246658"/>
            <a:ext cx="1114572" cy="617611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16 811,4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7813337" y="3798725"/>
            <a:ext cx="1139682" cy="50265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93,9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6494918" y="3018250"/>
            <a:ext cx="1089470" cy="657413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4 251,5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7813337" y="3018250"/>
            <a:ext cx="1139682" cy="620864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99,2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6507761" y="3780690"/>
            <a:ext cx="1076627" cy="507050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3 652,7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6507761" y="5688115"/>
            <a:ext cx="1110173" cy="1016639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2 551,0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7825803" y="5661247"/>
            <a:ext cx="1169883" cy="1043507"/>
          </a:xfrm>
          <a:prstGeom prst="roundRect">
            <a:avLst/>
          </a:prstGeom>
          <a:solidFill>
            <a:srgbClr val="B7DEE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33CC"/>
                </a:solidFill>
              </a:rPr>
              <a:t>99,4</a:t>
            </a:r>
            <a:endParaRPr lang="ru-RU" b="1" dirty="0">
              <a:solidFill>
                <a:srgbClr val="0033CC"/>
              </a:solidFill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077077" y="992696"/>
            <a:ext cx="1217508" cy="4743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ПЛАН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417497" y="992696"/>
            <a:ext cx="1174107" cy="47434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ФАКТ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7790381" y="1017240"/>
            <a:ext cx="1174107" cy="44998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%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887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82952" cy="1143000"/>
          </a:xfrm>
        </p:spPr>
        <p:txBody>
          <a:bodyPr>
            <a:noAutofit/>
          </a:bodyPr>
          <a:lstStyle/>
          <a:p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Расходы за счет средств </a:t>
            </a:r>
            <a:br>
              <a:rPr lang="ru-RU" sz="3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бюджета Краснодарского края и Туапсинского района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Блок-схема: альтернативный процесс 2"/>
          <p:cNvSpPr/>
          <p:nvPr/>
        </p:nvSpPr>
        <p:spPr>
          <a:xfrm>
            <a:off x="6085440" y="348471"/>
            <a:ext cx="2699792" cy="1353996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Дотации</a:t>
            </a:r>
          </a:p>
          <a:p>
            <a:pPr algn="ctr"/>
            <a:r>
              <a:rPr lang="ru-RU" sz="3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26 млн 655,8 тыс. рублей</a:t>
            </a:r>
            <a:endParaRPr lang="ru-RU" sz="3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958605"/>
            <a:ext cx="4283968" cy="2334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47" y="2852936"/>
            <a:ext cx="4680520" cy="3891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Овал 15"/>
          <p:cNvSpPr/>
          <p:nvPr/>
        </p:nvSpPr>
        <p:spPr>
          <a:xfrm>
            <a:off x="21163" y="1681858"/>
            <a:ext cx="3254693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Реализация мероприятий в области культуры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16 млн. 706,4 тыс. рублей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93097"/>
            <a:ext cx="4283968" cy="24517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Овал 18"/>
          <p:cNvSpPr/>
          <p:nvPr/>
        </p:nvSpPr>
        <p:spPr>
          <a:xfrm>
            <a:off x="3584865" y="1628365"/>
            <a:ext cx="2213601" cy="19442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Подготовка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 ОЗП </a:t>
            </a: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451,8 тыс. рублей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940152" y="3479066"/>
            <a:ext cx="3162720" cy="198314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Регистрация права муниципальной собственности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 млн 646,1  тыс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. рублей</a:t>
            </a:r>
          </a:p>
        </p:txBody>
      </p:sp>
      <p:sp>
        <p:nvSpPr>
          <p:cNvPr id="11" name="Блок-схема: альтернативный процесс 10"/>
          <p:cNvSpPr/>
          <p:nvPr/>
        </p:nvSpPr>
        <p:spPr>
          <a:xfrm>
            <a:off x="3197260" y="5733256"/>
            <a:ext cx="3174940" cy="995602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Иные МБТ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928,7 тыс. рублей</a:t>
            </a:r>
            <a:endParaRPr lang="ru-RU" sz="2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2923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88640"/>
            <a:ext cx="8784976" cy="1080120"/>
          </a:xfrm>
        </p:spPr>
        <p:txBody>
          <a:bodyPr>
            <a:noAutofit/>
          </a:bodyPr>
          <a:lstStyle/>
          <a:p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Расходы за счет средств </a:t>
            </a:r>
            <a:br>
              <a:rPr lang="ru-RU" sz="3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бюджета Краснодарского края и Туапсинского района</a:t>
            </a:r>
            <a:endParaRPr lang="ru-RU" sz="3000" dirty="0"/>
          </a:p>
        </p:txBody>
      </p:sp>
      <p:pic>
        <p:nvPicPr>
          <p:cNvPr id="3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2000" contrast="2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70415"/>
            <a:ext cx="4320480" cy="2478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5000" contrast="2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7585" y="2276872"/>
            <a:ext cx="4481164" cy="45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3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6" y="4228899"/>
            <a:ext cx="4335438" cy="2629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Овал 10"/>
          <p:cNvSpPr/>
          <p:nvPr/>
        </p:nvSpPr>
        <p:spPr>
          <a:xfrm>
            <a:off x="2678095" y="3717032"/>
            <a:ext cx="2541977" cy="14309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Прочее благоустройство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млн 134,9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131840" y="1670415"/>
            <a:ext cx="2368122" cy="12046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Дорожная деятельность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 млн 871,2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6025183" y="1022343"/>
            <a:ext cx="2963566" cy="129614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Иные вопросы местного значения</a:t>
            </a:r>
          </a:p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3 млн 708,1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220072" y="5543449"/>
            <a:ext cx="2832148" cy="12393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Уличное освещение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 млн 066,0 </a:t>
            </a:r>
          </a:p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тыс. рублей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898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3548" y="4293096"/>
            <a:ext cx="813690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6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ЗА ВНИМАНИЕ </a:t>
            </a:r>
            <a:endParaRPr lang="ru-RU" sz="6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\\192.168.44.62\53\Общий доступ 2025\ИСПОЛНЕНИЕ БЮДЖЕТА\для КСП за 2024 год исполнение по району и поселениям\Шаумянское СП\публичка\Шаумя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896" y="980728"/>
            <a:ext cx="1854207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697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0"/>
            <a:ext cx="8640960" cy="1008112"/>
          </a:xfrm>
        </p:spPr>
        <p:txBody>
          <a:bodyPr>
            <a:no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>
              <a:lnSpc>
                <a:spcPct val="100000"/>
              </a:lnSpc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Шаумянского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сельского поселения Туапсинского района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251520" y="1556792"/>
            <a:ext cx="7992888" cy="4104456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204" y="1052736"/>
            <a:ext cx="866125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Настоящий информационный сборник «Бюджет для граждан» посвящен отчету об исполнении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бюджета </a:t>
            </a:r>
            <a:r>
              <a:rPr lang="ru-RU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Шаумянского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сельского поселения Туапсинского района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 2024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год.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Данный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отчет является основным документом, в котором содержатся сведения о том, какие доходы получил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 итогам года, на какие цели и в каком объеме были израсходованы бюджетные средства. </a:t>
            </a:r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этом сборнике мы хотим познакомить население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Туапсинского района не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только с цифрами, объемами доходов и расходов, но и пояснить, каким образом были получены соответствующие доходы и каких результатов удалось добиться </a:t>
            </a:r>
            <a:r>
              <a:rPr lang="ru-RU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результате расходования бюджетных средств. </a:t>
            </a:r>
            <a:endParaRPr lang="ru-RU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Baranova\Desktop\фотки\Шаумян церков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437112"/>
            <a:ext cx="8784976" cy="2420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7785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89056" y="1484784"/>
            <a:ext cx="8875432" cy="2376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2400" b="1" spc="45" dirty="0">
                <a:solidFill>
                  <a:prstClr val="black"/>
                </a:solidFill>
                <a:latin typeface="Times New Roman"/>
                <a:ea typeface="Times New Roman"/>
              </a:rPr>
              <a:t>Публичные слушания</a:t>
            </a:r>
          </a:p>
          <a:p>
            <a:pPr lvl="0" algn="ctr"/>
            <a:r>
              <a:rPr lang="ru-RU" sz="2400" b="1" spc="45" dirty="0">
                <a:solidFill>
                  <a:prstClr val="black"/>
                </a:solidFill>
                <a:latin typeface="Times New Roman"/>
                <a:ea typeface="Times New Roman"/>
              </a:rPr>
              <a:t>       по рассмотрению </a:t>
            </a:r>
            <a:r>
              <a:rPr lang="ru-RU" sz="2400" b="1" spc="45" dirty="0" smtClean="0">
                <a:solidFill>
                  <a:prstClr val="black"/>
                </a:solidFill>
                <a:latin typeface="Times New Roman"/>
                <a:ea typeface="Times New Roman"/>
              </a:rPr>
              <a:t>Отчета </a:t>
            </a:r>
            <a:r>
              <a:rPr lang="ru-RU" sz="2400" b="1" spc="45" dirty="0">
                <a:solidFill>
                  <a:prstClr val="black"/>
                </a:solidFill>
                <a:latin typeface="Times New Roman"/>
                <a:ea typeface="Times New Roman"/>
              </a:rPr>
              <a:t>об исполнении бюджета </a:t>
            </a:r>
            <a:r>
              <a:rPr lang="ru-RU" sz="2400" b="1" spc="45" dirty="0" err="1" smtClean="0">
                <a:solidFill>
                  <a:prstClr val="black"/>
                </a:solidFill>
                <a:latin typeface="Times New Roman"/>
                <a:ea typeface="Times New Roman"/>
              </a:rPr>
              <a:t>Шаумянского</a:t>
            </a:r>
            <a:r>
              <a:rPr lang="ru-RU" sz="2400" b="1" spc="45" dirty="0" smtClean="0">
                <a:solidFill>
                  <a:prstClr val="black"/>
                </a:solidFill>
                <a:latin typeface="Times New Roman"/>
                <a:ea typeface="Times New Roman"/>
              </a:rPr>
              <a:t> сельского поселения </a:t>
            </a:r>
            <a:r>
              <a:rPr lang="ru-RU" sz="2400" b="1" spc="45" dirty="0">
                <a:solidFill>
                  <a:prstClr val="black"/>
                </a:solidFill>
                <a:latin typeface="Times New Roman"/>
                <a:ea typeface="Times New Roman"/>
              </a:rPr>
              <a:t>Туапсинского района за 2024 </a:t>
            </a:r>
            <a:r>
              <a:rPr lang="ru-RU" sz="2400" b="1" spc="45" dirty="0" smtClean="0">
                <a:solidFill>
                  <a:prstClr val="black"/>
                </a:solidFill>
                <a:latin typeface="Times New Roman"/>
                <a:ea typeface="Times New Roman"/>
              </a:rPr>
              <a:t>год</a:t>
            </a:r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состоялись </a:t>
            </a:r>
            <a:r>
              <a:rPr lang="ru-RU" sz="2400" b="1" u="sng" dirty="0" smtClean="0">
                <a:solidFill>
                  <a:prstClr val="black"/>
                </a:solidFill>
                <a:latin typeface="Times New Roman"/>
                <a:ea typeface="Times New Roman"/>
              </a:rPr>
              <a:t>6 </a:t>
            </a:r>
            <a:r>
              <a:rPr lang="ru-RU" sz="2400" b="1" u="sng" dirty="0">
                <a:solidFill>
                  <a:prstClr val="black"/>
                </a:solidFill>
                <a:latin typeface="Times New Roman"/>
                <a:ea typeface="Times New Roman"/>
              </a:rPr>
              <a:t>июня 2025 г.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sz="2400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lvl="0" algn="ctr"/>
            <a:r>
              <a:rPr lang="ru-RU" sz="2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и </a:t>
            </a:r>
            <a:r>
              <a:rPr lang="ru-RU" sz="2400" b="1" dirty="0">
                <a:solidFill>
                  <a:prstClr val="black"/>
                </a:solidFill>
                <a:latin typeface="Times New Roman"/>
                <a:ea typeface="Times New Roman"/>
              </a:rPr>
              <a:t>проведены с соблюдением всех процедур проведения публичных слушаний</a:t>
            </a:r>
            <a:r>
              <a:rPr lang="ru-RU" sz="2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5" name="Picture 2" descr="\\192.168.44.62\53\Общий доступ 2025\ИСПОЛНЕНИЕ БЮДЖЕТА\для КСП за 2024 год исполнение по району и поселениям\Шаумянское СП\публичка\Шаумя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72008"/>
            <a:ext cx="1201124" cy="141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8638" y="3964112"/>
            <a:ext cx="6777618" cy="284926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Получено положительное Заключение </a:t>
            </a:r>
            <a:endParaRPr lang="en-US" sz="2400" b="1" dirty="0" smtClean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  <a:p>
            <a:pPr lvl="0" algn="ctr"/>
            <a:r>
              <a:rPr lang="ru-RU" sz="2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Контрольно-счетной палаты                               муниципального образования Туапсинский муниципальный округ Краснодарского края</a:t>
            </a:r>
          </a:p>
          <a:p>
            <a:pPr lvl="0" algn="ctr"/>
            <a:r>
              <a:rPr lang="ru-RU" sz="2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на предмет соблюдения параметров </a:t>
            </a:r>
          </a:p>
          <a:p>
            <a:pPr lvl="0" algn="ctr"/>
            <a:r>
              <a:rPr lang="ru-RU" sz="2400" b="1" dirty="0">
                <a:ln w="1905"/>
                <a:solidFill>
                  <a:prstClr val="black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формирования и  исполнения бюджета  </a:t>
            </a:r>
          </a:p>
          <a:p>
            <a:pPr algn="ctr"/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(от 24 </a:t>
            </a:r>
            <a:r>
              <a:rPr lang="ru-RU" sz="24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апреля </a:t>
            </a:r>
            <a:r>
              <a:rPr lang="ru-RU" sz="2400" b="1" dirty="0" smtClean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2025 г.)</a:t>
            </a:r>
            <a:endParaRPr lang="ru-RU" sz="2400" b="1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4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4005064"/>
            <a:ext cx="2160240" cy="27833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475656" y="116633"/>
            <a:ext cx="74168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Бюджет</a:t>
            </a:r>
          </a:p>
          <a:p>
            <a:pPr lvl="0" algn="ctr"/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</a:t>
            </a:r>
            <a:r>
              <a:rPr lang="ru-RU" sz="2400" b="1" dirty="0" err="1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Шаумянского</a:t>
            </a:r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сельского поселения</a:t>
            </a:r>
          </a:p>
          <a:p>
            <a:pPr lvl="0" algn="ctr"/>
            <a:r>
              <a:rPr lang="ru-RU" sz="2400" b="1" dirty="0" smtClean="0">
                <a:ln w="12700">
                  <a:noFill/>
                  <a:prstDash val="solid"/>
                </a:ln>
                <a:solidFill>
                  <a:srgbClr val="002060"/>
                </a:solidFill>
                <a:latin typeface="Times New Roman" pitchFamily="18" charset="0"/>
                <a:ea typeface="Batang" pitchFamily="18" charset="-127"/>
                <a:cs typeface="Times New Roman" pitchFamily="18" charset="0"/>
              </a:rPr>
              <a:t> Туапсинского района</a:t>
            </a:r>
            <a:endParaRPr lang="ru-RU" sz="2400" b="1" u="sng" dirty="0">
              <a:ln w="12700">
                <a:noFill/>
                <a:prstDash val="solid"/>
              </a:ln>
              <a:solidFill>
                <a:srgbClr val="002060"/>
              </a:solidFill>
              <a:latin typeface="Times New Roman" pitchFamily="18" charset="0"/>
              <a:ea typeface="Batang" pitchFamily="18" charset="-127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206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403648" y="94794"/>
            <a:ext cx="7632848" cy="211007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Бюджет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Шаумянского</a:t>
            </a: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сельского поселения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Туапсинского района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1027" y="3501008"/>
            <a:ext cx="8726710" cy="302728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Утвержден решением Совета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Шаумянского сельского поселения Туапсинского района                                                                          от 21 </a:t>
            </a:r>
            <a:r>
              <a:rPr lang="ru-RU" sz="28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декабря </a:t>
            </a:r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2023 г. № 167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«О бюджете Шаумянского сельского поселения Туапсинского района на 2024 год»                </a:t>
            </a:r>
          </a:p>
          <a:p>
            <a:pPr algn="ctr"/>
            <a:r>
              <a:rPr lang="ru-RU" sz="28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(с последующими внесенными изменениями)  </a:t>
            </a:r>
            <a:endParaRPr lang="ru-RU" sz="28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\\192.168.44.62\53\Общий доступ 2025\ИСПОЛНЕНИЕ БЮДЖЕТА\для КСП за 2024 год исполнение по району и поселениям\Шаумянское СП\публичка\Шаумян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44" y="188640"/>
            <a:ext cx="1111203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6261" y="2249415"/>
            <a:ext cx="2353766" cy="1251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27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1339" y="535722"/>
            <a:ext cx="8187467" cy="778313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Основные характеристики бюджета Шаумянского сельского поселения</a:t>
            </a:r>
            <a:br>
              <a:rPr lang="ru-RU" sz="3600" b="1" dirty="0" smtClean="0"/>
            </a:br>
            <a:r>
              <a:rPr lang="ru-RU" sz="3600" b="1" dirty="0" smtClean="0"/>
              <a:t> Туапсинского района</a:t>
            </a:r>
            <a:r>
              <a:rPr lang="en-US" sz="3600" b="1" dirty="0" smtClean="0"/>
              <a:t> </a:t>
            </a:r>
            <a:r>
              <a:rPr lang="ru-RU" sz="3600" b="1" dirty="0" smtClean="0"/>
              <a:t>за 2024 год</a:t>
            </a:r>
            <a:endParaRPr lang="ru-RU" sz="3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451511" y="4906316"/>
            <a:ext cx="15395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млн</a:t>
            </a:r>
            <a:r>
              <a:rPr lang="ru-RU" b="1" dirty="0">
                <a:solidFill>
                  <a:srgbClr val="002060"/>
                </a:solidFill>
              </a:rPr>
              <a:t>. руб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65" y="3954850"/>
            <a:ext cx="3096346" cy="2731485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940" y="3942828"/>
            <a:ext cx="3011406" cy="2759819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G:\бюджет\047098c79bff3cbfeb57d8a46228d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748" y="3930932"/>
            <a:ext cx="2699289" cy="2764207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3265" y="3498167"/>
            <a:ext cx="1146367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11638" y="3488288"/>
            <a:ext cx="1197971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20083" y="2243595"/>
            <a:ext cx="19442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Доходы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680747" y="2243595"/>
            <a:ext cx="223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Расходы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415259" y="2032608"/>
            <a:ext cx="259026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Дефицит(-)</a:t>
            </a:r>
          </a:p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Профицит</a:t>
            </a:r>
            <a:r>
              <a:rPr lang="ru-RU" sz="24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smtClean="0">
                <a:solidFill>
                  <a:schemeClr val="bg1"/>
                </a:solidFill>
                <a:latin typeface="Bookman Old Style" panose="02050604050505020204" pitchFamily="18" charset="0"/>
              </a:rPr>
              <a:t>(+)</a:t>
            </a:r>
            <a:endParaRPr lang="ru-RU" sz="2800" b="1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347880" y="3468060"/>
            <a:ext cx="1160503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64241" y="3469267"/>
            <a:ext cx="1146530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50000"/>
                  </a:srgbClr>
                </a:solidFill>
              </a:rPr>
              <a:t>план</a:t>
            </a:r>
            <a:endParaRPr lang="ru-RU" sz="2400" b="1" dirty="0">
              <a:solidFill>
                <a:srgbClr val="63891F">
                  <a:lumMod val="50000"/>
                </a:srgb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765988" y="3458949"/>
            <a:ext cx="1294049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94951" y="3469267"/>
            <a:ext cx="1183395" cy="46166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63891F">
                    <a:lumMod val="75000"/>
                  </a:srgbClr>
                </a:solidFill>
              </a:rPr>
              <a:t>факт</a:t>
            </a:r>
            <a:endParaRPr lang="ru-RU" sz="2400" b="1" dirty="0">
              <a:solidFill>
                <a:srgbClr val="63891F">
                  <a:lumMod val="75000"/>
                </a:srgbClr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1736" y="5047463"/>
            <a:ext cx="1296142" cy="53114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b="1" dirty="0" smtClean="0">
                <a:solidFill>
                  <a:schemeClr val="accent2">
                    <a:lumMod val="75000"/>
                  </a:schemeClr>
                </a:solidFill>
              </a:rPr>
              <a:t>37 442,0</a:t>
            </a:r>
            <a:endParaRPr lang="ru-RU" sz="22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011638" y="5361813"/>
            <a:ext cx="1203610" cy="43358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 smtClean="0">
                <a:solidFill>
                  <a:schemeClr val="accent2">
                    <a:lumMod val="75000"/>
                  </a:schemeClr>
                </a:solidFill>
              </a:rPr>
              <a:t>39 410,6</a:t>
            </a:r>
            <a:endParaRPr lang="ru-RU" sz="21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1049369" y="4334343"/>
            <a:ext cx="1224135" cy="522915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00B050"/>
                </a:solidFill>
              </a:rPr>
              <a:t>105,3 </a:t>
            </a:r>
            <a:r>
              <a:rPr lang="en-US" sz="2400" b="1" dirty="0" smtClean="0">
                <a:solidFill>
                  <a:srgbClr val="00B050"/>
                </a:solidFill>
              </a:rPr>
              <a:t>%</a:t>
            </a:r>
            <a:endParaRPr lang="ru-RU" sz="2400" b="1" dirty="0">
              <a:solidFill>
                <a:srgbClr val="00B050"/>
              </a:solidFill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4267695" y="4314926"/>
            <a:ext cx="1058351" cy="4512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</a:rPr>
              <a:t>98,</a:t>
            </a:r>
            <a:r>
              <a:rPr lang="ru-RU" sz="2400" b="1" dirty="0" smtClean="0">
                <a:solidFill>
                  <a:srgbClr val="FF0000"/>
                </a:solidFill>
              </a:rPr>
              <a:t>3</a:t>
            </a:r>
            <a:r>
              <a:rPr lang="en-US" sz="2000" b="1" dirty="0" smtClean="0">
                <a:solidFill>
                  <a:srgbClr val="FF0000"/>
                </a:solidFill>
              </a:rPr>
              <a:t>%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3331437" y="5243328"/>
            <a:ext cx="1218230" cy="46548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39 342,4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2" name="Скругленный прямоугольник 31"/>
          <p:cNvSpPr/>
          <p:nvPr/>
        </p:nvSpPr>
        <p:spPr>
          <a:xfrm>
            <a:off x="5048883" y="4946439"/>
            <a:ext cx="1152127" cy="45123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38 687,0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6415259" y="5243328"/>
            <a:ext cx="1131317" cy="46548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rgbClr val="FF0000"/>
                </a:solidFill>
              </a:rPr>
              <a:t>- </a:t>
            </a:r>
            <a:r>
              <a:rPr lang="ru-RU" sz="2000" b="1" dirty="0" smtClean="0">
                <a:solidFill>
                  <a:srgbClr val="FF0000"/>
                </a:solidFill>
              </a:rPr>
              <a:t>1 900,4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8040077" y="5464994"/>
            <a:ext cx="991705" cy="47973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723</a:t>
            </a:r>
            <a:r>
              <a:rPr lang="en-US" sz="2000" b="1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  <a:r>
              <a:rPr lang="ru-RU" sz="2000" b="1" dirty="0" smtClean="0">
                <a:solidFill>
                  <a:schemeClr val="accent2">
                    <a:lumMod val="75000"/>
                  </a:schemeClr>
                </a:solidFill>
              </a:rPr>
              <a:t>6</a:t>
            </a:r>
            <a:endParaRPr lang="ru-RU" sz="20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Скругленный прямоугольник 34"/>
          <p:cNvSpPr/>
          <p:nvPr/>
        </p:nvSpPr>
        <p:spPr>
          <a:xfrm>
            <a:off x="7546576" y="3035077"/>
            <a:ext cx="1508185" cy="33267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</a:rPr>
              <a:t>тыс. рублей</a:t>
            </a:r>
            <a:endParaRPr lang="ru-RU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83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1718119877"/>
              </p:ext>
            </p:extLst>
          </p:nvPr>
        </p:nvGraphicFramePr>
        <p:xfrm>
          <a:off x="2515" y="332656"/>
          <a:ext cx="9144000" cy="65253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60648"/>
            <a:ext cx="9144000" cy="912101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Доходы </a:t>
            </a:r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бюджета </a:t>
            </a:r>
            <a:b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</a:br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Шаумянского сельского поселения</a:t>
            </a:r>
            <a:b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</a:br>
            <a:r>
              <a:rPr lang="ru-RU" sz="3200" b="1" dirty="0" smtClean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Туапсинского района за 2024 </a:t>
            </a:r>
            <a:r>
              <a:rPr lang="ru-RU" sz="3200" b="1" dirty="0">
                <a:ln w="17780" cmpd="sng">
                  <a:noFill/>
                  <a:prstDash val="solid"/>
                  <a:miter lim="800000"/>
                </a:ln>
                <a:solidFill>
                  <a:schemeClr val="tx2">
                    <a:lumMod val="75000"/>
                  </a:schemeClr>
                </a:solidFill>
                <a:latin typeface="Palatino Linotype" pitchFamily="18" charset="0"/>
                <a:cs typeface="Rod" pitchFamily="49" charset="-79"/>
              </a:rPr>
              <a:t>год 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Palatino Linotype" pitchFamily="18" charset="0"/>
              <a:cs typeface="Rod" pitchFamily="49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3568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7775"/>
            <a:ext cx="9036496" cy="1116969"/>
          </a:xfrm>
        </p:spPr>
        <p:txBody>
          <a:bodyPr>
            <a:noAutofit/>
          </a:bodyPr>
          <a:lstStyle/>
          <a:p>
            <a:pPr algn="ctr"/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Исполнение бюджета Шаумянского сельского поселения Туапсинского района</a:t>
            </a:r>
            <a:b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</a:br>
            <a:r>
              <a:rPr lang="ru-RU" sz="2400" b="1" spc="150" dirty="0" smtClean="0">
                <a:ln w="11430"/>
                <a:solidFill>
                  <a:srgbClr val="002060"/>
                </a:solidFill>
                <a:latin typeface="Palatino Linotype" pitchFamily="18" charset="0"/>
                <a:cs typeface="Times New Roman" pitchFamily="18" charset="0"/>
              </a:rPr>
              <a:t>по налоговым и неналоговым доходам за 2024 год</a:t>
            </a:r>
            <a:endParaRPr lang="ru-RU" sz="2400" b="1" dirty="0">
              <a:solidFill>
                <a:srgbClr val="002060"/>
              </a:solidFill>
              <a:latin typeface="Palatino Linotype" pitchFamily="18" charset="0"/>
              <a:cs typeface="Times New Roman" pitchFamily="18" charset="0"/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962980244"/>
              </p:ext>
            </p:extLst>
          </p:nvPr>
        </p:nvGraphicFramePr>
        <p:xfrm>
          <a:off x="46086" y="1043340"/>
          <a:ext cx="9079884" cy="5814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1"/>
          <p:cNvSpPr txBox="1"/>
          <p:nvPr/>
        </p:nvSpPr>
        <p:spPr>
          <a:xfrm>
            <a:off x="-36512" y="1196752"/>
            <a:ext cx="1050515" cy="30183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0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1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ыс. </a:t>
            </a:r>
            <a:r>
              <a:rPr lang="ru-RU" sz="8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рублей</a:t>
            </a:r>
            <a:r>
              <a:rPr lang="ru-RU" sz="10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0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339752" y="6093296"/>
            <a:ext cx="1728192" cy="68023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План 2024  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8 534</a:t>
            </a:r>
            <a:endParaRPr lang="ru-RU" sz="1900" b="1" dirty="0">
              <a:solidFill>
                <a:srgbClr val="000066"/>
              </a:solidFill>
              <a:latin typeface="Palatino Linotype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11960" y="6101444"/>
            <a:ext cx="1751523" cy="66403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Факт 2024 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 10 503</a:t>
            </a:r>
            <a:endParaRPr lang="ru-RU" sz="1900" b="1" dirty="0">
              <a:solidFill>
                <a:srgbClr val="000066"/>
              </a:solidFill>
              <a:latin typeface="Palatino Linotype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37694" y="6085248"/>
            <a:ext cx="1562638" cy="680231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Факт 2023  </a:t>
            </a:r>
          </a:p>
          <a:p>
            <a:pPr algn="ctr"/>
            <a:r>
              <a:rPr lang="ru-RU" sz="1900" b="1" dirty="0" smtClean="0">
                <a:solidFill>
                  <a:srgbClr val="000066"/>
                </a:solidFill>
                <a:latin typeface="Palatino Linotype" pitchFamily="18" charset="0"/>
              </a:rPr>
              <a:t>8 096</a:t>
            </a:r>
            <a:endParaRPr lang="ru-RU" sz="1900" b="1" dirty="0">
              <a:solidFill>
                <a:srgbClr val="000066"/>
              </a:solidFill>
              <a:latin typeface="Palatino Linotyp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3076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385"/>
            <a:ext cx="9144000" cy="1008112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>
                <a:ln w="11430"/>
              </a:rPr>
              <a:t>РАСХОДЫ БЮДЖЕТА </a:t>
            </a:r>
            <a:r>
              <a:rPr lang="ru-RU" sz="2800" b="1" dirty="0" smtClean="0">
                <a:ln w="11430"/>
              </a:rPr>
              <a:t/>
            </a:r>
            <a:br>
              <a:rPr lang="ru-RU" sz="2800" b="1" dirty="0" smtClean="0">
                <a:ln w="11430"/>
              </a:rPr>
            </a:br>
            <a:r>
              <a:rPr lang="ru-RU" sz="2800" b="1" dirty="0" smtClean="0">
                <a:ln w="11430"/>
              </a:rPr>
              <a:t>Шаумянского сельского </a:t>
            </a:r>
            <a:r>
              <a:rPr lang="ru-RU" sz="2800" b="1" dirty="0">
                <a:ln w="11430"/>
              </a:rPr>
              <a:t>поселения Туапсинского района 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8983674"/>
              </p:ext>
            </p:extLst>
          </p:nvPr>
        </p:nvGraphicFramePr>
        <p:xfrm>
          <a:off x="107504" y="1052735"/>
          <a:ext cx="8928992" cy="56166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3242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442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40266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5496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716754">
                <a:tc>
                  <a:txBody>
                    <a:bodyPr/>
                    <a:lstStyle/>
                    <a:p>
                      <a:pPr algn="ctr" fontAlgn="t"/>
                      <a:r>
                        <a:rPr lang="ru-RU" sz="1200" u="none" strike="noStrike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ru-RU" sz="12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План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Исполнено</a:t>
                      </a:r>
                    </a:p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/>
                        </a:rPr>
                        <a:t>(тыс. руб.)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u="none" strike="noStrike" dirty="0">
                          <a:solidFill>
                            <a:schemeClr val="bg1"/>
                          </a:solidFill>
                          <a:effectLst/>
                        </a:rPr>
                        <a:t>% </a:t>
                      </a:r>
                      <a:r>
                        <a:rPr lang="ru-RU" sz="2000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исполнения</a:t>
                      </a:r>
                      <a:endParaRPr lang="ru-RU" sz="20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2835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b="1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ВСЕГО</a:t>
                      </a: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39 342,4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38 687,0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98,3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324" marR="7324" marT="7324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0834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Общегосударственные вопросы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14 574,5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14 497,6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99,5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0834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оборона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355,1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354,4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99,8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4055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безопасность и правоохранительная деятельность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1 496,7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1 496,7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0834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Национальная экономика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2 030,1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1 874,2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92,3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0834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Жилищно-коммунальное хозяйство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3 891,3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3 652,7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93,9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0834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Образование (молодежная политика)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75,0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75,0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587366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Культура, </a:t>
                      </a:r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кинематография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16 889,7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16 706,4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98,9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508349">
                <a:tc>
                  <a:txBody>
                    <a:bodyPr/>
                    <a:lstStyle/>
                    <a:p>
                      <a:pPr algn="l" fontAlgn="t"/>
                      <a:r>
                        <a:rPr lang="ru-RU" sz="2000" u="none" strike="noStrike" dirty="0" smtClean="0">
                          <a:solidFill>
                            <a:srgbClr val="002060"/>
                          </a:solidFill>
                          <a:effectLst/>
                        </a:rPr>
                        <a:t>Физическая культура и спорт</a:t>
                      </a:r>
                      <a:endParaRPr lang="ru-RU" sz="20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7324" marR="7324" marT="7324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30,0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30,0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i="0" u="none" strike="noStrike" dirty="0" smtClean="0">
                          <a:solidFill>
                            <a:schemeClr val="tx2"/>
                          </a:solidFill>
                          <a:effectLst/>
                          <a:latin typeface="Times New Roman"/>
                        </a:rPr>
                        <a:t>100,0</a:t>
                      </a:r>
                      <a:endParaRPr lang="ru-RU" sz="2000" b="1" i="0" u="none" strike="noStrike" dirty="0">
                        <a:solidFill>
                          <a:schemeClr val="tx2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4862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75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https://leader-id.storage.yandexcloud.net/upload/3379068/df2d0132-c43b-43c6-bc9b-2a1e6679f4a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85" y="5229200"/>
            <a:ext cx="4243871" cy="1650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avatars.mds.yandex.net/i?id=13fe6657bb699c72b25768c9afc2e00d7a43f304-12422016-images-thumbs&amp;n=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8575"/>
            <a:ext cx="4782555" cy="124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Горизонтальный свиток 1"/>
          <p:cNvSpPr/>
          <p:nvPr/>
        </p:nvSpPr>
        <p:spPr>
          <a:xfrm>
            <a:off x="40962" y="711825"/>
            <a:ext cx="4896543" cy="5313621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</a:t>
            </a:r>
            <a:r>
              <a:rPr lang="ru-RU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СПОЛНЕНИЕ БЮДЖЕТА ШАУМЯНСКОГО СЕЛЬСКОГО ПОСЕЛЕНИЯ ТУАПСИНСКОГО РАЙОНА В РАМКАХ МУНИЦИПАЛЬНЫХ ПРОГРАММ                                                  </a:t>
            </a:r>
            <a:r>
              <a:rPr lang="ru-RU" sz="2400" b="1" dirty="0">
                <a:solidFill>
                  <a:srgbClr val="FFFF00"/>
                </a:solidFill>
              </a:rPr>
              <a:t>План</a:t>
            </a:r>
            <a:r>
              <a:rPr lang="ru-RU" sz="2400" b="1" dirty="0" smtClean="0">
                <a:solidFill>
                  <a:srgbClr val="FFFF00"/>
                </a:solidFill>
              </a:rPr>
              <a:t> 31 млн 259,7 тыс. руб., Факт 30 </a:t>
            </a:r>
            <a:r>
              <a:rPr lang="ru-RU" sz="2400" b="1" dirty="0">
                <a:solidFill>
                  <a:srgbClr val="FFFF00"/>
                </a:solidFill>
              </a:rPr>
              <a:t>млн </a:t>
            </a:r>
            <a:r>
              <a:rPr lang="ru-RU" sz="2400" b="1" dirty="0" smtClean="0">
                <a:solidFill>
                  <a:srgbClr val="FFFF00"/>
                </a:solidFill>
              </a:rPr>
              <a:t>634,4 </a:t>
            </a:r>
            <a:r>
              <a:rPr lang="ru-RU" sz="2400" b="1" dirty="0">
                <a:solidFill>
                  <a:srgbClr val="FFFF00"/>
                </a:solidFill>
              </a:rPr>
              <a:t>тыс. </a:t>
            </a:r>
            <a:r>
              <a:rPr lang="ru-RU" sz="2400" b="1" dirty="0" smtClean="0">
                <a:solidFill>
                  <a:srgbClr val="FFFF00"/>
                </a:solidFill>
              </a:rPr>
              <a:t>руб.   (98 %)</a:t>
            </a:r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3" name="Овальная выноска 2"/>
          <p:cNvSpPr/>
          <p:nvPr/>
        </p:nvSpPr>
        <p:spPr>
          <a:xfrm>
            <a:off x="4658405" y="0"/>
            <a:ext cx="4378092" cy="3368635"/>
          </a:xfrm>
          <a:prstGeom prst="wedgeEllipseCallou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0033CC"/>
                </a:solidFill>
              </a:rPr>
              <a:t>Расходная часть бюджета </a:t>
            </a:r>
            <a:r>
              <a:rPr lang="ru-RU" sz="2000" b="1" dirty="0" smtClean="0">
                <a:solidFill>
                  <a:srgbClr val="0033CC"/>
                </a:solidFill>
              </a:rPr>
              <a:t>сформирована в программном </a:t>
            </a:r>
            <a:r>
              <a:rPr lang="ru-RU" sz="2000" b="1" dirty="0">
                <a:solidFill>
                  <a:srgbClr val="0033CC"/>
                </a:solidFill>
              </a:rPr>
              <a:t>формате </a:t>
            </a:r>
            <a:endParaRPr lang="ru-RU" sz="2000" b="1" dirty="0" smtClean="0">
              <a:solidFill>
                <a:srgbClr val="0033CC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на</a:t>
            </a:r>
            <a:r>
              <a:rPr lang="ru-RU" sz="2400" b="1" dirty="0" smtClean="0">
                <a:solidFill>
                  <a:srgbClr val="0033CC"/>
                </a:solidFill>
              </a:rPr>
              <a:t> </a:t>
            </a:r>
            <a:r>
              <a:rPr lang="ru-RU" sz="2400" b="1" dirty="0">
                <a:solidFill>
                  <a:srgbClr val="FF0000"/>
                </a:solidFill>
              </a:rPr>
              <a:t>основе </a:t>
            </a:r>
            <a:r>
              <a:rPr lang="ru-RU" sz="2400" b="1" u="sng" dirty="0" smtClean="0">
                <a:solidFill>
                  <a:srgbClr val="FF0000"/>
                </a:solidFill>
              </a:rPr>
              <a:t>12</a:t>
            </a:r>
            <a:r>
              <a:rPr lang="ru-RU" sz="2400" b="1" dirty="0" smtClean="0">
                <a:solidFill>
                  <a:srgbClr val="FF0000"/>
                </a:solidFill>
              </a:rPr>
              <a:t> муниципальных </a:t>
            </a:r>
            <a:r>
              <a:rPr lang="ru-RU" sz="2400" b="1" dirty="0">
                <a:solidFill>
                  <a:srgbClr val="FF0000"/>
                </a:solidFill>
              </a:rPr>
              <a:t>программ  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r>
              <a:rPr lang="ru-RU" sz="2000" b="1" dirty="0" smtClean="0">
                <a:solidFill>
                  <a:srgbClr val="0033CC"/>
                </a:solidFill>
              </a:rPr>
              <a:t>Шаумянского сельского поселения</a:t>
            </a:r>
            <a:endParaRPr lang="ru-RU" sz="2000" b="1" dirty="0">
              <a:solidFill>
                <a:srgbClr val="0033CC"/>
              </a:solidFill>
            </a:endParaRPr>
          </a:p>
        </p:txBody>
      </p:sp>
      <p:sp>
        <p:nvSpPr>
          <p:cNvPr id="4" name="Овальная выноска 3"/>
          <p:cNvSpPr/>
          <p:nvPr/>
        </p:nvSpPr>
        <p:spPr>
          <a:xfrm>
            <a:off x="4427984" y="3501008"/>
            <a:ext cx="4644008" cy="3024336"/>
          </a:xfrm>
          <a:prstGeom prst="wedgeEllipse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79,2 %</a:t>
            </a:r>
            <a:r>
              <a:rPr lang="ru-RU" sz="2400" b="1" dirty="0" smtClean="0"/>
              <a:t> </a:t>
            </a:r>
            <a:r>
              <a:rPr lang="ru-RU" sz="2000" b="1" dirty="0">
                <a:solidFill>
                  <a:srgbClr val="0033CC"/>
                </a:solidFill>
              </a:rPr>
              <a:t>расходов, </a:t>
            </a:r>
            <a:r>
              <a:rPr lang="ru-RU" sz="2000" b="1" dirty="0" smtClean="0">
                <a:solidFill>
                  <a:srgbClr val="0033CC"/>
                </a:solidFill>
              </a:rPr>
              <a:t>исполнено </a:t>
            </a:r>
            <a:r>
              <a:rPr lang="ru-RU" sz="2000" b="1" dirty="0">
                <a:solidFill>
                  <a:srgbClr val="0033CC"/>
                </a:solidFill>
              </a:rPr>
              <a:t>в рамках муниципальных программ</a:t>
            </a:r>
            <a:r>
              <a:rPr lang="ru-RU" sz="2000" b="1" dirty="0" smtClean="0">
                <a:solidFill>
                  <a:srgbClr val="0033CC"/>
                </a:solidFill>
              </a:rPr>
              <a:t>, из которых 54,9 % приходится на социальную сферу</a:t>
            </a:r>
            <a:r>
              <a:rPr lang="ru-RU" sz="2400" b="1" dirty="0" smtClean="0">
                <a:solidFill>
                  <a:srgbClr val="0033CC"/>
                </a:solidFill>
              </a:rPr>
              <a:t>                                                  </a:t>
            </a:r>
            <a:endParaRPr lang="ru-RU" sz="2400" b="1" dirty="0">
              <a:solidFill>
                <a:srgbClr val="0033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770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Исполнительная">
    <a:dk1>
      <a:sysClr val="windowText" lastClr="000000"/>
    </a:dk1>
    <a:lt1>
      <a:sysClr val="window" lastClr="FFFFFF"/>
    </a:lt1>
    <a:dk2>
      <a:srgbClr val="2F5897"/>
    </a:dk2>
    <a:lt2>
      <a:srgbClr val="E4E9EF"/>
    </a:lt2>
    <a:accent1>
      <a:srgbClr val="6076B4"/>
    </a:accent1>
    <a:accent2>
      <a:srgbClr val="9C5252"/>
    </a:accent2>
    <a:accent3>
      <a:srgbClr val="E68422"/>
    </a:accent3>
    <a:accent4>
      <a:srgbClr val="846648"/>
    </a:accent4>
    <a:accent5>
      <a:srgbClr val="63891F"/>
    </a:accent5>
    <a:accent6>
      <a:srgbClr val="758085"/>
    </a:accent6>
    <a:hlink>
      <a:srgbClr val="3399FF"/>
    </a:hlink>
    <a:folHlink>
      <a:srgbClr val="B2B2B2"/>
    </a:folHlink>
  </a:clrScheme>
  <a:fontScheme name="Исполнительная">
    <a:majorFont>
      <a:latin typeface="Century Gothic"/>
      <a:ea typeface=""/>
      <a:cs typeface=""/>
      <a:font script="Jpan" typeface="HGｺﾞｼｯｸM"/>
      <a:font script="Hang" typeface="HY중고딕"/>
      <a:font script="Hans" typeface="幼圆"/>
      <a:font script="Hant" typeface="微軟正黑體"/>
      <a:font script="Arab" typeface="Tahoma"/>
      <a:font script="Hebr" typeface="Gisha"/>
      <a:font script="Thai" typeface="DilleniaUPC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ahoma"/>
      <a:font script="Uigh" typeface="Microsoft Uighur"/>
      <a:font script="Geor" typeface="Sylfaen"/>
    </a:majorFont>
    <a:minorFont>
      <a:latin typeface="Palatino Linotype"/>
      <a:ea typeface=""/>
      <a:cs typeface=""/>
      <a:font script="Jpan" typeface="HGS明朝E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Browalli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inorFont>
  </a:fontScheme>
  <a:fmtScheme name="Исполнитель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8575" cap="flat" cmpd="sng" algn="ctr">
        <a:solidFill>
          <a:schemeClr val="phClr"/>
        </a:solidFill>
        <a:prstDash val="solid"/>
      </a:ln>
      <a:ln w="508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50000">
            <a:schemeClr val="phClr">
              <a:tint val="80000"/>
              <a:satMod val="250000"/>
            </a:schemeClr>
          </a:gs>
          <a:gs pos="76000">
            <a:schemeClr val="phClr">
              <a:tint val="90000"/>
              <a:shade val="90000"/>
              <a:satMod val="200000"/>
            </a:schemeClr>
          </a:gs>
          <a:gs pos="92000">
            <a:schemeClr val="phClr">
              <a:tint val="90000"/>
              <a:shade val="70000"/>
              <a:satMod val="250000"/>
            </a:schemeClr>
          </a:gs>
        </a:gsLst>
        <a:path path="circle">
          <a:fillToRect l="50000" t="50000" r="50000" b="50000"/>
        </a:path>
      </a:gradFill>
      <a:blipFill>
        <a:blip xmlns:r="http://schemas.openxmlformats.org/officeDocument/2006/relationships" r:embed="rId1">
          <a:duotone>
            <a:schemeClr val="phClr">
              <a:tint val="95000"/>
            </a:schemeClr>
            <a:schemeClr val="phClr">
              <a:shade val="90000"/>
            </a:schemeClr>
          </a:duotone>
        </a:blip>
        <a:tile tx="0" ty="0" sx="100000" sy="10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60361</TotalTime>
  <Words>713</Words>
  <Application>Microsoft Office PowerPoint</Application>
  <PresentationFormat>Экран (4:3)</PresentationFormat>
  <Paragraphs>199</Paragraphs>
  <Slides>13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Тема Office</vt:lpstr>
      <vt:lpstr>1_Тема Office</vt:lpstr>
      <vt:lpstr>  ПУБЛИЧНЫЕ СЛУШАНИЯ  ОБ ИСПОЛЕНИИ БЮДЖЕТА ШАУМЯНСКОГО СЕЛЬСКОГО ПОСЕЛЕНИЯ ТУАПСИНСКОГО РАЙОНА  ЗА 2024 ГОД </vt:lpstr>
      <vt:lpstr>Бюджет Шаумянского сельского поселения Туапсинского района</vt:lpstr>
      <vt:lpstr>Презентация PowerPoint</vt:lpstr>
      <vt:lpstr>Бюджет  Шаумянского сельского поселения Туапсинского района </vt:lpstr>
      <vt:lpstr>Основные характеристики бюджета Шаумянского сельского поселения  Туапсинского района за 2024 год</vt:lpstr>
      <vt:lpstr>Доходы бюджета  Шаумянского сельского поселения Туапсинского района за 2024 год </vt:lpstr>
      <vt:lpstr>Исполнение бюджета Шаумянского сельского поселения Туапсинского района по налоговым и неналоговым доходам за 2024 год</vt:lpstr>
      <vt:lpstr>РАСХОДЫ БЮДЖЕТА  Шаумянского сельского поселения Туапсинского района </vt:lpstr>
      <vt:lpstr>Презентация PowerPoint</vt:lpstr>
      <vt:lpstr>Презентация PowerPoint</vt:lpstr>
      <vt:lpstr>Расходы за счет средств  бюджета Краснодарского края и Туапсинского района</vt:lpstr>
      <vt:lpstr>Расходы за счет средств  бюджета Краснодарского края и Туапсинского района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Бритов Сергей Сергеевич</dc:creator>
  <cp:lastModifiedBy>Баранова Наталья Алексеевна</cp:lastModifiedBy>
  <cp:revision>1613</cp:revision>
  <cp:lastPrinted>2025-06-03T15:03:47Z</cp:lastPrinted>
  <dcterms:created xsi:type="dcterms:W3CDTF">2016-04-25T11:56:59Z</dcterms:created>
  <dcterms:modified xsi:type="dcterms:W3CDTF">2025-06-26T13:02:40Z</dcterms:modified>
</cp:coreProperties>
</file>