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wdp" ContentType="image/vnd.ms-photo"/>
  <Default Extension="pptx" ContentType="application/vnd.openxmlformats-officedocument.presentationml.presentation"/>
  <Default Extension="gif" ContentType="image/gi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</p:sldMasterIdLst>
  <p:notesMasterIdLst>
    <p:notesMasterId r:id="rId52"/>
  </p:notesMasterIdLst>
  <p:sldIdLst>
    <p:sldId id="258" r:id="rId4"/>
    <p:sldId id="259" r:id="rId5"/>
    <p:sldId id="276" r:id="rId6"/>
    <p:sldId id="272" r:id="rId7"/>
    <p:sldId id="328" r:id="rId8"/>
    <p:sldId id="273" r:id="rId9"/>
    <p:sldId id="275" r:id="rId10"/>
    <p:sldId id="274" r:id="rId11"/>
    <p:sldId id="266" r:id="rId12"/>
    <p:sldId id="271" r:id="rId13"/>
    <p:sldId id="324" r:id="rId14"/>
    <p:sldId id="280" r:id="rId15"/>
    <p:sldId id="326" r:id="rId16"/>
    <p:sldId id="327" r:id="rId17"/>
    <p:sldId id="285" r:id="rId18"/>
    <p:sldId id="331" r:id="rId19"/>
    <p:sldId id="332" r:id="rId20"/>
    <p:sldId id="286" r:id="rId21"/>
    <p:sldId id="287" r:id="rId22"/>
    <p:sldId id="329" r:id="rId23"/>
    <p:sldId id="333" r:id="rId24"/>
    <p:sldId id="295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9" r:id="rId37"/>
    <p:sldId id="312" r:id="rId38"/>
    <p:sldId id="313" r:id="rId39"/>
    <p:sldId id="314" r:id="rId40"/>
    <p:sldId id="315" r:id="rId41"/>
    <p:sldId id="316" r:id="rId42"/>
    <p:sldId id="318" r:id="rId43"/>
    <p:sldId id="319" r:id="rId44"/>
    <p:sldId id="320" r:id="rId45"/>
    <p:sldId id="321" r:id="rId46"/>
    <p:sldId id="322" r:id="rId47"/>
    <p:sldId id="323" r:id="rId48"/>
    <p:sldId id="330" r:id="rId49"/>
    <p:sldId id="288" r:id="rId50"/>
    <p:sldId id="289" r:id="rId51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6600"/>
    <a:srgbClr val="F4FA0E"/>
    <a:srgbClr val="336600"/>
    <a:srgbClr val="99FF99"/>
    <a:srgbClr val="FFCC00"/>
    <a:srgbClr val="CC9900"/>
    <a:srgbClr val="10BAC2"/>
    <a:srgbClr val="BE125C"/>
    <a:srgbClr val="97E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1970" autoAdjust="0"/>
  </p:normalViewPr>
  <p:slideViewPr>
    <p:cSldViewPr>
      <p:cViewPr>
        <p:scale>
          <a:sx n="90" d="100"/>
          <a:sy n="90" d="100"/>
        </p:scale>
        <p:origin x="-2244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059273954901386"/>
          <c:y val="0.15750645456256962"/>
          <c:w val="0.67018743620593579"/>
          <c:h val="0.7465737030363338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50800" dist="50800" dir="5400000" algn="ctr" rotWithShape="0">
                <a:srgbClr val="000000">
                  <a:alpha val="89000"/>
                </a:srgbClr>
              </a:outerShdw>
            </a:effectLst>
          </c:spPr>
          <c:explosion val="12"/>
          <c:dPt>
            <c:idx val="0"/>
            <c:bubble3D val="0"/>
            <c:explosion val="5"/>
            <c:spPr>
              <a:solidFill>
                <a:srgbClr val="0070C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1"/>
            <c:bubble3D val="0"/>
            <c:explosion val="6"/>
            <c:spPr>
              <a:solidFill>
                <a:srgbClr val="D60029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2"/>
            <c:bubble3D val="0"/>
            <c:explosion val="7"/>
            <c:spPr>
              <a:solidFill>
                <a:srgbClr val="FFC00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3"/>
            <c:bubble3D val="0"/>
            <c:spPr>
              <a:solidFill>
                <a:srgbClr val="00B05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4"/>
            <c:bubble3D val="0"/>
            <c:spPr>
              <a:solidFill>
                <a:srgbClr val="993300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Pt>
            <c:idx val="5"/>
            <c:bubble3D val="0"/>
            <c:spPr>
              <a:solidFill>
                <a:srgbClr val="666699"/>
              </a:solidFill>
              <a:effectLst>
                <a:outerShdw blurRad="50800" dist="50800" dir="5400000" algn="ctr" rotWithShape="0">
                  <a:srgbClr val="000000">
                    <a:alpha val="89000"/>
                  </a:srgbClr>
                </a:outerShdw>
              </a:effectLst>
            </c:spPr>
          </c:dPt>
          <c:dLbls>
            <c:dLbl>
              <c:idx val="1"/>
              <c:layout>
                <c:manualLayout>
                  <c:x val="4.1799082359787083E-2"/>
                  <c:y val="7.508807788505518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3757443991999243E-2"/>
                  <c:y val="-9.3592670037383016E-2"/>
                </c:manualLayout>
              </c:layout>
              <c:spPr>
                <a:solidFill>
                  <a:schemeClr val="bg1"/>
                </a:solidFill>
                <a:ln w="22225">
                  <a:noFill/>
                </a:ln>
                <a:scene3d>
                  <a:camera prst="orthographicFront"/>
                  <a:lightRig rig="threePt" dir="t"/>
                </a:scene3d>
                <a:sp3d>
                  <a:bevelT/>
                </a:sp3d>
              </c:spPr>
              <c:txPr>
                <a:bodyPr/>
                <a:lstStyle/>
                <a:p>
                  <a:pPr>
                    <a:defRPr sz="1600" b="1">
                      <a:solidFill>
                        <a:srgbClr val="000099"/>
                      </a:solidFill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5154249241388323E-2"/>
                  <c:y val="3.228078824575054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2719645048845835E-2"/>
                  <c:y val="-1.1118556271525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11044279404282E-2"/>
                  <c:y val="-6.60016001936369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8.7254123998587521E-2"/>
                  <c:y val="-4.371771192089794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1600" b="1">
                    <a:solidFill>
                      <a:srgbClr val="000099"/>
                    </a:solidFill>
                  </a:defRPr>
                </a:pPr>
                <a:endParaRPr lang="ru-RU"/>
              </a:p>
            </c:txPr>
            <c:dLblPos val="bestFit"/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розничная торговля и общественное питание </c:v>
                </c:pt>
                <c:pt idx="1">
                  <c:v>промышленная деятельность</c:v>
                </c:pt>
                <c:pt idx="2">
                  <c:v>транспорт </c:v>
                </c:pt>
                <c:pt idx="3">
                  <c:v>строительство</c:v>
                </c:pt>
                <c:pt idx="4">
                  <c:v>курортно-туристический комплекс</c:v>
                </c:pt>
                <c:pt idx="5">
                  <c:v>сельское хозяйство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35.300000000000004</c:v>
                </c:pt>
                <c:pt idx="1">
                  <c:v>25.8</c:v>
                </c:pt>
                <c:pt idx="2">
                  <c:v>22.8</c:v>
                </c:pt>
                <c:pt idx="3">
                  <c:v>4.9000000000000004</c:v>
                </c:pt>
                <c:pt idx="4">
                  <c:v>8.8000000000000007</c:v>
                </c:pt>
                <c:pt idx="5">
                  <c:v>1.8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розничная торговля и общественное питание </c:v>
                </c:pt>
                <c:pt idx="1">
                  <c:v>промышленная деятельность</c:v>
                </c:pt>
                <c:pt idx="2">
                  <c:v>транспорт </c:v>
                </c:pt>
                <c:pt idx="3">
                  <c:v>строительство</c:v>
                </c:pt>
                <c:pt idx="4">
                  <c:v>курортно-туристический комплекс</c:v>
                </c:pt>
                <c:pt idx="5">
                  <c:v>сельское хозяйство</c:v>
                </c:pt>
              </c:strCache>
            </c:strRef>
          </c:cat>
          <c:val>
            <c:numRef>
              <c:f>Лист1!$C$2:$C$7</c:f>
              <c:numCache>
                <c:formatCode>0%</c:formatCode>
                <c:ptCount val="6"/>
                <c:pt idx="0">
                  <c:v>0.35000000000000031</c:v>
                </c:pt>
                <c:pt idx="1">
                  <c:v>0.26</c:v>
                </c:pt>
                <c:pt idx="2">
                  <c:v>0.23</c:v>
                </c:pt>
                <c:pt idx="3">
                  <c:v>5.0000000000000093E-2</c:v>
                </c:pt>
                <c:pt idx="4">
                  <c:v>8.9000000000000246E-2</c:v>
                </c:pt>
                <c:pt idx="5">
                  <c:v>1.6000000000000049E-2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1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772776462991104E-2"/>
          <c:y val="4.0096968454434806E-2"/>
          <c:w val="0.65876375351710514"/>
          <c:h val="0.8551442070009861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Прочие - 64 </c:v>
                </c:pt>
              </c:strCache>
            </c:strRef>
          </c:tx>
          <c:spPr>
            <a:solidFill>
              <a:srgbClr val="66FF66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64</c:v>
                </c:pt>
                <c:pt idx="1">
                  <c:v>65</c:v>
                </c:pt>
                <c:pt idx="2">
                  <c:v>64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УСН - 40 </c:v>
                </c:pt>
              </c:strCache>
            </c:strRef>
          </c:tx>
          <c:spPr>
            <a:solidFill>
              <a:srgbClr val="BE125C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</c:v>
                </c:pt>
                <c:pt idx="1">
                  <c:v>40</c:v>
                </c:pt>
                <c:pt idx="2">
                  <c:v>41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Налог на прибыль - 47 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47</c:v>
                </c:pt>
                <c:pt idx="1">
                  <c:v>47</c:v>
                </c:pt>
                <c:pt idx="2">
                  <c:v>47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ЕНВД -  91</c:v>
                </c:pt>
              </c:strCache>
            </c:strRef>
          </c:tx>
          <c:spPr>
            <a:solidFill>
              <a:srgbClr val="6666FF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91</c:v>
                </c:pt>
                <c:pt idx="1">
                  <c:v>92</c:v>
                </c:pt>
                <c:pt idx="2">
                  <c:v>93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Арендная плата за землю - 110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Лист1!$F$2:$F$4</c:f>
              <c:numCache>
                <c:formatCode>General</c:formatCode>
                <c:ptCount val="3"/>
                <c:pt idx="0">
                  <c:v>110</c:v>
                </c:pt>
                <c:pt idx="1">
                  <c:v>120</c:v>
                </c:pt>
                <c:pt idx="2">
                  <c:v>120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НДФЛ - 522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Лист1!$G$2:$G$4</c:f>
              <c:numCache>
                <c:formatCode>General</c:formatCode>
                <c:ptCount val="3"/>
                <c:pt idx="0">
                  <c:v>522</c:v>
                </c:pt>
                <c:pt idx="1">
                  <c:v>512</c:v>
                </c:pt>
                <c:pt idx="2">
                  <c:v>521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6807424"/>
        <c:axId val="146809216"/>
        <c:axId val="0"/>
      </c:bar3DChart>
      <c:catAx>
        <c:axId val="146807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 b="1">
                <a:solidFill>
                  <a:srgbClr val="002060"/>
                </a:solidFill>
              </a:defRPr>
            </a:pPr>
            <a:endParaRPr lang="ru-RU"/>
          </a:p>
        </c:txPr>
        <c:crossAx val="146809216"/>
        <c:crosses val="autoZero"/>
        <c:auto val="1"/>
        <c:lblAlgn val="ctr"/>
        <c:lblOffset val="100"/>
        <c:noMultiLvlLbl val="0"/>
      </c:catAx>
      <c:valAx>
        <c:axId val="146809216"/>
        <c:scaling>
          <c:orientation val="minMax"/>
          <c:max val="9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46807424"/>
        <c:crosses val="autoZero"/>
        <c:crossBetween val="between"/>
        <c:minorUnit val="200"/>
      </c:valAx>
    </c:plotArea>
    <c:legend>
      <c:legendPos val="r"/>
      <c:layout>
        <c:manualLayout>
          <c:xMode val="edge"/>
          <c:yMode val="edge"/>
          <c:x val="0.66338876726618579"/>
          <c:y val="0.72174088737224174"/>
          <c:w val="0.3007728092833809"/>
          <c:h val="0.2769323250583578"/>
        </c:manualLayout>
      </c:layout>
      <c:overlay val="0"/>
      <c:spPr>
        <a:noFill/>
        <a:scene3d>
          <a:camera prst="orthographicFront"/>
          <a:lightRig rig="threePt" dir="t"/>
        </a:scene3d>
        <a:sp3d/>
      </c:spPr>
      <c:txPr>
        <a:bodyPr/>
        <a:lstStyle/>
        <a:p>
          <a:pPr>
            <a:defRPr sz="1200" b="1">
              <a:solidFill>
                <a:srgbClr val="00206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192544301444369E-2"/>
          <c:y val="0.10592383385663567"/>
          <c:w val="0.92580750745022089"/>
          <c:h val="0.32381288606374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
неналоговые доходы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1.3725990324798001E-3"/>
                  <c:y val="-2.0361335139239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387591704746699E-5"/>
                  <c:y val="-2.03613351392394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379866241845465E-3"/>
                  <c:y val="-1.4253094922941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778378214799947E-3"/>
                  <c:y val="-1.22168010835436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451980649597072E-3"/>
                  <c:y val="-6.10840054177184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accent3">
                  <a:lumMod val="20000"/>
                  <a:lumOff val="80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  <c:txPr>
              <a:bodyPr/>
              <a:lstStyle/>
              <a:p>
                <a:pPr>
                  <a:defRPr sz="2800" b="1">
                    <a:solidFill>
                      <a:srgbClr val="0033CC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 факт 
2016</c:v>
                </c:pt>
                <c:pt idx="1">
                  <c:v>ожидаемая оценка 2017</c:v>
                </c:pt>
                <c:pt idx="2">
                  <c:v>прогноз 
2018</c:v>
                </c:pt>
                <c:pt idx="3">
                  <c:v>прогноз 
2019</c:v>
                </c:pt>
                <c:pt idx="4">
                  <c:v>прогноз 
2020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985</c:v>
                </c:pt>
                <c:pt idx="1">
                  <c:v>865</c:v>
                </c:pt>
                <c:pt idx="2">
                  <c:v>874</c:v>
                </c:pt>
                <c:pt idx="3">
                  <c:v>876</c:v>
                </c:pt>
                <c:pt idx="4">
                  <c:v>886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247680"/>
        <c:axId val="146249216"/>
      </c:barChart>
      <c:catAx>
        <c:axId val="146247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002060"/>
                </a:solidFill>
              </a:defRPr>
            </a:pPr>
            <a:endParaRPr lang="ru-RU"/>
          </a:p>
        </c:txPr>
        <c:crossAx val="146249216"/>
        <c:crosses val="autoZero"/>
        <c:auto val="1"/>
        <c:lblAlgn val="ctr"/>
        <c:lblOffset val="100"/>
        <c:noMultiLvlLbl val="0"/>
      </c:catAx>
      <c:valAx>
        <c:axId val="146249216"/>
        <c:scaling>
          <c:orientation val="minMax"/>
          <c:max val="1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46247680"/>
        <c:crosses val="autoZero"/>
        <c:crossBetween val="between"/>
        <c:majorUnit val="400"/>
      </c:valAx>
    </c:plotArea>
    <c:legend>
      <c:legendPos val="r"/>
      <c:legendEntry>
        <c:idx val="0"/>
        <c:txPr>
          <a:bodyPr/>
          <a:lstStyle/>
          <a:p>
            <a:pPr algn="just">
              <a:defRPr sz="1400" b="1">
                <a:solidFill>
                  <a:schemeClr val="tx1"/>
                </a:solidFill>
              </a:defRPr>
            </a:pPr>
            <a:endParaRPr lang="ru-RU"/>
          </a:p>
        </c:txPr>
      </c:legendEntry>
      <c:layout>
        <c:manualLayout>
          <c:xMode val="edge"/>
          <c:yMode val="edge"/>
          <c:x val="0.73806833165451291"/>
          <c:y val="0.74923797302427764"/>
          <c:w val="0.23502516071297341"/>
          <c:h val="0.11026881451497055"/>
        </c:manualLayout>
      </c:layout>
      <c:overlay val="0"/>
      <c:txPr>
        <a:bodyPr/>
        <a:lstStyle/>
        <a:p>
          <a:pPr algn="just"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5BC33A-8879-4AA8-AAE8-1C6F0818F239}" type="doc">
      <dgm:prSet loTypeId="urn:microsoft.com/office/officeart/2008/layout/HorizontalMultiLevelHierarchy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A1964BB-F41C-42BC-8E5C-5DEABF1ECE40}">
      <dgm:prSet phldrT="[Текст]" custT="1"/>
      <dgm:spPr>
        <a:solidFill>
          <a:srgbClr val="00206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800" b="1" dirty="0" smtClean="0">
              <a:solidFill>
                <a:schemeClr val="bg1"/>
              </a:solidFill>
            </a:rPr>
            <a:t>Проект бюджета муниципального образования Туапсинский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2000" b="1" dirty="0" smtClean="0">
              <a:solidFill>
                <a:schemeClr val="bg1"/>
              </a:solidFill>
            </a:rPr>
            <a:t> район</a:t>
          </a:r>
          <a:endParaRPr lang="ru-RU" sz="2000" dirty="0">
            <a:solidFill>
              <a:schemeClr val="bg1"/>
            </a:solidFill>
          </a:endParaRPr>
        </a:p>
      </dgm:t>
    </dgm:pt>
    <dgm:pt modelId="{53249F8C-BB3B-494F-B11C-01B88163B488}" type="parTrans" cxnId="{5C7DC50D-29A0-49F6-A1EB-EDCAB7964259}">
      <dgm:prSet/>
      <dgm:spPr/>
      <dgm:t>
        <a:bodyPr/>
        <a:lstStyle/>
        <a:p>
          <a:endParaRPr lang="ru-RU"/>
        </a:p>
      </dgm:t>
    </dgm:pt>
    <dgm:pt modelId="{AA3B35C4-9302-4D4E-BFE7-88ADFB417814}" type="sibTrans" cxnId="{5C7DC50D-29A0-49F6-A1EB-EDCAB7964259}">
      <dgm:prSet/>
      <dgm:spPr/>
      <dgm:t>
        <a:bodyPr/>
        <a:lstStyle/>
        <a:p>
          <a:endParaRPr lang="ru-RU"/>
        </a:p>
      </dgm:t>
    </dgm:pt>
    <dgm:pt modelId="{BEFCE5AD-18BD-47D0-BAB2-6C5958307B5D}">
      <dgm:prSet phldrT="[Текст]" custT="1"/>
      <dgm:spPr>
        <a:solidFill>
          <a:srgbClr val="92D050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Бюджетное послание Президента Российской </a:t>
          </a:r>
        </a:p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Федерации  Федеральному собранию                                                                   с учетом майских  Указов Президента</a:t>
          </a:r>
          <a:endParaRPr lang="ru-RU" sz="1800" dirty="0">
            <a:solidFill>
              <a:srgbClr val="002060"/>
            </a:solidFill>
          </a:endParaRPr>
        </a:p>
      </dgm:t>
    </dgm:pt>
    <dgm:pt modelId="{F07A43A2-CF0D-49C2-ADF2-2C0ADC953B67}" type="parTrans" cxnId="{1EFF36AE-7B0D-428C-8681-2DAA68DF76E8}">
      <dgm:prSet/>
      <dgm:spPr/>
      <dgm:t>
        <a:bodyPr/>
        <a:lstStyle/>
        <a:p>
          <a:endParaRPr lang="ru-RU" dirty="0"/>
        </a:p>
      </dgm:t>
    </dgm:pt>
    <dgm:pt modelId="{FB2335E8-BDBB-4E4F-A1D0-A7D2CBA7A921}" type="sibTrans" cxnId="{1EFF36AE-7B0D-428C-8681-2DAA68DF76E8}">
      <dgm:prSet/>
      <dgm:spPr/>
      <dgm:t>
        <a:bodyPr/>
        <a:lstStyle/>
        <a:p>
          <a:endParaRPr lang="ru-RU"/>
        </a:p>
      </dgm:t>
    </dgm:pt>
    <dgm:pt modelId="{61B469F6-1F67-4D15-8A71-1F5C1C0D4080}">
      <dgm:prSet phldrT="[Текст]" custT="1"/>
      <dgm:spPr>
        <a:solidFill>
          <a:srgbClr val="FF9966"/>
        </a:solidFill>
      </dgm:spPr>
      <dgm:t>
        <a:bodyPr/>
        <a:lstStyle/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600" b="1" dirty="0" smtClean="0">
            <a:solidFill>
              <a:srgbClr val="002060"/>
            </a:solidFill>
          </a:endParaRP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Основные направления бюджетной и налоговой политики МО Туапсинский район на 2018 год и на плановый   период 2019 и 2020 годов </a:t>
          </a:r>
          <a:endParaRPr lang="ru-RU" sz="1800" dirty="0" smtClean="0">
            <a:solidFill>
              <a:srgbClr val="002060"/>
            </a:solidFill>
          </a:endParaRP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600" dirty="0">
            <a:solidFill>
              <a:srgbClr val="002060"/>
            </a:solidFill>
          </a:endParaRPr>
        </a:p>
      </dgm:t>
    </dgm:pt>
    <dgm:pt modelId="{6607B006-395C-47AA-903F-99F93714733B}" type="parTrans" cxnId="{F98313FA-7DFB-4E72-9398-EDED8BB5DBD1}">
      <dgm:prSet/>
      <dgm:spPr/>
      <dgm:t>
        <a:bodyPr/>
        <a:lstStyle/>
        <a:p>
          <a:endParaRPr lang="ru-RU" dirty="0"/>
        </a:p>
      </dgm:t>
    </dgm:pt>
    <dgm:pt modelId="{65A823B2-2DF7-4661-A893-EDA85174815D}" type="sibTrans" cxnId="{F98313FA-7DFB-4E72-9398-EDED8BB5DBD1}">
      <dgm:prSet/>
      <dgm:spPr/>
      <dgm:t>
        <a:bodyPr/>
        <a:lstStyle/>
        <a:p>
          <a:endParaRPr lang="ru-RU"/>
        </a:p>
      </dgm:t>
    </dgm:pt>
    <dgm:pt modelId="{7B407867-121C-4EE0-8E89-9D89A0746FC7}">
      <dgm:prSet phldrT="[Текст]" custT="1"/>
      <dgm:spPr>
        <a:solidFill>
          <a:srgbClr val="66CCFF"/>
        </a:solidFill>
      </dgm:spPr>
      <dgm:t>
        <a:bodyPr/>
        <a:lstStyle/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b="1" dirty="0" smtClean="0">
            <a:solidFill>
              <a:srgbClr val="002060"/>
            </a:solidFill>
          </a:endParaRPr>
        </a:p>
        <a:p>
          <a:pPr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Прогноз социально-экономического  развития  </a:t>
          </a:r>
        </a:p>
        <a:p>
          <a:r>
            <a:rPr lang="ru-RU" sz="1800" b="1" dirty="0" smtClean="0">
              <a:solidFill>
                <a:srgbClr val="002060"/>
              </a:solidFill>
            </a:rPr>
            <a:t>МО Туапсинский район на </a:t>
          </a:r>
          <a:r>
            <a:rPr lang="ru-RU" sz="1600" b="1" dirty="0" smtClean="0">
              <a:solidFill>
                <a:srgbClr val="002060"/>
              </a:solidFill>
            </a:rPr>
            <a:t>2018 год </a:t>
          </a:r>
        </a:p>
        <a:p>
          <a:r>
            <a:rPr lang="ru-RU" sz="1600" b="1" dirty="0" smtClean="0">
              <a:solidFill>
                <a:srgbClr val="002060"/>
              </a:solidFill>
            </a:rPr>
            <a:t>и на период до 2020 года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dirty="0">
            <a:solidFill>
              <a:srgbClr val="002060"/>
            </a:solidFill>
          </a:endParaRPr>
        </a:p>
      </dgm:t>
    </dgm:pt>
    <dgm:pt modelId="{D94F7E24-3993-4B01-994B-6C9A66C3C6EE}" type="parTrans" cxnId="{878D54C4-CCD7-4A9C-A4AD-358301606B00}">
      <dgm:prSet/>
      <dgm:spPr/>
      <dgm:t>
        <a:bodyPr/>
        <a:lstStyle/>
        <a:p>
          <a:endParaRPr lang="ru-RU" dirty="0"/>
        </a:p>
      </dgm:t>
    </dgm:pt>
    <dgm:pt modelId="{814B43FA-F22D-4B9B-9C41-F6DFFDE371DF}" type="sibTrans" cxnId="{878D54C4-CCD7-4A9C-A4AD-358301606B00}">
      <dgm:prSet/>
      <dgm:spPr/>
      <dgm:t>
        <a:bodyPr/>
        <a:lstStyle/>
        <a:p>
          <a:endParaRPr lang="ru-RU"/>
        </a:p>
      </dgm:t>
    </dgm:pt>
    <dgm:pt modelId="{68B606B4-AFA8-48FD-95CA-0E03B38FF98C}">
      <dgm:prSet phldrT="[Текст]" custT="1"/>
      <dgm:spPr>
        <a:solidFill>
          <a:srgbClr val="FFFF66"/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Муниципальные программы  </a:t>
          </a:r>
        </a:p>
        <a:p>
          <a:pPr>
            <a:spcAft>
              <a:spcPts val="0"/>
            </a:spcAft>
          </a:pPr>
          <a:r>
            <a:rPr lang="ru-RU" sz="1800" b="1" dirty="0" smtClean="0">
              <a:solidFill>
                <a:srgbClr val="002060"/>
              </a:solidFill>
            </a:rPr>
            <a:t>МО Туапсинский район</a:t>
          </a:r>
          <a:endParaRPr lang="ru-RU" sz="1800" b="1" dirty="0">
            <a:solidFill>
              <a:srgbClr val="002060"/>
            </a:solidFill>
          </a:endParaRPr>
        </a:p>
      </dgm:t>
    </dgm:pt>
    <dgm:pt modelId="{4F12C390-E1AC-4E57-9485-E0693DCBAE72}" type="parTrans" cxnId="{BD354C52-3136-4AFE-ADE1-E65E565DE2D8}">
      <dgm:prSet/>
      <dgm:spPr/>
      <dgm:t>
        <a:bodyPr/>
        <a:lstStyle/>
        <a:p>
          <a:endParaRPr lang="ru-RU" dirty="0"/>
        </a:p>
      </dgm:t>
    </dgm:pt>
    <dgm:pt modelId="{F364DF7D-79BD-45CF-94B5-EAD17A0D2BFC}" type="sibTrans" cxnId="{BD354C52-3136-4AFE-ADE1-E65E565DE2D8}">
      <dgm:prSet/>
      <dgm:spPr/>
      <dgm:t>
        <a:bodyPr/>
        <a:lstStyle/>
        <a:p>
          <a:endParaRPr lang="ru-RU"/>
        </a:p>
      </dgm:t>
    </dgm:pt>
    <dgm:pt modelId="{3313379A-A765-4811-9B56-65DDA23823F0}">
      <dgm:prSet custT="1"/>
      <dgm:spPr/>
      <dgm:t>
        <a:bodyPr/>
        <a:lstStyle/>
        <a:p>
          <a:r>
            <a:rPr lang="ru-RU" sz="1800" b="1" dirty="0" smtClean="0">
              <a:solidFill>
                <a:schemeClr val="bg1"/>
              </a:solidFill>
            </a:rPr>
            <a:t>Основные направления бюджетной и налоговой политики Краснодарского края на 2018 год и на плановый   период 2019-2020 годов </a:t>
          </a:r>
          <a:endParaRPr lang="ru-RU" sz="1800" dirty="0">
            <a:solidFill>
              <a:schemeClr val="bg1"/>
            </a:solidFill>
          </a:endParaRPr>
        </a:p>
      </dgm:t>
    </dgm:pt>
    <dgm:pt modelId="{814E3145-C86E-4B04-A528-644CEC7C7EEE}" type="parTrans" cxnId="{B7201E6F-2FBA-49BB-8203-5AA5ADC4D638}">
      <dgm:prSet/>
      <dgm:spPr/>
      <dgm:t>
        <a:bodyPr/>
        <a:lstStyle/>
        <a:p>
          <a:endParaRPr lang="ru-RU" dirty="0"/>
        </a:p>
      </dgm:t>
    </dgm:pt>
    <dgm:pt modelId="{8D45C34F-8D9F-4D74-BDAF-45DB6A113421}" type="sibTrans" cxnId="{B7201E6F-2FBA-49BB-8203-5AA5ADC4D638}">
      <dgm:prSet/>
      <dgm:spPr/>
      <dgm:t>
        <a:bodyPr/>
        <a:lstStyle/>
        <a:p>
          <a:endParaRPr lang="ru-RU"/>
        </a:p>
      </dgm:t>
    </dgm:pt>
    <dgm:pt modelId="{A3784F4C-F419-44A4-962D-AC768E69BA0C}" type="pres">
      <dgm:prSet presAssocID="{B55BC33A-8879-4AA8-AAE8-1C6F0818F239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64AF2C-55D4-4A09-B72A-1043D2DB5D2C}" type="pres">
      <dgm:prSet presAssocID="{1A1964BB-F41C-42BC-8E5C-5DEABF1ECE40}" presName="root1" presStyleCnt="0"/>
      <dgm:spPr/>
    </dgm:pt>
    <dgm:pt modelId="{5D6A5FA5-BECC-43B8-8C26-F415C5E4E597}" type="pres">
      <dgm:prSet presAssocID="{1A1964BB-F41C-42BC-8E5C-5DEABF1ECE40}" presName="LevelOneTextNode" presStyleLbl="node0" presStyleIdx="0" presStyleCnt="1" custAng="5400000" custScaleX="438836" custScaleY="65991" custLinFactNeighborX="-6510" custLinFactNeighborY="-9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D8A903-A0AC-4588-8156-A899E4AC3963}" type="pres">
      <dgm:prSet presAssocID="{1A1964BB-F41C-42BC-8E5C-5DEABF1ECE40}" presName="level2hierChild" presStyleCnt="0"/>
      <dgm:spPr/>
    </dgm:pt>
    <dgm:pt modelId="{C63F12E2-2B78-4026-8E19-0402C92BFA59}" type="pres">
      <dgm:prSet presAssocID="{F07A43A2-CF0D-49C2-ADF2-2C0ADC953B67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606404BE-3B93-4B49-B0DF-B09BBCCDCB46}" type="pres">
      <dgm:prSet presAssocID="{F07A43A2-CF0D-49C2-ADF2-2C0ADC953B67}" presName="connTx" presStyleLbl="parChTrans1D2" presStyleIdx="0" presStyleCnt="5"/>
      <dgm:spPr/>
      <dgm:t>
        <a:bodyPr/>
        <a:lstStyle/>
        <a:p>
          <a:endParaRPr lang="ru-RU"/>
        </a:p>
      </dgm:t>
    </dgm:pt>
    <dgm:pt modelId="{4E2F81F5-5A3B-4634-9509-D62C95FD3E3E}" type="pres">
      <dgm:prSet presAssocID="{BEFCE5AD-18BD-47D0-BAB2-6C5958307B5D}" presName="root2" presStyleCnt="0"/>
      <dgm:spPr/>
    </dgm:pt>
    <dgm:pt modelId="{30605799-F5A7-4E9B-883D-52AB8D29BFE5}" type="pres">
      <dgm:prSet presAssocID="{BEFCE5AD-18BD-47D0-BAB2-6C5958307B5D}" presName="LevelTwoTextNode" presStyleLbl="node2" presStyleIdx="0" presStyleCnt="5" custScaleX="267976" custScaleY="202329" custLinFactNeighborX="5439" custLinFactNeighborY="-760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7AB92DD-8A5C-4ABB-982C-4BC2B3333467}" type="pres">
      <dgm:prSet presAssocID="{BEFCE5AD-18BD-47D0-BAB2-6C5958307B5D}" presName="level3hierChild" presStyleCnt="0"/>
      <dgm:spPr/>
    </dgm:pt>
    <dgm:pt modelId="{73BB9ABE-55A5-4D96-B34E-B6FDDFB1E6A7}" type="pres">
      <dgm:prSet presAssocID="{6607B006-395C-47AA-903F-99F93714733B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AB405033-19B8-4611-9784-3FF105FEEA9A}" type="pres">
      <dgm:prSet presAssocID="{6607B006-395C-47AA-903F-99F93714733B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DDF467F-C119-4DA5-8AE4-F0D9246E9B75}" type="pres">
      <dgm:prSet presAssocID="{61B469F6-1F67-4D15-8A71-1F5C1C0D4080}" presName="root2" presStyleCnt="0"/>
      <dgm:spPr/>
    </dgm:pt>
    <dgm:pt modelId="{6A94F47C-4FE3-4A6B-921F-84094EF019B2}" type="pres">
      <dgm:prSet presAssocID="{61B469F6-1F67-4D15-8A71-1F5C1C0D4080}" presName="LevelTwoTextNode" presStyleLbl="node2" presStyleIdx="1" presStyleCnt="5" custScaleX="282707" custScaleY="142691" custLinFactY="80348" custLinFactNeighborX="295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B93AE4-DAA8-4112-9269-903D69FD4D67}" type="pres">
      <dgm:prSet presAssocID="{61B469F6-1F67-4D15-8A71-1F5C1C0D4080}" presName="level3hierChild" presStyleCnt="0"/>
      <dgm:spPr/>
    </dgm:pt>
    <dgm:pt modelId="{25425BF1-58A1-4863-87C4-018725F25A95}" type="pres">
      <dgm:prSet presAssocID="{D94F7E24-3993-4B01-994B-6C9A66C3C6EE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9D0234BA-0599-47E6-87CF-3875D619BE09}" type="pres">
      <dgm:prSet presAssocID="{D94F7E24-3993-4B01-994B-6C9A66C3C6EE}" presName="connTx" presStyleLbl="parChTrans1D2" presStyleIdx="2" presStyleCnt="5"/>
      <dgm:spPr/>
      <dgm:t>
        <a:bodyPr/>
        <a:lstStyle/>
        <a:p>
          <a:endParaRPr lang="ru-RU"/>
        </a:p>
      </dgm:t>
    </dgm:pt>
    <dgm:pt modelId="{C8DB3051-B709-4D04-98AD-66CCAE468554}" type="pres">
      <dgm:prSet presAssocID="{7B407867-121C-4EE0-8E89-9D89A0746FC7}" presName="root2" presStyleCnt="0"/>
      <dgm:spPr/>
    </dgm:pt>
    <dgm:pt modelId="{68896765-CE76-4426-9210-97F5741D95D4}" type="pres">
      <dgm:prSet presAssocID="{7B407867-121C-4EE0-8E89-9D89A0746FC7}" presName="LevelTwoTextNode" presStyleLbl="node2" presStyleIdx="2" presStyleCnt="5" custScaleX="289563" custScaleY="139944" custLinFactY="86570" custLinFactNeighborX="-677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0647B63-62B8-4873-BB19-2FC31E3614CD}" type="pres">
      <dgm:prSet presAssocID="{7B407867-121C-4EE0-8E89-9D89A0746FC7}" presName="level3hierChild" presStyleCnt="0"/>
      <dgm:spPr/>
    </dgm:pt>
    <dgm:pt modelId="{E04AD75E-F9D9-4B7B-A3B1-CF05AE9DCC49}" type="pres">
      <dgm:prSet presAssocID="{4F12C390-E1AC-4E57-9485-E0693DCBAE72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7BF5CABF-638D-4D43-8E2A-C9438B4E5CD3}" type="pres">
      <dgm:prSet presAssocID="{4F12C390-E1AC-4E57-9485-E0693DCBAE72}" presName="connTx" presStyleLbl="parChTrans1D2" presStyleIdx="3" presStyleCnt="5"/>
      <dgm:spPr/>
      <dgm:t>
        <a:bodyPr/>
        <a:lstStyle/>
        <a:p>
          <a:endParaRPr lang="ru-RU"/>
        </a:p>
      </dgm:t>
    </dgm:pt>
    <dgm:pt modelId="{8550D2C9-262D-4E2F-863E-EE75FDEA5409}" type="pres">
      <dgm:prSet presAssocID="{68B606B4-AFA8-48FD-95CA-0E03B38FF98C}" presName="root2" presStyleCnt="0"/>
      <dgm:spPr/>
    </dgm:pt>
    <dgm:pt modelId="{97F89BEF-610A-419B-8A3F-66CB9E89428A}" type="pres">
      <dgm:prSet presAssocID="{68B606B4-AFA8-48FD-95CA-0E03B38FF98C}" presName="LevelTwoTextNode" presStyleLbl="node2" presStyleIdx="3" presStyleCnt="5" custScaleX="301807" custScaleY="87881" custLinFactY="100000" custLinFactNeighborX="292" custLinFactNeighborY="1115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8DC17A-C29D-44CF-8C52-FA5BE4A5991B}" type="pres">
      <dgm:prSet presAssocID="{68B606B4-AFA8-48FD-95CA-0E03B38FF98C}" presName="level3hierChild" presStyleCnt="0"/>
      <dgm:spPr/>
    </dgm:pt>
    <dgm:pt modelId="{35239E31-FA0F-4CA3-ACE5-763ECFEB9899}" type="pres">
      <dgm:prSet presAssocID="{814E3145-C86E-4B04-A528-644CEC7C7EEE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B81863CA-5E93-407C-A341-74B33628069F}" type="pres">
      <dgm:prSet presAssocID="{814E3145-C86E-4B04-A528-644CEC7C7EEE}" presName="connTx" presStyleLbl="parChTrans1D2" presStyleIdx="4" presStyleCnt="5"/>
      <dgm:spPr/>
      <dgm:t>
        <a:bodyPr/>
        <a:lstStyle/>
        <a:p>
          <a:endParaRPr lang="ru-RU"/>
        </a:p>
      </dgm:t>
    </dgm:pt>
    <dgm:pt modelId="{7A9627A6-22CA-4530-8F6A-B45A2963E807}" type="pres">
      <dgm:prSet presAssocID="{3313379A-A765-4811-9B56-65DDA23823F0}" presName="root2" presStyleCnt="0"/>
      <dgm:spPr/>
    </dgm:pt>
    <dgm:pt modelId="{A2AB62FE-E2FA-4134-B89A-C05908F39CCD}" type="pres">
      <dgm:prSet presAssocID="{3313379A-A765-4811-9B56-65DDA23823F0}" presName="LevelTwoTextNode" presStyleLbl="node2" presStyleIdx="4" presStyleCnt="5" custScaleX="285269" custScaleY="153647" custLinFactY="-200000" custLinFactNeighborX="6576" custLinFactNeighborY="-27926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889472-6730-4728-8530-0366F6E93337}" type="pres">
      <dgm:prSet presAssocID="{3313379A-A765-4811-9B56-65DDA23823F0}" presName="level3hierChild" presStyleCnt="0"/>
      <dgm:spPr/>
    </dgm:pt>
  </dgm:ptLst>
  <dgm:cxnLst>
    <dgm:cxn modelId="{BD354C52-3136-4AFE-ADE1-E65E565DE2D8}" srcId="{1A1964BB-F41C-42BC-8E5C-5DEABF1ECE40}" destId="{68B606B4-AFA8-48FD-95CA-0E03B38FF98C}" srcOrd="3" destOrd="0" parTransId="{4F12C390-E1AC-4E57-9485-E0693DCBAE72}" sibTransId="{F364DF7D-79BD-45CF-94B5-EAD17A0D2BFC}"/>
    <dgm:cxn modelId="{CAAEDFA4-FA38-4796-883A-B13DAC8B75FD}" type="presOf" srcId="{7B407867-121C-4EE0-8E89-9D89A0746FC7}" destId="{68896765-CE76-4426-9210-97F5741D95D4}" srcOrd="0" destOrd="0" presId="urn:microsoft.com/office/officeart/2008/layout/HorizontalMultiLevelHierarchy"/>
    <dgm:cxn modelId="{E7C0EC45-2028-44E0-B223-C097BAC47393}" type="presOf" srcId="{D94F7E24-3993-4B01-994B-6C9A66C3C6EE}" destId="{25425BF1-58A1-4863-87C4-018725F25A95}" srcOrd="0" destOrd="0" presId="urn:microsoft.com/office/officeart/2008/layout/HorizontalMultiLevelHierarchy"/>
    <dgm:cxn modelId="{878D54C4-CCD7-4A9C-A4AD-358301606B00}" srcId="{1A1964BB-F41C-42BC-8E5C-5DEABF1ECE40}" destId="{7B407867-121C-4EE0-8E89-9D89A0746FC7}" srcOrd="2" destOrd="0" parTransId="{D94F7E24-3993-4B01-994B-6C9A66C3C6EE}" sibTransId="{814B43FA-F22D-4B9B-9C41-F6DFFDE371DF}"/>
    <dgm:cxn modelId="{CB89B97B-F54F-48B9-B8EB-5AAD93DD4A40}" type="presOf" srcId="{1A1964BB-F41C-42BC-8E5C-5DEABF1ECE40}" destId="{5D6A5FA5-BECC-43B8-8C26-F415C5E4E597}" srcOrd="0" destOrd="0" presId="urn:microsoft.com/office/officeart/2008/layout/HorizontalMultiLevelHierarchy"/>
    <dgm:cxn modelId="{1EFF36AE-7B0D-428C-8681-2DAA68DF76E8}" srcId="{1A1964BB-F41C-42BC-8E5C-5DEABF1ECE40}" destId="{BEFCE5AD-18BD-47D0-BAB2-6C5958307B5D}" srcOrd="0" destOrd="0" parTransId="{F07A43A2-CF0D-49C2-ADF2-2C0ADC953B67}" sibTransId="{FB2335E8-BDBB-4E4F-A1D0-A7D2CBA7A921}"/>
    <dgm:cxn modelId="{AB2A3E84-F15A-4B7C-994A-D463C5897E76}" type="presOf" srcId="{D94F7E24-3993-4B01-994B-6C9A66C3C6EE}" destId="{9D0234BA-0599-47E6-87CF-3875D619BE09}" srcOrd="1" destOrd="0" presId="urn:microsoft.com/office/officeart/2008/layout/HorizontalMultiLevelHierarchy"/>
    <dgm:cxn modelId="{F98313FA-7DFB-4E72-9398-EDED8BB5DBD1}" srcId="{1A1964BB-F41C-42BC-8E5C-5DEABF1ECE40}" destId="{61B469F6-1F67-4D15-8A71-1F5C1C0D4080}" srcOrd="1" destOrd="0" parTransId="{6607B006-395C-47AA-903F-99F93714733B}" sibTransId="{65A823B2-2DF7-4661-A893-EDA85174815D}"/>
    <dgm:cxn modelId="{B7201E6F-2FBA-49BB-8203-5AA5ADC4D638}" srcId="{1A1964BB-F41C-42BC-8E5C-5DEABF1ECE40}" destId="{3313379A-A765-4811-9B56-65DDA23823F0}" srcOrd="4" destOrd="0" parTransId="{814E3145-C86E-4B04-A528-644CEC7C7EEE}" sibTransId="{8D45C34F-8D9F-4D74-BDAF-45DB6A113421}"/>
    <dgm:cxn modelId="{49502FC4-FABB-496E-9364-191B6BBCBDCB}" type="presOf" srcId="{4F12C390-E1AC-4E57-9485-E0693DCBAE72}" destId="{7BF5CABF-638D-4D43-8E2A-C9438B4E5CD3}" srcOrd="1" destOrd="0" presId="urn:microsoft.com/office/officeart/2008/layout/HorizontalMultiLevelHierarchy"/>
    <dgm:cxn modelId="{5C7DC50D-29A0-49F6-A1EB-EDCAB7964259}" srcId="{B55BC33A-8879-4AA8-AAE8-1C6F0818F239}" destId="{1A1964BB-F41C-42BC-8E5C-5DEABF1ECE40}" srcOrd="0" destOrd="0" parTransId="{53249F8C-BB3B-494F-B11C-01B88163B488}" sibTransId="{AA3B35C4-9302-4D4E-BFE7-88ADFB417814}"/>
    <dgm:cxn modelId="{FC4AE36F-002F-49B7-B91D-F526B1AFE5CA}" type="presOf" srcId="{BEFCE5AD-18BD-47D0-BAB2-6C5958307B5D}" destId="{30605799-F5A7-4E9B-883D-52AB8D29BFE5}" srcOrd="0" destOrd="0" presId="urn:microsoft.com/office/officeart/2008/layout/HorizontalMultiLevelHierarchy"/>
    <dgm:cxn modelId="{E72DB0CA-3C6A-4F05-A487-93ED1BC6D03F}" type="presOf" srcId="{B55BC33A-8879-4AA8-AAE8-1C6F0818F239}" destId="{A3784F4C-F419-44A4-962D-AC768E69BA0C}" srcOrd="0" destOrd="0" presId="urn:microsoft.com/office/officeart/2008/layout/HorizontalMultiLevelHierarchy"/>
    <dgm:cxn modelId="{2ACA1E45-10CF-4237-80E7-BA3E47528D20}" type="presOf" srcId="{6607B006-395C-47AA-903F-99F93714733B}" destId="{AB405033-19B8-4611-9784-3FF105FEEA9A}" srcOrd="1" destOrd="0" presId="urn:microsoft.com/office/officeart/2008/layout/HorizontalMultiLevelHierarchy"/>
    <dgm:cxn modelId="{464E5072-7EF5-4C93-BCDA-C1538C63841A}" type="presOf" srcId="{F07A43A2-CF0D-49C2-ADF2-2C0ADC953B67}" destId="{606404BE-3B93-4B49-B0DF-B09BBCCDCB46}" srcOrd="1" destOrd="0" presId="urn:microsoft.com/office/officeart/2008/layout/HorizontalMultiLevelHierarchy"/>
    <dgm:cxn modelId="{F6F1649F-06E5-46E7-9634-3E7C3E05BD4B}" type="presOf" srcId="{68B606B4-AFA8-48FD-95CA-0E03B38FF98C}" destId="{97F89BEF-610A-419B-8A3F-66CB9E89428A}" srcOrd="0" destOrd="0" presId="urn:microsoft.com/office/officeart/2008/layout/HorizontalMultiLevelHierarchy"/>
    <dgm:cxn modelId="{DE90CB65-177D-40A7-BA93-C94A263FD17C}" type="presOf" srcId="{6607B006-395C-47AA-903F-99F93714733B}" destId="{73BB9ABE-55A5-4D96-B34E-B6FDDFB1E6A7}" srcOrd="0" destOrd="0" presId="urn:microsoft.com/office/officeart/2008/layout/HorizontalMultiLevelHierarchy"/>
    <dgm:cxn modelId="{6B102E2F-730D-4293-8968-C5403DC67798}" type="presOf" srcId="{F07A43A2-CF0D-49C2-ADF2-2C0ADC953B67}" destId="{C63F12E2-2B78-4026-8E19-0402C92BFA59}" srcOrd="0" destOrd="0" presId="urn:microsoft.com/office/officeart/2008/layout/HorizontalMultiLevelHierarchy"/>
    <dgm:cxn modelId="{77BB1C34-C9CE-4475-BC8F-874C7E42E4FE}" type="presOf" srcId="{4F12C390-E1AC-4E57-9485-E0693DCBAE72}" destId="{E04AD75E-F9D9-4B7B-A3B1-CF05AE9DCC49}" srcOrd="0" destOrd="0" presId="urn:microsoft.com/office/officeart/2008/layout/HorizontalMultiLevelHierarchy"/>
    <dgm:cxn modelId="{52551597-CF1A-4CEF-8D20-B0CE763200C8}" type="presOf" srcId="{814E3145-C86E-4B04-A528-644CEC7C7EEE}" destId="{B81863CA-5E93-407C-A341-74B33628069F}" srcOrd="1" destOrd="0" presId="urn:microsoft.com/office/officeart/2008/layout/HorizontalMultiLevelHierarchy"/>
    <dgm:cxn modelId="{0EA38E69-028F-4B64-BBB7-799D14C65E90}" type="presOf" srcId="{61B469F6-1F67-4D15-8A71-1F5C1C0D4080}" destId="{6A94F47C-4FE3-4A6B-921F-84094EF019B2}" srcOrd="0" destOrd="0" presId="urn:microsoft.com/office/officeart/2008/layout/HorizontalMultiLevelHierarchy"/>
    <dgm:cxn modelId="{12F52308-F42C-4156-A143-B0EB7ED831B3}" type="presOf" srcId="{814E3145-C86E-4B04-A528-644CEC7C7EEE}" destId="{35239E31-FA0F-4CA3-ACE5-763ECFEB9899}" srcOrd="0" destOrd="0" presId="urn:microsoft.com/office/officeart/2008/layout/HorizontalMultiLevelHierarchy"/>
    <dgm:cxn modelId="{ACA3857B-45AF-4618-B12B-22A176B97E98}" type="presOf" srcId="{3313379A-A765-4811-9B56-65DDA23823F0}" destId="{A2AB62FE-E2FA-4134-B89A-C05908F39CCD}" srcOrd="0" destOrd="0" presId="urn:microsoft.com/office/officeart/2008/layout/HorizontalMultiLevelHierarchy"/>
    <dgm:cxn modelId="{482CE6DA-19D2-4041-B764-F6372FAEA06E}" type="presParOf" srcId="{A3784F4C-F419-44A4-962D-AC768E69BA0C}" destId="{5E64AF2C-55D4-4A09-B72A-1043D2DB5D2C}" srcOrd="0" destOrd="0" presId="urn:microsoft.com/office/officeart/2008/layout/HorizontalMultiLevelHierarchy"/>
    <dgm:cxn modelId="{E60C6E69-7B45-4B16-B90E-09A5E739148B}" type="presParOf" srcId="{5E64AF2C-55D4-4A09-B72A-1043D2DB5D2C}" destId="{5D6A5FA5-BECC-43B8-8C26-F415C5E4E597}" srcOrd="0" destOrd="0" presId="urn:microsoft.com/office/officeart/2008/layout/HorizontalMultiLevelHierarchy"/>
    <dgm:cxn modelId="{3BA062B3-4B7A-4209-A981-EFCE7CB85811}" type="presParOf" srcId="{5E64AF2C-55D4-4A09-B72A-1043D2DB5D2C}" destId="{D8D8A903-A0AC-4588-8156-A899E4AC3963}" srcOrd="1" destOrd="0" presId="urn:microsoft.com/office/officeart/2008/layout/HorizontalMultiLevelHierarchy"/>
    <dgm:cxn modelId="{F0D4C4CF-AC20-447E-90F8-DB1F44AD3AE2}" type="presParOf" srcId="{D8D8A903-A0AC-4588-8156-A899E4AC3963}" destId="{C63F12E2-2B78-4026-8E19-0402C92BFA59}" srcOrd="0" destOrd="0" presId="urn:microsoft.com/office/officeart/2008/layout/HorizontalMultiLevelHierarchy"/>
    <dgm:cxn modelId="{65D95400-C90E-46D6-A5BC-0AFC9A12AA29}" type="presParOf" srcId="{C63F12E2-2B78-4026-8E19-0402C92BFA59}" destId="{606404BE-3B93-4B49-B0DF-B09BBCCDCB46}" srcOrd="0" destOrd="0" presId="urn:microsoft.com/office/officeart/2008/layout/HorizontalMultiLevelHierarchy"/>
    <dgm:cxn modelId="{496DCCCF-9CE1-4CB1-9BC3-9CD82443CE12}" type="presParOf" srcId="{D8D8A903-A0AC-4588-8156-A899E4AC3963}" destId="{4E2F81F5-5A3B-4634-9509-D62C95FD3E3E}" srcOrd="1" destOrd="0" presId="urn:microsoft.com/office/officeart/2008/layout/HorizontalMultiLevelHierarchy"/>
    <dgm:cxn modelId="{2FB07079-462C-4963-B535-9DC120A1F049}" type="presParOf" srcId="{4E2F81F5-5A3B-4634-9509-D62C95FD3E3E}" destId="{30605799-F5A7-4E9B-883D-52AB8D29BFE5}" srcOrd="0" destOrd="0" presId="urn:microsoft.com/office/officeart/2008/layout/HorizontalMultiLevelHierarchy"/>
    <dgm:cxn modelId="{168077F1-6D15-4529-82F0-12FA1C17AE0D}" type="presParOf" srcId="{4E2F81F5-5A3B-4634-9509-D62C95FD3E3E}" destId="{47AB92DD-8A5C-4ABB-982C-4BC2B3333467}" srcOrd="1" destOrd="0" presId="urn:microsoft.com/office/officeart/2008/layout/HorizontalMultiLevelHierarchy"/>
    <dgm:cxn modelId="{7073104F-9D8C-4EDB-AD60-6E4031E1070E}" type="presParOf" srcId="{D8D8A903-A0AC-4588-8156-A899E4AC3963}" destId="{73BB9ABE-55A5-4D96-B34E-B6FDDFB1E6A7}" srcOrd="2" destOrd="0" presId="urn:microsoft.com/office/officeart/2008/layout/HorizontalMultiLevelHierarchy"/>
    <dgm:cxn modelId="{461451AC-3B41-4618-8A4C-10A99D359CFD}" type="presParOf" srcId="{73BB9ABE-55A5-4D96-B34E-B6FDDFB1E6A7}" destId="{AB405033-19B8-4611-9784-3FF105FEEA9A}" srcOrd="0" destOrd="0" presId="urn:microsoft.com/office/officeart/2008/layout/HorizontalMultiLevelHierarchy"/>
    <dgm:cxn modelId="{1925AD8D-0E8F-4AAF-A357-426235849B73}" type="presParOf" srcId="{D8D8A903-A0AC-4588-8156-A899E4AC3963}" destId="{2DDF467F-C119-4DA5-8AE4-F0D9246E9B75}" srcOrd="3" destOrd="0" presId="urn:microsoft.com/office/officeart/2008/layout/HorizontalMultiLevelHierarchy"/>
    <dgm:cxn modelId="{17528796-8266-43BA-9C68-49A5268341C8}" type="presParOf" srcId="{2DDF467F-C119-4DA5-8AE4-F0D9246E9B75}" destId="{6A94F47C-4FE3-4A6B-921F-84094EF019B2}" srcOrd="0" destOrd="0" presId="urn:microsoft.com/office/officeart/2008/layout/HorizontalMultiLevelHierarchy"/>
    <dgm:cxn modelId="{198DD089-2762-451F-839B-2FE4E2074B9B}" type="presParOf" srcId="{2DDF467F-C119-4DA5-8AE4-F0D9246E9B75}" destId="{0FB93AE4-DAA8-4112-9269-903D69FD4D67}" srcOrd="1" destOrd="0" presId="urn:microsoft.com/office/officeart/2008/layout/HorizontalMultiLevelHierarchy"/>
    <dgm:cxn modelId="{EF5D17A8-1996-4141-85F7-21BA9C677714}" type="presParOf" srcId="{D8D8A903-A0AC-4588-8156-A899E4AC3963}" destId="{25425BF1-58A1-4863-87C4-018725F25A95}" srcOrd="4" destOrd="0" presId="urn:microsoft.com/office/officeart/2008/layout/HorizontalMultiLevelHierarchy"/>
    <dgm:cxn modelId="{48095A7F-A000-4505-A5B0-62C11664E0D8}" type="presParOf" srcId="{25425BF1-58A1-4863-87C4-018725F25A95}" destId="{9D0234BA-0599-47E6-87CF-3875D619BE09}" srcOrd="0" destOrd="0" presId="urn:microsoft.com/office/officeart/2008/layout/HorizontalMultiLevelHierarchy"/>
    <dgm:cxn modelId="{A959FE62-E3F5-46D3-AA90-9FC24AAD4DC3}" type="presParOf" srcId="{D8D8A903-A0AC-4588-8156-A899E4AC3963}" destId="{C8DB3051-B709-4D04-98AD-66CCAE468554}" srcOrd="5" destOrd="0" presId="urn:microsoft.com/office/officeart/2008/layout/HorizontalMultiLevelHierarchy"/>
    <dgm:cxn modelId="{69BF353A-04FF-4AB2-9B4A-39A6472C3D89}" type="presParOf" srcId="{C8DB3051-B709-4D04-98AD-66CCAE468554}" destId="{68896765-CE76-4426-9210-97F5741D95D4}" srcOrd="0" destOrd="0" presId="urn:microsoft.com/office/officeart/2008/layout/HorizontalMultiLevelHierarchy"/>
    <dgm:cxn modelId="{461C628D-F99B-4090-ABDE-C7F872983C3B}" type="presParOf" srcId="{C8DB3051-B709-4D04-98AD-66CCAE468554}" destId="{00647B63-62B8-4873-BB19-2FC31E3614CD}" srcOrd="1" destOrd="0" presId="urn:microsoft.com/office/officeart/2008/layout/HorizontalMultiLevelHierarchy"/>
    <dgm:cxn modelId="{7514F48C-B8A7-4EDB-93B9-891B441A94C1}" type="presParOf" srcId="{D8D8A903-A0AC-4588-8156-A899E4AC3963}" destId="{E04AD75E-F9D9-4B7B-A3B1-CF05AE9DCC49}" srcOrd="6" destOrd="0" presId="urn:microsoft.com/office/officeart/2008/layout/HorizontalMultiLevelHierarchy"/>
    <dgm:cxn modelId="{3B8C5560-BF1E-4A57-86B6-C25541DD009A}" type="presParOf" srcId="{E04AD75E-F9D9-4B7B-A3B1-CF05AE9DCC49}" destId="{7BF5CABF-638D-4D43-8E2A-C9438B4E5CD3}" srcOrd="0" destOrd="0" presId="urn:microsoft.com/office/officeart/2008/layout/HorizontalMultiLevelHierarchy"/>
    <dgm:cxn modelId="{C8118249-1929-4AB1-BECA-06EB781088F5}" type="presParOf" srcId="{D8D8A903-A0AC-4588-8156-A899E4AC3963}" destId="{8550D2C9-262D-4E2F-863E-EE75FDEA5409}" srcOrd="7" destOrd="0" presId="urn:microsoft.com/office/officeart/2008/layout/HorizontalMultiLevelHierarchy"/>
    <dgm:cxn modelId="{3B6A5141-9F75-4CF4-8A63-FFE8D03329AA}" type="presParOf" srcId="{8550D2C9-262D-4E2F-863E-EE75FDEA5409}" destId="{97F89BEF-610A-419B-8A3F-66CB9E89428A}" srcOrd="0" destOrd="0" presId="urn:microsoft.com/office/officeart/2008/layout/HorizontalMultiLevelHierarchy"/>
    <dgm:cxn modelId="{F38BFB03-C106-41DA-87A6-436BC85DA759}" type="presParOf" srcId="{8550D2C9-262D-4E2F-863E-EE75FDEA5409}" destId="{C98DC17A-C29D-44CF-8C52-FA5BE4A5991B}" srcOrd="1" destOrd="0" presId="urn:microsoft.com/office/officeart/2008/layout/HorizontalMultiLevelHierarchy"/>
    <dgm:cxn modelId="{50412872-2D9E-4409-B0F6-CA6FCF0A485D}" type="presParOf" srcId="{D8D8A903-A0AC-4588-8156-A899E4AC3963}" destId="{35239E31-FA0F-4CA3-ACE5-763ECFEB9899}" srcOrd="8" destOrd="0" presId="urn:microsoft.com/office/officeart/2008/layout/HorizontalMultiLevelHierarchy"/>
    <dgm:cxn modelId="{28DC8614-7C49-4663-8674-B4CFB3902517}" type="presParOf" srcId="{35239E31-FA0F-4CA3-ACE5-763ECFEB9899}" destId="{B81863CA-5E93-407C-A341-74B33628069F}" srcOrd="0" destOrd="0" presId="urn:microsoft.com/office/officeart/2008/layout/HorizontalMultiLevelHierarchy"/>
    <dgm:cxn modelId="{A5454BEC-ECD6-4509-BA41-6EC1002245B3}" type="presParOf" srcId="{D8D8A903-A0AC-4588-8156-A899E4AC3963}" destId="{7A9627A6-22CA-4530-8F6A-B45A2963E807}" srcOrd="9" destOrd="0" presId="urn:microsoft.com/office/officeart/2008/layout/HorizontalMultiLevelHierarchy"/>
    <dgm:cxn modelId="{8D21747A-0C91-46B4-A047-A7321EDAA6F0}" type="presParOf" srcId="{7A9627A6-22CA-4530-8F6A-B45A2963E807}" destId="{A2AB62FE-E2FA-4134-B89A-C05908F39CCD}" srcOrd="0" destOrd="0" presId="urn:microsoft.com/office/officeart/2008/layout/HorizontalMultiLevelHierarchy"/>
    <dgm:cxn modelId="{795DAE80-725F-493C-9480-9BC2A9F89139}" type="presParOf" srcId="{7A9627A6-22CA-4530-8F6A-B45A2963E807}" destId="{23889472-6730-4728-8530-0366F6E9333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AFBE45-1BFF-4932-BC11-46C391D5332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79D259-A42C-460A-B89F-8888C0804102}" type="pres">
      <dgm:prSet presAssocID="{71AFBE45-1BFF-4932-BC11-46C391D5332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9E16B22-B99F-41DB-91C7-E7A17F0AD010}" type="presOf" srcId="{71AFBE45-1BFF-4932-BC11-46C391D53324}" destId="{5979D259-A42C-460A-B89F-8888C0804102}" srcOrd="0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E8C9F5-CAA4-44B3-8BF9-89F5DBE27463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C665FA6-6656-4683-AE49-51AAF28E118D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000" b="0" dirty="0" smtClean="0">
              <a:solidFill>
                <a:schemeClr val="tx1"/>
              </a:solidFill>
            </a:rPr>
            <a:t>дополнительный норматив отчислений </a:t>
          </a:r>
          <a:r>
            <a:rPr lang="ru-RU" sz="2000" b="1" dirty="0" smtClean="0">
              <a:solidFill>
                <a:schemeClr val="tx1"/>
              </a:solidFill>
            </a:rPr>
            <a:t>от</a:t>
          </a:r>
          <a:r>
            <a:rPr lang="ru-RU" sz="2000" b="0" dirty="0" smtClean="0">
              <a:solidFill>
                <a:schemeClr val="tx1"/>
              </a:solidFill>
            </a:rPr>
            <a:t> </a:t>
          </a:r>
          <a:r>
            <a:rPr lang="ru-RU" sz="2000" b="1" dirty="0" smtClean="0">
              <a:solidFill>
                <a:schemeClr val="tx1"/>
              </a:solidFill>
            </a:rPr>
            <a:t>налога на доходы физических лиц </a:t>
          </a:r>
          <a:r>
            <a:rPr lang="ru-RU" sz="2000" b="0" dirty="0" smtClean="0">
              <a:solidFill>
                <a:schemeClr val="tx1"/>
              </a:solidFill>
            </a:rPr>
            <a:t>в бюджет муниципального образования Туапсинский район                                           (в 2017 году -0,62%, на 2018 год-2,15%) </a:t>
          </a:r>
          <a:endParaRPr lang="ru-RU" sz="2000" b="0" dirty="0">
            <a:solidFill>
              <a:schemeClr val="tx1"/>
            </a:solidFill>
          </a:endParaRPr>
        </a:p>
      </dgm:t>
    </dgm:pt>
    <dgm:pt modelId="{D455F70E-C9DC-4022-A67B-25EB7C854A96}" type="parTrans" cxnId="{E187FF61-C616-4009-88ED-D17FFE75CA08}">
      <dgm:prSet/>
      <dgm:spPr/>
      <dgm:t>
        <a:bodyPr/>
        <a:lstStyle/>
        <a:p>
          <a:endParaRPr lang="ru-RU"/>
        </a:p>
      </dgm:t>
    </dgm:pt>
    <dgm:pt modelId="{1757D037-547A-4F09-B9BC-1ACFD775B218}" type="sibTrans" cxnId="{E187FF61-C616-4009-88ED-D17FFE75CA08}">
      <dgm:prSet/>
      <dgm:spPr/>
      <dgm:t>
        <a:bodyPr/>
        <a:lstStyle/>
        <a:p>
          <a:endParaRPr lang="ru-RU"/>
        </a:p>
      </dgm:t>
    </dgm:pt>
    <dgm:pt modelId="{EB1201E4-3010-491C-AD6D-D7D0A9156345}">
      <dgm:prSet phldrT="[Текст]" custT="1"/>
      <dgm:spPr>
        <a:solidFill>
          <a:srgbClr val="97E8F3"/>
        </a:solidFill>
      </dgm:spPr>
      <dgm:t>
        <a:bodyPr/>
        <a:lstStyle/>
        <a:p>
          <a:pPr algn="ctr">
            <a:spcAft>
              <a:spcPts val="0"/>
            </a:spcAft>
          </a:pPr>
          <a:r>
            <a:rPr lang="ru-RU" sz="2000" b="1" dirty="0" smtClean="0">
              <a:solidFill>
                <a:schemeClr val="tx1"/>
              </a:solidFill>
            </a:rPr>
            <a:t>УСН  </a:t>
          </a:r>
          <a:r>
            <a:rPr lang="ru-RU" sz="2000" dirty="0" smtClean="0">
              <a:solidFill>
                <a:schemeClr val="tx1"/>
              </a:solidFill>
            </a:rPr>
            <a:t>увеличение на 5 % </a:t>
          </a:r>
        </a:p>
        <a:p>
          <a:pPr algn="ctr">
            <a:spcAft>
              <a:spcPts val="0"/>
            </a:spcAft>
          </a:pPr>
          <a:r>
            <a:rPr lang="ru-RU" sz="2000" dirty="0" smtClean="0">
              <a:solidFill>
                <a:schemeClr val="tx1"/>
              </a:solidFill>
            </a:rPr>
            <a:t>(действует в 2017 году -10%, на 2018 год -15% в соответствии с Законом от 25.07.2017 г № 3661-КЗ)</a:t>
          </a:r>
        </a:p>
      </dgm:t>
    </dgm:pt>
    <dgm:pt modelId="{A6B2E5FB-47C3-4A42-BA9F-13E1AE2ED4E8}" type="parTrans" cxnId="{F01E5955-30DE-4173-998E-FB394ECE69FA}">
      <dgm:prSet/>
      <dgm:spPr/>
      <dgm:t>
        <a:bodyPr/>
        <a:lstStyle/>
        <a:p>
          <a:endParaRPr lang="ru-RU"/>
        </a:p>
      </dgm:t>
    </dgm:pt>
    <dgm:pt modelId="{986BD1AA-06BA-4D4C-8778-47123F3C9518}" type="sibTrans" cxnId="{F01E5955-30DE-4173-998E-FB394ECE69FA}">
      <dgm:prSet/>
      <dgm:spPr/>
      <dgm:t>
        <a:bodyPr/>
        <a:lstStyle/>
        <a:p>
          <a:endParaRPr lang="ru-RU"/>
        </a:p>
      </dgm:t>
    </dgm:pt>
    <dgm:pt modelId="{9FACA604-7787-4B84-8BBF-D33A6575C843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ctr"/>
          <a:endParaRPr lang="ru-RU" sz="2000" b="1" dirty="0" smtClean="0">
            <a:solidFill>
              <a:srgbClr val="002060"/>
            </a:solidFill>
          </a:endParaRPr>
        </a:p>
        <a:p>
          <a:pPr algn="ctr"/>
          <a:r>
            <a:rPr lang="ru-RU" sz="2000" b="1" dirty="0" smtClean="0">
              <a:solidFill>
                <a:srgbClr val="002060"/>
              </a:solidFill>
            </a:rPr>
            <a:t>    </a:t>
          </a:r>
          <a:r>
            <a:rPr lang="ru-RU" sz="2000" b="1" dirty="0" smtClean="0">
              <a:solidFill>
                <a:srgbClr val="C00000"/>
              </a:solidFill>
            </a:rPr>
            <a:t>госпошлина </a:t>
          </a:r>
          <a:r>
            <a:rPr lang="ru-RU" sz="2000" dirty="0" smtClean="0">
              <a:solidFill>
                <a:srgbClr val="C00000"/>
              </a:solidFill>
            </a:rPr>
            <a:t>– отмена 100% норматива отчислений </a:t>
          </a:r>
        </a:p>
        <a:p>
          <a:pPr algn="ctr"/>
          <a:r>
            <a:rPr lang="ru-RU" sz="2000" dirty="0" smtClean="0">
              <a:solidFill>
                <a:srgbClr val="C00000"/>
              </a:solidFill>
            </a:rPr>
            <a:t>в местные бюджеты от государственной пошлины через многофункциональные центры (МФЦ)</a:t>
          </a:r>
        </a:p>
        <a:p>
          <a:pPr algn="ctr">
            <a:lnSpc>
              <a:spcPct val="100000"/>
            </a:lnSpc>
            <a:spcAft>
              <a:spcPts val="0"/>
            </a:spcAft>
          </a:pPr>
          <a:endParaRPr lang="ru-RU" sz="1800" dirty="0">
            <a:solidFill>
              <a:srgbClr val="C00000"/>
            </a:solidFill>
          </a:endParaRPr>
        </a:p>
      </dgm:t>
    </dgm:pt>
    <dgm:pt modelId="{679400F6-2F54-4166-8552-A1CBD2EA7EDA}" type="parTrans" cxnId="{16EE559E-E9DD-417A-8E66-61D28552B7D5}">
      <dgm:prSet/>
      <dgm:spPr/>
      <dgm:t>
        <a:bodyPr/>
        <a:lstStyle/>
        <a:p>
          <a:endParaRPr lang="ru-RU"/>
        </a:p>
      </dgm:t>
    </dgm:pt>
    <dgm:pt modelId="{3F977670-4CFD-460D-A988-03C3CCC0D890}" type="sibTrans" cxnId="{16EE559E-E9DD-417A-8E66-61D28552B7D5}">
      <dgm:prSet/>
      <dgm:spPr/>
      <dgm:t>
        <a:bodyPr/>
        <a:lstStyle/>
        <a:p>
          <a:endParaRPr lang="ru-RU"/>
        </a:p>
      </dgm:t>
    </dgm:pt>
    <dgm:pt modelId="{4DF98103-00C6-402D-ABA9-FC9D56E81B47}" type="pres">
      <dgm:prSet presAssocID="{18E8C9F5-CAA4-44B3-8BF9-89F5DBE2746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A81FA53-7BF6-4542-BAE7-7886CB218A0F}" type="pres">
      <dgm:prSet presAssocID="{18E8C9F5-CAA4-44B3-8BF9-89F5DBE27463}" presName="Name1" presStyleCnt="0"/>
      <dgm:spPr/>
    </dgm:pt>
    <dgm:pt modelId="{9181F00C-620E-4BF8-80D5-1D0F49EBA999}" type="pres">
      <dgm:prSet presAssocID="{18E8C9F5-CAA4-44B3-8BF9-89F5DBE27463}" presName="cycle" presStyleCnt="0"/>
      <dgm:spPr/>
    </dgm:pt>
    <dgm:pt modelId="{5BB75171-1CAA-43E7-B0C4-4BBBBB7C6B4A}" type="pres">
      <dgm:prSet presAssocID="{18E8C9F5-CAA4-44B3-8BF9-89F5DBE27463}" presName="srcNode" presStyleLbl="node1" presStyleIdx="0" presStyleCnt="3"/>
      <dgm:spPr/>
    </dgm:pt>
    <dgm:pt modelId="{3011058E-B318-4B54-89FC-FED722CD79BA}" type="pres">
      <dgm:prSet presAssocID="{18E8C9F5-CAA4-44B3-8BF9-89F5DBE27463}" presName="conn" presStyleLbl="parChTrans1D2" presStyleIdx="0" presStyleCnt="1"/>
      <dgm:spPr/>
      <dgm:t>
        <a:bodyPr/>
        <a:lstStyle/>
        <a:p>
          <a:endParaRPr lang="ru-RU"/>
        </a:p>
      </dgm:t>
    </dgm:pt>
    <dgm:pt modelId="{DD0D92C2-116D-4462-9FD3-F92B01B53179}" type="pres">
      <dgm:prSet presAssocID="{18E8C9F5-CAA4-44B3-8BF9-89F5DBE27463}" presName="extraNode" presStyleLbl="node1" presStyleIdx="0" presStyleCnt="3"/>
      <dgm:spPr/>
    </dgm:pt>
    <dgm:pt modelId="{0FD8D1E8-9FBD-4F79-B24C-691D21518FEC}" type="pres">
      <dgm:prSet presAssocID="{18E8C9F5-CAA4-44B3-8BF9-89F5DBE27463}" presName="dstNode" presStyleLbl="node1" presStyleIdx="0" presStyleCnt="3"/>
      <dgm:spPr/>
    </dgm:pt>
    <dgm:pt modelId="{369E8481-E879-46EE-B2F8-14C361727F8D}" type="pres">
      <dgm:prSet presAssocID="{BC665FA6-6656-4683-AE49-51AAF28E118D}" presName="text_1" presStyleLbl="node1" presStyleIdx="0" presStyleCnt="3" custScaleX="94130" custScaleY="126218" custLinFactNeighborX="357" custLinFactNeighborY="-21581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EB8C7B54-9A4D-4FE3-900E-F63E4AEB6F89}" type="pres">
      <dgm:prSet presAssocID="{BC665FA6-6656-4683-AE49-51AAF28E118D}" presName="accent_1" presStyleCnt="0"/>
      <dgm:spPr/>
    </dgm:pt>
    <dgm:pt modelId="{D0A387B2-F88C-469D-AC6C-CF6187F00039}" type="pres">
      <dgm:prSet presAssocID="{BC665FA6-6656-4683-AE49-51AAF28E118D}" presName="accentRepeatNode" presStyleLbl="solidFgAcc1" presStyleIdx="0" presStyleCnt="3" custScaleX="133938" custScaleY="82796" custLinFactNeighborX="7281" custLinFactNeighborY="-16478"/>
      <dgm:spPr>
        <a:solidFill>
          <a:srgbClr val="92D050"/>
        </a:solidFill>
      </dgm:spPr>
    </dgm:pt>
    <dgm:pt modelId="{6689BE1D-6841-44F6-9255-86017B403359}" type="pres">
      <dgm:prSet presAssocID="{EB1201E4-3010-491C-AD6D-D7D0A9156345}" presName="text_2" presStyleLbl="node1" presStyleIdx="1" presStyleCnt="3" custScaleX="92787" custScaleY="80690" custLinFactNeighborX="547" custLinFactNeighborY="-21506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3840E40E-731E-41B1-946C-9FE057B7ECD7}" type="pres">
      <dgm:prSet presAssocID="{EB1201E4-3010-491C-AD6D-D7D0A9156345}" presName="accent_2" presStyleCnt="0"/>
      <dgm:spPr/>
    </dgm:pt>
    <dgm:pt modelId="{A75342D2-FCED-4E2D-8CE4-3898CDB924CF}" type="pres">
      <dgm:prSet presAssocID="{EB1201E4-3010-491C-AD6D-D7D0A9156345}" presName="accentRepeatNode" presStyleLbl="solidFgAcc1" presStyleIdx="1" presStyleCnt="3" custScaleX="140121" custScaleY="95396" custLinFactNeighborX="-10930" custLinFactNeighborY="-18278"/>
      <dgm:spPr>
        <a:solidFill>
          <a:srgbClr val="10BAC2"/>
        </a:solidFill>
      </dgm:spPr>
      <dgm:t>
        <a:bodyPr/>
        <a:lstStyle/>
        <a:p>
          <a:endParaRPr lang="ru-RU"/>
        </a:p>
      </dgm:t>
    </dgm:pt>
    <dgm:pt modelId="{8CB7FC42-3BDA-4ED7-B7FC-2E50C2FCE1EB}" type="pres">
      <dgm:prSet presAssocID="{9FACA604-7787-4B84-8BBF-D33A6575C843}" presName="text_3" presStyleLbl="node1" presStyleIdx="2" presStyleCnt="3" custScaleX="94083" custScaleY="124495" custLinFactNeighborX="-802" custLinFactNeighborY="-1059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8E1414D-114E-4940-A96E-3B2857628B9F}" type="pres">
      <dgm:prSet presAssocID="{9FACA604-7787-4B84-8BBF-D33A6575C843}" presName="accent_3" presStyleCnt="0"/>
      <dgm:spPr/>
    </dgm:pt>
    <dgm:pt modelId="{BFBC3FCE-9AF0-4B00-99FF-C7772CD8F482}" type="pres">
      <dgm:prSet presAssocID="{9FACA604-7787-4B84-8BBF-D33A6575C843}" presName="accentRepeatNode" presStyleLbl="solidFgAcc1" presStyleIdx="2" presStyleCnt="3" custScaleX="147819" custLinFactNeighborX="16514" custLinFactNeighborY="-18148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C987432A-6E2F-482B-A8D7-D22DE1F0CE59}" type="presOf" srcId="{18E8C9F5-CAA4-44B3-8BF9-89F5DBE27463}" destId="{4DF98103-00C6-402D-ABA9-FC9D56E81B47}" srcOrd="0" destOrd="0" presId="urn:microsoft.com/office/officeart/2008/layout/VerticalCurvedList"/>
    <dgm:cxn modelId="{E187FF61-C616-4009-88ED-D17FFE75CA08}" srcId="{18E8C9F5-CAA4-44B3-8BF9-89F5DBE27463}" destId="{BC665FA6-6656-4683-AE49-51AAF28E118D}" srcOrd="0" destOrd="0" parTransId="{D455F70E-C9DC-4022-A67B-25EB7C854A96}" sibTransId="{1757D037-547A-4F09-B9BC-1ACFD775B218}"/>
    <dgm:cxn modelId="{48DF0705-F8C2-47D9-9BA6-C36C3C81A046}" type="presOf" srcId="{9FACA604-7787-4B84-8BBF-D33A6575C843}" destId="{8CB7FC42-3BDA-4ED7-B7FC-2E50C2FCE1EB}" srcOrd="0" destOrd="0" presId="urn:microsoft.com/office/officeart/2008/layout/VerticalCurvedList"/>
    <dgm:cxn modelId="{1AB3C373-2FD9-4710-A7DC-C081307382EA}" type="presOf" srcId="{BC665FA6-6656-4683-AE49-51AAF28E118D}" destId="{369E8481-E879-46EE-B2F8-14C361727F8D}" srcOrd="0" destOrd="0" presId="urn:microsoft.com/office/officeart/2008/layout/VerticalCurvedList"/>
    <dgm:cxn modelId="{16EE559E-E9DD-417A-8E66-61D28552B7D5}" srcId="{18E8C9F5-CAA4-44B3-8BF9-89F5DBE27463}" destId="{9FACA604-7787-4B84-8BBF-D33A6575C843}" srcOrd="2" destOrd="0" parTransId="{679400F6-2F54-4166-8552-A1CBD2EA7EDA}" sibTransId="{3F977670-4CFD-460D-A988-03C3CCC0D890}"/>
    <dgm:cxn modelId="{4B58AECB-31E6-470D-B4DD-4AE63A7EC621}" type="presOf" srcId="{EB1201E4-3010-491C-AD6D-D7D0A9156345}" destId="{6689BE1D-6841-44F6-9255-86017B403359}" srcOrd="0" destOrd="0" presId="urn:microsoft.com/office/officeart/2008/layout/VerticalCurvedList"/>
    <dgm:cxn modelId="{09575CA3-8B36-40D5-B6A0-230961D23DC4}" type="presOf" srcId="{1757D037-547A-4F09-B9BC-1ACFD775B218}" destId="{3011058E-B318-4B54-89FC-FED722CD79BA}" srcOrd="0" destOrd="0" presId="urn:microsoft.com/office/officeart/2008/layout/VerticalCurvedList"/>
    <dgm:cxn modelId="{F01E5955-30DE-4173-998E-FB394ECE69FA}" srcId="{18E8C9F5-CAA4-44B3-8BF9-89F5DBE27463}" destId="{EB1201E4-3010-491C-AD6D-D7D0A9156345}" srcOrd="1" destOrd="0" parTransId="{A6B2E5FB-47C3-4A42-BA9F-13E1AE2ED4E8}" sibTransId="{986BD1AA-06BA-4D4C-8778-47123F3C9518}"/>
    <dgm:cxn modelId="{C807CC1A-0009-4C4E-8257-7A576A33B94C}" type="presParOf" srcId="{4DF98103-00C6-402D-ABA9-FC9D56E81B47}" destId="{4A81FA53-7BF6-4542-BAE7-7886CB218A0F}" srcOrd="0" destOrd="0" presId="urn:microsoft.com/office/officeart/2008/layout/VerticalCurvedList"/>
    <dgm:cxn modelId="{79A2B602-363F-4E8E-A1A3-9CDA736FA03C}" type="presParOf" srcId="{4A81FA53-7BF6-4542-BAE7-7886CB218A0F}" destId="{9181F00C-620E-4BF8-80D5-1D0F49EBA999}" srcOrd="0" destOrd="0" presId="urn:microsoft.com/office/officeart/2008/layout/VerticalCurvedList"/>
    <dgm:cxn modelId="{E2562832-0ACF-4DF4-9558-2657DA6BCC90}" type="presParOf" srcId="{9181F00C-620E-4BF8-80D5-1D0F49EBA999}" destId="{5BB75171-1CAA-43E7-B0C4-4BBBBB7C6B4A}" srcOrd="0" destOrd="0" presId="urn:microsoft.com/office/officeart/2008/layout/VerticalCurvedList"/>
    <dgm:cxn modelId="{EF996BC6-A5BB-4F4A-8668-E16DA0E0F62B}" type="presParOf" srcId="{9181F00C-620E-4BF8-80D5-1D0F49EBA999}" destId="{3011058E-B318-4B54-89FC-FED722CD79BA}" srcOrd="1" destOrd="0" presId="urn:microsoft.com/office/officeart/2008/layout/VerticalCurvedList"/>
    <dgm:cxn modelId="{E816A9A2-8155-4316-AF4B-3F662B4FF2B0}" type="presParOf" srcId="{9181F00C-620E-4BF8-80D5-1D0F49EBA999}" destId="{DD0D92C2-116D-4462-9FD3-F92B01B53179}" srcOrd="2" destOrd="0" presId="urn:microsoft.com/office/officeart/2008/layout/VerticalCurvedList"/>
    <dgm:cxn modelId="{26E14726-7A37-4B37-81C5-D0B23FDC589A}" type="presParOf" srcId="{9181F00C-620E-4BF8-80D5-1D0F49EBA999}" destId="{0FD8D1E8-9FBD-4F79-B24C-691D21518FEC}" srcOrd="3" destOrd="0" presId="urn:microsoft.com/office/officeart/2008/layout/VerticalCurvedList"/>
    <dgm:cxn modelId="{AB33E352-8738-4960-8E5A-5C4A44E200DA}" type="presParOf" srcId="{4A81FA53-7BF6-4542-BAE7-7886CB218A0F}" destId="{369E8481-E879-46EE-B2F8-14C361727F8D}" srcOrd="1" destOrd="0" presId="urn:microsoft.com/office/officeart/2008/layout/VerticalCurvedList"/>
    <dgm:cxn modelId="{D49D41EF-D79D-4701-B47A-71F2107C8615}" type="presParOf" srcId="{4A81FA53-7BF6-4542-BAE7-7886CB218A0F}" destId="{EB8C7B54-9A4D-4FE3-900E-F63E4AEB6F89}" srcOrd="2" destOrd="0" presId="urn:microsoft.com/office/officeart/2008/layout/VerticalCurvedList"/>
    <dgm:cxn modelId="{ECC10261-1FFE-4839-B2A2-EB231790B862}" type="presParOf" srcId="{EB8C7B54-9A4D-4FE3-900E-F63E4AEB6F89}" destId="{D0A387B2-F88C-469D-AC6C-CF6187F00039}" srcOrd="0" destOrd="0" presId="urn:microsoft.com/office/officeart/2008/layout/VerticalCurvedList"/>
    <dgm:cxn modelId="{C21B41AD-EE2D-45C6-89C6-1D69D137D00C}" type="presParOf" srcId="{4A81FA53-7BF6-4542-BAE7-7886CB218A0F}" destId="{6689BE1D-6841-44F6-9255-86017B403359}" srcOrd="3" destOrd="0" presId="urn:microsoft.com/office/officeart/2008/layout/VerticalCurvedList"/>
    <dgm:cxn modelId="{653AC635-793F-43D6-A195-971057DB5EA4}" type="presParOf" srcId="{4A81FA53-7BF6-4542-BAE7-7886CB218A0F}" destId="{3840E40E-731E-41B1-946C-9FE057B7ECD7}" srcOrd="4" destOrd="0" presId="urn:microsoft.com/office/officeart/2008/layout/VerticalCurvedList"/>
    <dgm:cxn modelId="{10A02A7F-81E8-4B4F-8C0C-6465381EB50F}" type="presParOf" srcId="{3840E40E-731E-41B1-946C-9FE057B7ECD7}" destId="{A75342D2-FCED-4E2D-8CE4-3898CDB924CF}" srcOrd="0" destOrd="0" presId="urn:microsoft.com/office/officeart/2008/layout/VerticalCurvedList"/>
    <dgm:cxn modelId="{220C7AAA-9C5A-48F2-9B0E-409564E6C40E}" type="presParOf" srcId="{4A81FA53-7BF6-4542-BAE7-7886CB218A0F}" destId="{8CB7FC42-3BDA-4ED7-B7FC-2E50C2FCE1EB}" srcOrd="5" destOrd="0" presId="urn:microsoft.com/office/officeart/2008/layout/VerticalCurvedList"/>
    <dgm:cxn modelId="{4D8970E3-9F65-4CBC-B6BA-2266C4224296}" type="presParOf" srcId="{4A81FA53-7BF6-4542-BAE7-7886CB218A0F}" destId="{E8E1414D-114E-4940-A96E-3B2857628B9F}" srcOrd="6" destOrd="0" presId="urn:microsoft.com/office/officeart/2008/layout/VerticalCurvedList"/>
    <dgm:cxn modelId="{A6C318A0-07DB-45EA-BABF-9FFFA0A32DAC}" type="presParOf" srcId="{E8E1414D-114E-4940-A96E-3B2857628B9F}" destId="{BFBC3FCE-9AF0-4B00-99FF-C7772CD8F48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B07AA61-A49E-495D-AD2A-B71BD9EA6691}" type="doc">
      <dgm:prSet loTypeId="urn:microsoft.com/office/officeart/2009/layout/ReverseList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A10B9F-B426-4A58-8733-8C57E9E34F61}">
      <dgm:prSet phldrT="[Текст]" custT="1"/>
      <dgm:spPr/>
      <dgm:t>
        <a:bodyPr/>
        <a:lstStyle/>
        <a:p>
          <a:r>
            <a:rPr lang="ru-RU" sz="1300" dirty="0" smtClean="0"/>
            <a:t>Подпрограмма "Поддержка реестровых казачьих обществ Туапсинского района" – </a:t>
          </a:r>
        </a:p>
        <a:p>
          <a:r>
            <a:rPr lang="ru-RU" sz="1300" dirty="0" smtClean="0"/>
            <a:t>2 451,8 тыс. руб.</a:t>
          </a:r>
          <a:endParaRPr lang="ru-RU" sz="1300" dirty="0"/>
        </a:p>
      </dgm:t>
    </dgm:pt>
    <dgm:pt modelId="{81CD8891-99E2-47CB-B70A-9137AA1BA288}" type="parTrans" cxnId="{B3150AE7-30EA-40CD-86BA-17473370619D}">
      <dgm:prSet/>
      <dgm:spPr/>
      <dgm:t>
        <a:bodyPr/>
        <a:lstStyle/>
        <a:p>
          <a:endParaRPr lang="ru-RU"/>
        </a:p>
      </dgm:t>
    </dgm:pt>
    <dgm:pt modelId="{A4EAFA6E-FCDB-4597-8AFE-9B9E142B1870}" type="sibTrans" cxnId="{B3150AE7-30EA-40CD-86BA-17473370619D}">
      <dgm:prSet/>
      <dgm:spPr/>
      <dgm:t>
        <a:bodyPr/>
        <a:lstStyle/>
        <a:p>
          <a:endParaRPr lang="ru-RU"/>
        </a:p>
      </dgm:t>
    </dgm:pt>
    <dgm:pt modelId="{523B71FF-35ED-4B2A-9B36-1593C28A407C}">
      <dgm:prSet phldrT="[Текст]" custT="1"/>
      <dgm:spPr/>
      <dgm:t>
        <a:bodyPr/>
        <a:lstStyle/>
        <a:p>
          <a:r>
            <a:rPr lang="ru-RU" sz="1300" dirty="0" smtClean="0"/>
            <a:t>на оказание финансовой поддержки социально ориентированных казачьих обществ на осуществление деятельности по профилактике социально опасных форм поведения</a:t>
          </a:r>
          <a:endParaRPr lang="ru-RU" sz="1300" dirty="0"/>
        </a:p>
      </dgm:t>
    </dgm:pt>
    <dgm:pt modelId="{DAB8150E-9A4D-41C3-95E3-7B247ABEEF97}" type="parTrans" cxnId="{D98635BE-9857-4441-87F8-969D8FF15203}">
      <dgm:prSet/>
      <dgm:spPr/>
      <dgm:t>
        <a:bodyPr/>
        <a:lstStyle/>
        <a:p>
          <a:endParaRPr lang="ru-RU"/>
        </a:p>
      </dgm:t>
    </dgm:pt>
    <dgm:pt modelId="{207562DA-1A4A-47F8-81D0-2604F32DE506}" type="sibTrans" cxnId="{D98635BE-9857-4441-87F8-969D8FF15203}">
      <dgm:prSet/>
      <dgm:spPr/>
      <dgm:t>
        <a:bodyPr/>
        <a:lstStyle/>
        <a:p>
          <a:endParaRPr lang="ru-RU"/>
        </a:p>
      </dgm:t>
    </dgm:pt>
    <dgm:pt modelId="{EE5CE014-F778-461B-B1F3-4F02ED8D647B}" type="pres">
      <dgm:prSet presAssocID="{DB07AA61-A49E-495D-AD2A-B71BD9EA6691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391DCA4-7CFF-495F-96A4-EF212BC65CFD}" type="pres">
      <dgm:prSet presAssocID="{DB07AA61-A49E-495D-AD2A-B71BD9EA6691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98C60-E983-44AD-8550-33EC86231896}" type="pres">
      <dgm:prSet presAssocID="{DB07AA61-A49E-495D-AD2A-B71BD9EA6691}" presName="LeftNode" presStyleLbl="bgImgPlace1" presStyleIdx="0" presStyleCnt="2" custScaleX="130721" custScaleY="132797" custLinFactNeighborX="-20553" custLinFactNeighborY="-2657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510B9A87-4C3A-4CCA-B293-EC7740F9FA85}" type="pres">
      <dgm:prSet presAssocID="{DB07AA61-A49E-495D-AD2A-B71BD9EA6691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1F25F-8171-4DBE-848D-B01C4BFC7DA6}" type="pres">
      <dgm:prSet presAssocID="{DB07AA61-A49E-495D-AD2A-B71BD9EA6691}" presName="RightNode" presStyleLbl="bgImgPlace1" presStyleIdx="1" presStyleCnt="2" custScaleX="115494" custScaleY="133075" custLinFactNeighborX="2807" custLinFactNeighborY="-251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890274A-3F54-4913-9AAA-DB0E250B8F7F}" type="pres">
      <dgm:prSet presAssocID="{DB07AA61-A49E-495D-AD2A-B71BD9EA6691}" presName="TopArrow" presStyleLbl="node1" presStyleIdx="0" presStyleCnt="2" custScaleY="74952" custLinFactNeighborX="495" custLinFactNeighborY="-25971"/>
      <dgm:spPr/>
    </dgm:pt>
    <dgm:pt modelId="{B8DBE0B3-D79B-43B2-AB15-BABE495611A2}" type="pres">
      <dgm:prSet presAssocID="{DB07AA61-A49E-495D-AD2A-B71BD9EA6691}" presName="BottomArrow" presStyleLbl="node1" presStyleIdx="1" presStyleCnt="2" custScaleY="73667" custLinFactNeighborX="495" custLinFactNeighborY="24823"/>
      <dgm:spPr/>
    </dgm:pt>
  </dgm:ptLst>
  <dgm:cxnLst>
    <dgm:cxn modelId="{E46E8726-DAA2-439E-B985-7261440B8D7F}" type="presOf" srcId="{2CA10B9F-B426-4A58-8733-8C57E9E34F61}" destId="{CDB98C60-E983-44AD-8550-33EC86231896}" srcOrd="1" destOrd="0" presId="urn:microsoft.com/office/officeart/2009/layout/ReverseList"/>
    <dgm:cxn modelId="{9B820131-4CA7-4BFC-9943-FBFAD19A26A3}" type="presOf" srcId="{523B71FF-35ED-4B2A-9B36-1593C28A407C}" destId="{510B9A87-4C3A-4CCA-B293-EC7740F9FA85}" srcOrd="0" destOrd="0" presId="urn:microsoft.com/office/officeart/2009/layout/ReverseList"/>
    <dgm:cxn modelId="{42EAC664-B2A1-421C-BEF5-842FEEAD4F4D}" type="presOf" srcId="{523B71FF-35ED-4B2A-9B36-1593C28A407C}" destId="{6041F25F-8171-4DBE-848D-B01C4BFC7DA6}" srcOrd="1" destOrd="0" presId="urn:microsoft.com/office/officeart/2009/layout/ReverseList"/>
    <dgm:cxn modelId="{D98635BE-9857-4441-87F8-969D8FF15203}" srcId="{DB07AA61-A49E-495D-AD2A-B71BD9EA6691}" destId="{523B71FF-35ED-4B2A-9B36-1593C28A407C}" srcOrd="1" destOrd="0" parTransId="{DAB8150E-9A4D-41C3-95E3-7B247ABEEF97}" sibTransId="{207562DA-1A4A-47F8-81D0-2604F32DE506}"/>
    <dgm:cxn modelId="{B3150AE7-30EA-40CD-86BA-17473370619D}" srcId="{DB07AA61-A49E-495D-AD2A-B71BD9EA6691}" destId="{2CA10B9F-B426-4A58-8733-8C57E9E34F61}" srcOrd="0" destOrd="0" parTransId="{81CD8891-99E2-47CB-B70A-9137AA1BA288}" sibTransId="{A4EAFA6E-FCDB-4597-8AFE-9B9E142B1870}"/>
    <dgm:cxn modelId="{5C3AC236-C732-4AA3-9DCA-CF96CF08CD5C}" type="presOf" srcId="{2CA10B9F-B426-4A58-8733-8C57E9E34F61}" destId="{0391DCA4-7CFF-495F-96A4-EF212BC65CFD}" srcOrd="0" destOrd="0" presId="urn:microsoft.com/office/officeart/2009/layout/ReverseList"/>
    <dgm:cxn modelId="{AA61156A-2E10-4D5A-9408-C63F9B4CF4C9}" type="presOf" srcId="{DB07AA61-A49E-495D-AD2A-B71BD9EA6691}" destId="{EE5CE014-F778-461B-B1F3-4F02ED8D647B}" srcOrd="0" destOrd="0" presId="urn:microsoft.com/office/officeart/2009/layout/ReverseList"/>
    <dgm:cxn modelId="{282C2F8D-C691-459B-A9A7-84083C67BF53}" type="presParOf" srcId="{EE5CE014-F778-461B-B1F3-4F02ED8D647B}" destId="{0391DCA4-7CFF-495F-96A4-EF212BC65CFD}" srcOrd="0" destOrd="0" presId="urn:microsoft.com/office/officeart/2009/layout/ReverseList"/>
    <dgm:cxn modelId="{A0AD86A8-93AC-4C70-B25C-2175E3532722}" type="presParOf" srcId="{EE5CE014-F778-461B-B1F3-4F02ED8D647B}" destId="{CDB98C60-E983-44AD-8550-33EC86231896}" srcOrd="1" destOrd="0" presId="urn:microsoft.com/office/officeart/2009/layout/ReverseList"/>
    <dgm:cxn modelId="{49FDB2F6-6035-4D58-A5BA-62EA9E1B2048}" type="presParOf" srcId="{EE5CE014-F778-461B-B1F3-4F02ED8D647B}" destId="{510B9A87-4C3A-4CCA-B293-EC7740F9FA85}" srcOrd="2" destOrd="0" presId="urn:microsoft.com/office/officeart/2009/layout/ReverseList"/>
    <dgm:cxn modelId="{EAF4265F-BF1E-4C7A-9AD3-00247D5B1CA0}" type="presParOf" srcId="{EE5CE014-F778-461B-B1F3-4F02ED8D647B}" destId="{6041F25F-8171-4DBE-848D-B01C4BFC7DA6}" srcOrd="3" destOrd="0" presId="urn:microsoft.com/office/officeart/2009/layout/ReverseList"/>
    <dgm:cxn modelId="{689C0C09-69D2-463D-A7F9-9C647C054018}" type="presParOf" srcId="{EE5CE014-F778-461B-B1F3-4F02ED8D647B}" destId="{2890274A-3F54-4913-9AAA-DB0E250B8F7F}" srcOrd="4" destOrd="0" presId="urn:microsoft.com/office/officeart/2009/layout/ReverseList"/>
    <dgm:cxn modelId="{AEFF9521-00B6-40B7-A143-0CE8F2B924C9}" type="presParOf" srcId="{EE5CE014-F778-461B-B1F3-4F02ED8D647B}" destId="{B8DBE0B3-D79B-43B2-AB15-BABE495611A2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07AA61-A49E-495D-AD2A-B71BD9EA6691}" type="doc">
      <dgm:prSet loTypeId="urn:microsoft.com/office/officeart/2009/layout/ReverseList" loCatId="relationship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CA10B9F-B426-4A58-8733-8C57E9E34F61}">
      <dgm:prSet phldrT="[Текст]" custT="1"/>
      <dgm:spPr/>
      <dgm:t>
        <a:bodyPr/>
        <a:lstStyle/>
        <a:p>
          <a:r>
            <a:rPr lang="ru-RU" sz="1300" dirty="0" smtClean="0"/>
            <a:t>Подпрограмма "Укрепление правопорядка, профилактика правонарушений, усиление борьбы с преступностью и противодействие коррупции в Туапсинском районе" - 113,0 тыс. руб.</a:t>
          </a:r>
          <a:endParaRPr lang="ru-RU" sz="1300" dirty="0"/>
        </a:p>
      </dgm:t>
    </dgm:pt>
    <dgm:pt modelId="{81CD8891-99E2-47CB-B70A-9137AA1BA288}" type="parTrans" cxnId="{B3150AE7-30EA-40CD-86BA-17473370619D}">
      <dgm:prSet/>
      <dgm:spPr/>
      <dgm:t>
        <a:bodyPr/>
        <a:lstStyle/>
        <a:p>
          <a:endParaRPr lang="ru-RU"/>
        </a:p>
      </dgm:t>
    </dgm:pt>
    <dgm:pt modelId="{A4EAFA6E-FCDB-4597-8AFE-9B9E142B1870}" type="sibTrans" cxnId="{B3150AE7-30EA-40CD-86BA-17473370619D}">
      <dgm:prSet/>
      <dgm:spPr/>
      <dgm:t>
        <a:bodyPr/>
        <a:lstStyle/>
        <a:p>
          <a:endParaRPr lang="ru-RU"/>
        </a:p>
      </dgm:t>
    </dgm:pt>
    <dgm:pt modelId="{523B71FF-35ED-4B2A-9B36-1593C28A407C}">
      <dgm:prSet phldrT="[Текст]" custT="1"/>
      <dgm:spPr/>
      <dgm:t>
        <a:bodyPr/>
        <a:lstStyle/>
        <a:p>
          <a:r>
            <a:rPr lang="ru-RU" sz="1300" dirty="0" smtClean="0"/>
            <a:t>изготовление методических и агитационных материалов профилактической направленности</a:t>
          </a:r>
          <a:endParaRPr lang="ru-RU" sz="1300" dirty="0"/>
        </a:p>
      </dgm:t>
    </dgm:pt>
    <dgm:pt modelId="{DAB8150E-9A4D-41C3-95E3-7B247ABEEF97}" type="parTrans" cxnId="{D98635BE-9857-4441-87F8-969D8FF15203}">
      <dgm:prSet/>
      <dgm:spPr/>
      <dgm:t>
        <a:bodyPr/>
        <a:lstStyle/>
        <a:p>
          <a:endParaRPr lang="ru-RU"/>
        </a:p>
      </dgm:t>
    </dgm:pt>
    <dgm:pt modelId="{207562DA-1A4A-47F8-81D0-2604F32DE506}" type="sibTrans" cxnId="{D98635BE-9857-4441-87F8-969D8FF15203}">
      <dgm:prSet/>
      <dgm:spPr/>
      <dgm:t>
        <a:bodyPr/>
        <a:lstStyle/>
        <a:p>
          <a:endParaRPr lang="ru-RU"/>
        </a:p>
      </dgm:t>
    </dgm:pt>
    <dgm:pt modelId="{EE5CE014-F778-461B-B1F3-4F02ED8D647B}" type="pres">
      <dgm:prSet presAssocID="{DB07AA61-A49E-495D-AD2A-B71BD9EA6691}" presName="Name0" presStyleCnt="0">
        <dgm:presLayoutVars>
          <dgm:chMax val="2"/>
          <dgm:chPref val="2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0391DCA4-7CFF-495F-96A4-EF212BC65CFD}" type="pres">
      <dgm:prSet presAssocID="{DB07AA61-A49E-495D-AD2A-B71BD9EA6691}" presName="Lef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B98C60-E983-44AD-8550-33EC86231896}" type="pres">
      <dgm:prSet presAssocID="{DB07AA61-A49E-495D-AD2A-B71BD9EA6691}" presName="LeftNode" presStyleLbl="bgImgPlace1" presStyleIdx="0" presStyleCnt="2" custScaleX="138058" custScaleY="132706" custLinFactNeighborX="-17880" custLinFactNeighborY="772">
        <dgm:presLayoutVars>
          <dgm:chMax val="2"/>
          <dgm:chPref val="2"/>
        </dgm:presLayoutVars>
      </dgm:prSet>
      <dgm:spPr/>
      <dgm:t>
        <a:bodyPr/>
        <a:lstStyle/>
        <a:p>
          <a:endParaRPr lang="ru-RU"/>
        </a:p>
      </dgm:t>
    </dgm:pt>
    <dgm:pt modelId="{510B9A87-4C3A-4CCA-B293-EC7740F9FA85}" type="pres">
      <dgm:prSet presAssocID="{DB07AA61-A49E-495D-AD2A-B71BD9EA6691}" presName="RightText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41F25F-8171-4DBE-848D-B01C4BFC7DA6}" type="pres">
      <dgm:prSet presAssocID="{DB07AA61-A49E-495D-AD2A-B71BD9EA6691}" presName="RightNode" presStyleLbl="bgImgPlace1" presStyleIdx="1" presStyleCnt="2" custScaleX="140302" custScaleY="133191" custLinFactNeighborX="16641" custLinFactNeighborY="1015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890274A-3F54-4913-9AAA-DB0E250B8F7F}" type="pres">
      <dgm:prSet presAssocID="{DB07AA61-A49E-495D-AD2A-B71BD9EA6691}" presName="TopArrow" presStyleLbl="node1" presStyleIdx="0" presStyleCnt="2" custScaleY="73662" custLinFactNeighborX="-1178" custLinFactNeighborY="-20620"/>
      <dgm:spPr/>
    </dgm:pt>
    <dgm:pt modelId="{B8DBE0B3-D79B-43B2-AB15-BABE495611A2}" type="pres">
      <dgm:prSet presAssocID="{DB07AA61-A49E-495D-AD2A-B71BD9EA6691}" presName="BottomArrow" presStyleLbl="node1" presStyleIdx="1" presStyleCnt="2" custScaleY="73662" custLinFactNeighborX="-1178" custLinFactNeighborY="20070"/>
      <dgm:spPr/>
    </dgm:pt>
  </dgm:ptLst>
  <dgm:cxnLst>
    <dgm:cxn modelId="{D98635BE-9857-4441-87F8-969D8FF15203}" srcId="{DB07AA61-A49E-495D-AD2A-B71BD9EA6691}" destId="{523B71FF-35ED-4B2A-9B36-1593C28A407C}" srcOrd="1" destOrd="0" parTransId="{DAB8150E-9A4D-41C3-95E3-7B247ABEEF97}" sibTransId="{207562DA-1A4A-47F8-81D0-2604F32DE506}"/>
    <dgm:cxn modelId="{B6063626-DBD2-4277-A84A-38196AA0D86C}" type="presOf" srcId="{2CA10B9F-B426-4A58-8733-8C57E9E34F61}" destId="{CDB98C60-E983-44AD-8550-33EC86231896}" srcOrd="1" destOrd="0" presId="urn:microsoft.com/office/officeart/2009/layout/ReverseList"/>
    <dgm:cxn modelId="{24F3D9C5-63C2-4637-AA2A-D9D057D0A527}" type="presOf" srcId="{523B71FF-35ED-4B2A-9B36-1593C28A407C}" destId="{6041F25F-8171-4DBE-848D-B01C4BFC7DA6}" srcOrd="1" destOrd="0" presId="urn:microsoft.com/office/officeart/2009/layout/ReverseList"/>
    <dgm:cxn modelId="{C8A28885-CB3A-4C51-8D03-B62EB8F56A80}" type="presOf" srcId="{DB07AA61-A49E-495D-AD2A-B71BD9EA6691}" destId="{EE5CE014-F778-461B-B1F3-4F02ED8D647B}" srcOrd="0" destOrd="0" presId="urn:microsoft.com/office/officeart/2009/layout/ReverseList"/>
    <dgm:cxn modelId="{B3150AE7-30EA-40CD-86BA-17473370619D}" srcId="{DB07AA61-A49E-495D-AD2A-B71BD9EA6691}" destId="{2CA10B9F-B426-4A58-8733-8C57E9E34F61}" srcOrd="0" destOrd="0" parTransId="{81CD8891-99E2-47CB-B70A-9137AA1BA288}" sibTransId="{A4EAFA6E-FCDB-4597-8AFE-9B9E142B1870}"/>
    <dgm:cxn modelId="{21377225-460E-4DA7-90D4-E51EEF06CFD4}" type="presOf" srcId="{523B71FF-35ED-4B2A-9B36-1593C28A407C}" destId="{510B9A87-4C3A-4CCA-B293-EC7740F9FA85}" srcOrd="0" destOrd="0" presId="urn:microsoft.com/office/officeart/2009/layout/ReverseList"/>
    <dgm:cxn modelId="{A59E8F2D-F3A8-444F-B1EE-D2552EE55B4B}" type="presOf" srcId="{2CA10B9F-B426-4A58-8733-8C57E9E34F61}" destId="{0391DCA4-7CFF-495F-96A4-EF212BC65CFD}" srcOrd="0" destOrd="0" presId="urn:microsoft.com/office/officeart/2009/layout/ReverseList"/>
    <dgm:cxn modelId="{BA874816-8A3C-4F74-AFE7-E6AEA6389C4D}" type="presParOf" srcId="{EE5CE014-F778-461B-B1F3-4F02ED8D647B}" destId="{0391DCA4-7CFF-495F-96A4-EF212BC65CFD}" srcOrd="0" destOrd="0" presId="urn:microsoft.com/office/officeart/2009/layout/ReverseList"/>
    <dgm:cxn modelId="{828E2280-2FF9-43AE-A9CF-DDCC396F0FE2}" type="presParOf" srcId="{EE5CE014-F778-461B-B1F3-4F02ED8D647B}" destId="{CDB98C60-E983-44AD-8550-33EC86231896}" srcOrd="1" destOrd="0" presId="urn:microsoft.com/office/officeart/2009/layout/ReverseList"/>
    <dgm:cxn modelId="{B8B76CCE-445F-4F30-B2CE-91D880FF6C87}" type="presParOf" srcId="{EE5CE014-F778-461B-B1F3-4F02ED8D647B}" destId="{510B9A87-4C3A-4CCA-B293-EC7740F9FA85}" srcOrd="2" destOrd="0" presId="urn:microsoft.com/office/officeart/2009/layout/ReverseList"/>
    <dgm:cxn modelId="{63C4B0AF-5597-46B1-ACD0-7565ED31A5D3}" type="presParOf" srcId="{EE5CE014-F778-461B-B1F3-4F02ED8D647B}" destId="{6041F25F-8171-4DBE-848D-B01C4BFC7DA6}" srcOrd="3" destOrd="0" presId="urn:microsoft.com/office/officeart/2009/layout/ReverseList"/>
    <dgm:cxn modelId="{A7103B07-C4DF-48B0-A92E-FBB21FB3637B}" type="presParOf" srcId="{EE5CE014-F778-461B-B1F3-4F02ED8D647B}" destId="{2890274A-3F54-4913-9AAA-DB0E250B8F7F}" srcOrd="4" destOrd="0" presId="urn:microsoft.com/office/officeart/2009/layout/ReverseList"/>
    <dgm:cxn modelId="{2A360D60-083A-4721-9EB4-3425DC9936DF}" type="presParOf" srcId="{EE5CE014-F778-461B-B1F3-4F02ED8D647B}" destId="{B8DBE0B3-D79B-43B2-AB15-BABE495611A2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BDDD8C-7848-4FB5-9218-1F20F247B075}" type="doc">
      <dgm:prSet loTypeId="urn:microsoft.com/office/officeart/2005/8/layout/hList6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C3B0A0-E327-41F4-A2CF-65B376B46881}">
      <dgm:prSet phldrT="[Текст]"/>
      <dgm:spPr/>
      <dgm:t>
        <a:bodyPr/>
        <a:lstStyle/>
        <a:p>
          <a:r>
            <a:rPr lang="ru-RU" dirty="0" smtClean="0"/>
            <a:t>Наш адрес: 352800, г.Туапсе, </a:t>
          </a:r>
        </a:p>
        <a:p>
          <a:r>
            <a:rPr lang="ru-RU" dirty="0" smtClean="0"/>
            <a:t>ул. Свободы, д.3</a:t>
          </a:r>
          <a:endParaRPr lang="ru-RU" dirty="0"/>
        </a:p>
      </dgm:t>
    </dgm:pt>
    <dgm:pt modelId="{461428B4-E6B7-4D34-A4EA-07C731164EC2}" type="parTrans" cxnId="{527DA0F2-ADC6-4B57-AECC-919FE9BAC4A1}">
      <dgm:prSet/>
      <dgm:spPr/>
      <dgm:t>
        <a:bodyPr/>
        <a:lstStyle/>
        <a:p>
          <a:endParaRPr lang="ru-RU"/>
        </a:p>
      </dgm:t>
    </dgm:pt>
    <dgm:pt modelId="{D0C70DE9-F592-4CB3-8668-1309D88BAFBA}" type="sibTrans" cxnId="{527DA0F2-ADC6-4B57-AECC-919FE9BAC4A1}">
      <dgm:prSet/>
      <dgm:spPr/>
      <dgm:t>
        <a:bodyPr/>
        <a:lstStyle/>
        <a:p>
          <a:endParaRPr lang="ru-RU"/>
        </a:p>
      </dgm:t>
    </dgm:pt>
    <dgm:pt modelId="{3792B59D-D42B-44FB-BEAF-EDF7E8229DA8}">
      <dgm:prSet phldrT="[Текст]"/>
      <dgm:spPr/>
      <dgm:t>
        <a:bodyPr/>
        <a:lstStyle/>
        <a:p>
          <a:r>
            <a:rPr lang="ru-RU" dirty="0" smtClean="0"/>
            <a:t>Телефон:  (86167) 2-57-11</a:t>
          </a:r>
          <a:endParaRPr lang="ru-RU" dirty="0"/>
        </a:p>
      </dgm:t>
    </dgm:pt>
    <dgm:pt modelId="{9F774336-9001-419A-A0F5-895632B13540}" type="parTrans" cxnId="{F5EE89C2-4958-4C7A-B971-A51020587D14}">
      <dgm:prSet/>
      <dgm:spPr/>
      <dgm:t>
        <a:bodyPr/>
        <a:lstStyle/>
        <a:p>
          <a:endParaRPr lang="ru-RU"/>
        </a:p>
      </dgm:t>
    </dgm:pt>
    <dgm:pt modelId="{C7A75B05-7E2B-48E3-A06C-E076A0E57BA4}" type="sibTrans" cxnId="{F5EE89C2-4958-4C7A-B971-A51020587D14}">
      <dgm:prSet/>
      <dgm:spPr/>
      <dgm:t>
        <a:bodyPr/>
        <a:lstStyle/>
        <a:p>
          <a:endParaRPr lang="ru-RU"/>
        </a:p>
      </dgm:t>
    </dgm:pt>
    <dgm:pt modelId="{1B0FA863-8910-4249-89CB-2AE4543CF484}">
      <dgm:prSet phldrT="[Текст]" custT="1"/>
      <dgm:spPr/>
      <dgm:t>
        <a:bodyPr/>
        <a:lstStyle/>
        <a:p>
          <a:r>
            <a:rPr lang="ru-RU" sz="1900" dirty="0" smtClean="0"/>
            <a:t>ФАКС:</a:t>
          </a:r>
        </a:p>
        <a:p>
          <a:r>
            <a:rPr lang="ru-RU" sz="1900" dirty="0" smtClean="0"/>
            <a:t>(86167) 2-57-11 </a:t>
          </a:r>
          <a:endParaRPr lang="ru-RU" sz="1900" dirty="0"/>
        </a:p>
      </dgm:t>
    </dgm:pt>
    <dgm:pt modelId="{9058C98B-2143-4154-9F28-D21F8C9B5B47}" type="parTrans" cxnId="{0C383640-489A-4AA3-9436-0A006894E8F6}">
      <dgm:prSet/>
      <dgm:spPr/>
      <dgm:t>
        <a:bodyPr/>
        <a:lstStyle/>
        <a:p>
          <a:endParaRPr lang="ru-RU"/>
        </a:p>
      </dgm:t>
    </dgm:pt>
    <dgm:pt modelId="{D57842FC-33C4-4BE7-BF65-515682514D80}" type="sibTrans" cxnId="{0C383640-489A-4AA3-9436-0A006894E8F6}">
      <dgm:prSet/>
      <dgm:spPr/>
      <dgm:t>
        <a:bodyPr/>
        <a:lstStyle/>
        <a:p>
          <a:endParaRPr lang="ru-RU"/>
        </a:p>
      </dgm:t>
    </dgm:pt>
    <dgm:pt modelId="{8F6E7209-9566-4FDF-81B1-039E6C8FBC62}">
      <dgm:prSet/>
      <dgm:spPr/>
      <dgm:t>
        <a:bodyPr/>
        <a:lstStyle/>
        <a:p>
          <a:r>
            <a:rPr lang="ru-RU" dirty="0" smtClean="0"/>
            <a:t>Адрес электронной почты: </a:t>
          </a:r>
          <a:r>
            <a:rPr lang="en-US" dirty="0" smtClean="0"/>
            <a:t>tuaprfin@mail.ru </a:t>
          </a:r>
          <a:endParaRPr lang="ru-RU" dirty="0"/>
        </a:p>
      </dgm:t>
    </dgm:pt>
    <dgm:pt modelId="{781AD8C2-8001-4DC7-B164-2926DEBCE833}" type="parTrans" cxnId="{DCFEF24E-D7AA-436B-A20B-200EC519A361}">
      <dgm:prSet/>
      <dgm:spPr/>
      <dgm:t>
        <a:bodyPr/>
        <a:lstStyle/>
        <a:p>
          <a:endParaRPr lang="ru-RU"/>
        </a:p>
      </dgm:t>
    </dgm:pt>
    <dgm:pt modelId="{4CEC7168-675D-4249-AD58-8168F8AF51D9}" type="sibTrans" cxnId="{DCFEF24E-D7AA-436B-A20B-200EC519A361}">
      <dgm:prSet/>
      <dgm:spPr/>
      <dgm:t>
        <a:bodyPr/>
        <a:lstStyle/>
        <a:p>
          <a:endParaRPr lang="ru-RU"/>
        </a:p>
      </dgm:t>
    </dgm:pt>
    <dgm:pt modelId="{34C9CB3B-74F2-4BBB-8BAD-94763B1E98BE}" type="pres">
      <dgm:prSet presAssocID="{2DBDDD8C-7848-4FB5-9218-1F20F247B07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2F8BB12-D1C6-4A82-883F-3C23CEFDB008}" type="pres">
      <dgm:prSet presAssocID="{F1C3B0A0-E327-41F4-A2CF-65B376B4688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36AF0-A409-47E5-ABEB-5E7460B40E32}" type="pres">
      <dgm:prSet presAssocID="{D0C70DE9-F592-4CB3-8668-1309D88BAFBA}" presName="sibTrans" presStyleCnt="0"/>
      <dgm:spPr/>
    </dgm:pt>
    <dgm:pt modelId="{FBF4D26B-14D3-418A-A8F1-2374D0E5C1FE}" type="pres">
      <dgm:prSet presAssocID="{3792B59D-D42B-44FB-BEAF-EDF7E8229DA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3304B8-31AF-402A-8CD0-B07ACB89D57E}" type="pres">
      <dgm:prSet presAssocID="{C7A75B05-7E2B-48E3-A06C-E076A0E57BA4}" presName="sibTrans" presStyleCnt="0"/>
      <dgm:spPr/>
    </dgm:pt>
    <dgm:pt modelId="{4ED65E16-BC27-43F0-807D-0DF9E37D0BA8}" type="pres">
      <dgm:prSet presAssocID="{1B0FA863-8910-4249-89CB-2AE4543CF48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47B99B-8E0B-41AE-8D89-E12EE5950351}" type="pres">
      <dgm:prSet presAssocID="{D57842FC-33C4-4BE7-BF65-515682514D80}" presName="sibTrans" presStyleCnt="0"/>
      <dgm:spPr/>
    </dgm:pt>
    <dgm:pt modelId="{B30776A0-22B5-4B31-8DE4-C166F018BB87}" type="pres">
      <dgm:prSet presAssocID="{8F6E7209-9566-4FDF-81B1-039E6C8FBC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7DA0F2-ADC6-4B57-AECC-919FE9BAC4A1}" srcId="{2DBDDD8C-7848-4FB5-9218-1F20F247B075}" destId="{F1C3B0A0-E327-41F4-A2CF-65B376B46881}" srcOrd="0" destOrd="0" parTransId="{461428B4-E6B7-4D34-A4EA-07C731164EC2}" sibTransId="{D0C70DE9-F592-4CB3-8668-1309D88BAFBA}"/>
    <dgm:cxn modelId="{64FBA9AC-658F-46E4-9AA5-B06249F2631A}" type="presOf" srcId="{1B0FA863-8910-4249-89CB-2AE4543CF484}" destId="{4ED65E16-BC27-43F0-807D-0DF9E37D0BA8}" srcOrd="0" destOrd="0" presId="urn:microsoft.com/office/officeart/2005/8/layout/hList6"/>
    <dgm:cxn modelId="{F5EE89C2-4958-4C7A-B971-A51020587D14}" srcId="{2DBDDD8C-7848-4FB5-9218-1F20F247B075}" destId="{3792B59D-D42B-44FB-BEAF-EDF7E8229DA8}" srcOrd="1" destOrd="0" parTransId="{9F774336-9001-419A-A0F5-895632B13540}" sibTransId="{C7A75B05-7E2B-48E3-A06C-E076A0E57BA4}"/>
    <dgm:cxn modelId="{D30133A5-3CF5-4435-9ED1-8B1F77EB38B0}" type="presOf" srcId="{2DBDDD8C-7848-4FB5-9218-1F20F247B075}" destId="{34C9CB3B-74F2-4BBB-8BAD-94763B1E98BE}" srcOrd="0" destOrd="0" presId="urn:microsoft.com/office/officeart/2005/8/layout/hList6"/>
    <dgm:cxn modelId="{59613E73-31BA-4B09-A3AB-9D3FBB44399C}" type="presOf" srcId="{8F6E7209-9566-4FDF-81B1-039E6C8FBC62}" destId="{B30776A0-22B5-4B31-8DE4-C166F018BB87}" srcOrd="0" destOrd="0" presId="urn:microsoft.com/office/officeart/2005/8/layout/hList6"/>
    <dgm:cxn modelId="{0C383640-489A-4AA3-9436-0A006894E8F6}" srcId="{2DBDDD8C-7848-4FB5-9218-1F20F247B075}" destId="{1B0FA863-8910-4249-89CB-2AE4543CF484}" srcOrd="2" destOrd="0" parTransId="{9058C98B-2143-4154-9F28-D21F8C9B5B47}" sibTransId="{D57842FC-33C4-4BE7-BF65-515682514D80}"/>
    <dgm:cxn modelId="{5CF6B711-4251-484D-8F55-3328210D4E74}" type="presOf" srcId="{3792B59D-D42B-44FB-BEAF-EDF7E8229DA8}" destId="{FBF4D26B-14D3-418A-A8F1-2374D0E5C1FE}" srcOrd="0" destOrd="0" presId="urn:microsoft.com/office/officeart/2005/8/layout/hList6"/>
    <dgm:cxn modelId="{DCFEF24E-D7AA-436B-A20B-200EC519A361}" srcId="{2DBDDD8C-7848-4FB5-9218-1F20F247B075}" destId="{8F6E7209-9566-4FDF-81B1-039E6C8FBC62}" srcOrd="3" destOrd="0" parTransId="{781AD8C2-8001-4DC7-B164-2926DEBCE833}" sibTransId="{4CEC7168-675D-4249-AD58-8168F8AF51D9}"/>
    <dgm:cxn modelId="{F32769FF-63BF-4C19-A54B-88C94DB0A0C1}" type="presOf" srcId="{F1C3B0A0-E327-41F4-A2CF-65B376B46881}" destId="{42F8BB12-D1C6-4A82-883F-3C23CEFDB008}" srcOrd="0" destOrd="0" presId="urn:microsoft.com/office/officeart/2005/8/layout/hList6"/>
    <dgm:cxn modelId="{50CC3C4E-BAE6-4DB2-AAF4-EC0E60113C35}" type="presParOf" srcId="{34C9CB3B-74F2-4BBB-8BAD-94763B1E98BE}" destId="{42F8BB12-D1C6-4A82-883F-3C23CEFDB008}" srcOrd="0" destOrd="0" presId="urn:microsoft.com/office/officeart/2005/8/layout/hList6"/>
    <dgm:cxn modelId="{DB4B23BB-4B87-4407-AB64-75FB751093D1}" type="presParOf" srcId="{34C9CB3B-74F2-4BBB-8BAD-94763B1E98BE}" destId="{DE136AF0-A409-47E5-ABEB-5E7460B40E32}" srcOrd="1" destOrd="0" presId="urn:microsoft.com/office/officeart/2005/8/layout/hList6"/>
    <dgm:cxn modelId="{791BA549-EA28-4B10-82C6-C7B0D1C33682}" type="presParOf" srcId="{34C9CB3B-74F2-4BBB-8BAD-94763B1E98BE}" destId="{FBF4D26B-14D3-418A-A8F1-2374D0E5C1FE}" srcOrd="2" destOrd="0" presId="urn:microsoft.com/office/officeart/2005/8/layout/hList6"/>
    <dgm:cxn modelId="{AD73C757-BA43-4CB2-BA9D-A6322E43AE88}" type="presParOf" srcId="{34C9CB3B-74F2-4BBB-8BAD-94763B1E98BE}" destId="{953304B8-31AF-402A-8CD0-B07ACB89D57E}" srcOrd="3" destOrd="0" presId="urn:microsoft.com/office/officeart/2005/8/layout/hList6"/>
    <dgm:cxn modelId="{E6FCED55-C96E-4DAD-91E0-BD13E3EB39E6}" type="presParOf" srcId="{34C9CB3B-74F2-4BBB-8BAD-94763B1E98BE}" destId="{4ED65E16-BC27-43F0-807D-0DF9E37D0BA8}" srcOrd="4" destOrd="0" presId="urn:microsoft.com/office/officeart/2005/8/layout/hList6"/>
    <dgm:cxn modelId="{D101E812-4C38-415C-B9C3-1E372876D3D1}" type="presParOf" srcId="{34C9CB3B-74F2-4BBB-8BAD-94763B1E98BE}" destId="{E347B99B-8E0B-41AE-8D89-E12EE5950351}" srcOrd="5" destOrd="0" presId="urn:microsoft.com/office/officeart/2005/8/layout/hList6"/>
    <dgm:cxn modelId="{FD6D3212-CA99-4285-BE72-B66DC1383703}" type="presParOf" srcId="{34C9CB3B-74F2-4BBB-8BAD-94763B1E98BE}" destId="{B30776A0-22B5-4B31-8DE4-C166F018BB87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239E31-FA0F-4CA3-ACE5-763ECFEB9899}">
      <dsp:nvSpPr>
        <dsp:cNvPr id="0" name=""/>
        <dsp:cNvSpPr/>
      </dsp:nvSpPr>
      <dsp:spPr>
        <a:xfrm>
          <a:off x="2622083" y="2170466"/>
          <a:ext cx="567125" cy="571960"/>
        </a:xfrm>
        <a:custGeom>
          <a:avLst/>
          <a:gdLst/>
          <a:ahLst/>
          <a:cxnLst/>
          <a:rect l="0" t="0" r="0" b="0"/>
          <a:pathLst>
            <a:path>
              <a:moveTo>
                <a:pt x="0" y="571960"/>
              </a:moveTo>
              <a:lnTo>
                <a:pt x="283562" y="571960"/>
              </a:lnTo>
              <a:lnTo>
                <a:pt x="283562" y="0"/>
              </a:lnTo>
              <a:lnTo>
                <a:pt x="567125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885509" y="2436309"/>
        <a:ext cx="40273" cy="40273"/>
      </dsp:txXfrm>
    </dsp:sp>
    <dsp:sp modelId="{E04AD75E-F9D9-4B7B-A3B1-CF05AE9DCC49}">
      <dsp:nvSpPr>
        <dsp:cNvPr id="0" name=""/>
        <dsp:cNvSpPr/>
      </dsp:nvSpPr>
      <dsp:spPr>
        <a:xfrm>
          <a:off x="2622083" y="2742426"/>
          <a:ext cx="441371" cy="27276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685" y="0"/>
              </a:lnTo>
              <a:lnTo>
                <a:pt x="220685" y="2727614"/>
              </a:lnTo>
              <a:lnTo>
                <a:pt x="441371" y="27276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2773692" y="4037156"/>
        <a:ext cx="138154" cy="138154"/>
      </dsp:txXfrm>
    </dsp:sp>
    <dsp:sp modelId="{25425BF1-58A1-4863-87C4-018725F25A95}">
      <dsp:nvSpPr>
        <dsp:cNvPr id="0" name=""/>
        <dsp:cNvSpPr/>
      </dsp:nvSpPr>
      <dsp:spPr>
        <a:xfrm>
          <a:off x="2622083" y="2742426"/>
          <a:ext cx="423103" cy="1735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1551" y="0"/>
              </a:lnTo>
              <a:lnTo>
                <a:pt x="211551" y="1735558"/>
              </a:lnTo>
              <a:lnTo>
                <a:pt x="423103" y="173555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 dirty="0"/>
        </a:p>
      </dsp:txBody>
      <dsp:txXfrm>
        <a:off x="2788975" y="3565546"/>
        <a:ext cx="89319" cy="89319"/>
      </dsp:txXfrm>
    </dsp:sp>
    <dsp:sp modelId="{73BB9ABE-55A5-4D96-B34E-B6FDDFB1E6A7}">
      <dsp:nvSpPr>
        <dsp:cNvPr id="0" name=""/>
        <dsp:cNvSpPr/>
      </dsp:nvSpPr>
      <dsp:spPr>
        <a:xfrm>
          <a:off x="2622083" y="2742426"/>
          <a:ext cx="495124" cy="6910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7562" y="0"/>
              </a:lnTo>
              <a:lnTo>
                <a:pt x="247562" y="691021"/>
              </a:lnTo>
              <a:lnTo>
                <a:pt x="495124" y="6910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848393" y="3066685"/>
        <a:ext cx="42504" cy="42504"/>
      </dsp:txXfrm>
    </dsp:sp>
    <dsp:sp modelId="{C63F12E2-2B78-4026-8E19-0402C92BFA59}">
      <dsp:nvSpPr>
        <dsp:cNvPr id="0" name=""/>
        <dsp:cNvSpPr/>
      </dsp:nvSpPr>
      <dsp:spPr>
        <a:xfrm>
          <a:off x="2622083" y="685547"/>
          <a:ext cx="544547" cy="2056879"/>
        </a:xfrm>
        <a:custGeom>
          <a:avLst/>
          <a:gdLst/>
          <a:ahLst/>
          <a:cxnLst/>
          <a:rect l="0" t="0" r="0" b="0"/>
          <a:pathLst>
            <a:path>
              <a:moveTo>
                <a:pt x="0" y="2056879"/>
              </a:moveTo>
              <a:lnTo>
                <a:pt x="272273" y="2056879"/>
              </a:lnTo>
              <a:lnTo>
                <a:pt x="272273" y="0"/>
              </a:lnTo>
              <a:lnTo>
                <a:pt x="54454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2841164" y="1660793"/>
        <a:ext cx="106387" cy="106387"/>
      </dsp:txXfrm>
    </dsp:sp>
    <dsp:sp modelId="{5D6A5FA5-BECC-43B8-8C26-F415C5E4E597}">
      <dsp:nvSpPr>
        <dsp:cNvPr id="0" name=""/>
        <dsp:cNvSpPr/>
      </dsp:nvSpPr>
      <dsp:spPr>
        <a:xfrm>
          <a:off x="242425" y="1414092"/>
          <a:ext cx="2102647" cy="2656669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Проект бюджета муниципального образования Туапсинский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 район</a:t>
          </a:r>
          <a:endParaRPr lang="ru-RU" sz="2000" kern="1200" dirty="0">
            <a:solidFill>
              <a:schemeClr val="bg1"/>
            </a:solidFill>
          </a:endParaRPr>
        </a:p>
      </dsp:txBody>
      <dsp:txXfrm>
        <a:off x="242425" y="1414092"/>
        <a:ext cx="2102647" cy="2656669"/>
      </dsp:txXfrm>
    </dsp:sp>
    <dsp:sp modelId="{30605799-F5A7-4E9B-883D-52AB8D29BFE5}">
      <dsp:nvSpPr>
        <dsp:cNvPr id="0" name=""/>
        <dsp:cNvSpPr/>
      </dsp:nvSpPr>
      <dsp:spPr>
        <a:xfrm>
          <a:off x="3166631" y="73107"/>
          <a:ext cx="5321144" cy="1224879"/>
        </a:xfrm>
        <a:prstGeom prst="rect">
          <a:avLst/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Бюджетное послание Президента Российской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Федерации  Федеральному собранию                                                                   с учетом майских  Указов Президента</a:t>
          </a:r>
          <a:endParaRPr lang="ru-RU" sz="1800" kern="1200" dirty="0">
            <a:solidFill>
              <a:srgbClr val="002060"/>
            </a:solidFill>
          </a:endParaRPr>
        </a:p>
      </dsp:txBody>
      <dsp:txXfrm>
        <a:off x="3166631" y="73107"/>
        <a:ext cx="5321144" cy="1224879"/>
      </dsp:txXfrm>
    </dsp:sp>
    <dsp:sp modelId="{6A94F47C-4FE3-4A6B-921F-84094EF019B2}">
      <dsp:nvSpPr>
        <dsp:cNvPr id="0" name=""/>
        <dsp:cNvSpPr/>
      </dsp:nvSpPr>
      <dsp:spPr>
        <a:xfrm>
          <a:off x="3117208" y="3001530"/>
          <a:ext cx="5613654" cy="863837"/>
        </a:xfrm>
        <a:prstGeom prst="rect">
          <a:avLst/>
        </a:prstGeom>
        <a:solidFill>
          <a:srgbClr val="FF99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600" b="1" kern="1200" dirty="0" smtClean="0">
            <a:solidFill>
              <a:srgbClr val="002060"/>
            </a:solidFill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Основные направления бюджетной и налоговой политики МО Туапсинский район на 2018 год и на плановый   период 2019 и 2020 годов </a:t>
          </a:r>
          <a:endParaRPr lang="ru-RU" sz="1800" kern="1200" dirty="0" smtClean="0">
            <a:solidFill>
              <a:srgbClr val="002060"/>
            </a:solidFill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600" kern="1200" dirty="0">
            <a:solidFill>
              <a:srgbClr val="002060"/>
            </a:solidFill>
          </a:endParaRPr>
        </a:p>
      </dsp:txBody>
      <dsp:txXfrm>
        <a:off x="3117208" y="3001530"/>
        <a:ext cx="5613654" cy="863837"/>
      </dsp:txXfrm>
    </dsp:sp>
    <dsp:sp modelId="{68896765-CE76-4426-9210-97F5741D95D4}">
      <dsp:nvSpPr>
        <dsp:cNvPr id="0" name=""/>
        <dsp:cNvSpPr/>
      </dsp:nvSpPr>
      <dsp:spPr>
        <a:xfrm>
          <a:off x="3045187" y="4054382"/>
          <a:ext cx="5749792" cy="847207"/>
        </a:xfrm>
        <a:prstGeom prst="rect">
          <a:avLst/>
        </a:prstGeom>
        <a:solidFill>
          <a:srgbClr val="66CCFF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2000" b="1" kern="1200" dirty="0" smtClean="0">
            <a:solidFill>
              <a:srgbClr val="002060"/>
            </a:solidFill>
          </a:endParaRPr>
        </a:p>
        <a:p>
          <a:pPr lvl="0" algn="ctr" defTabSz="9779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Прогноз социально-экономического  развития  </a:t>
          </a:r>
        </a:p>
        <a:p>
          <a:pPr lvl="0" algn="ctr">
            <a:spcBef>
              <a:spcPct val="0"/>
            </a:spcBef>
          </a:pPr>
          <a:r>
            <a:rPr lang="ru-RU" sz="1800" b="1" kern="1200" dirty="0" smtClean="0">
              <a:solidFill>
                <a:srgbClr val="002060"/>
              </a:solidFill>
            </a:rPr>
            <a:t>МО Туапсинский район на </a:t>
          </a:r>
          <a:r>
            <a:rPr lang="ru-RU" sz="1600" b="1" kern="1200" dirty="0" smtClean="0">
              <a:solidFill>
                <a:srgbClr val="002060"/>
              </a:solidFill>
            </a:rPr>
            <a:t>2018 год </a:t>
          </a:r>
        </a:p>
        <a:p>
          <a:pPr lvl="0" algn="ctr">
            <a:spcBef>
              <a:spcPct val="0"/>
            </a:spcBef>
          </a:pPr>
          <a:r>
            <a:rPr lang="ru-RU" sz="1600" b="1" kern="1200" dirty="0" smtClean="0">
              <a:solidFill>
                <a:srgbClr val="002060"/>
              </a:solidFill>
            </a:rPr>
            <a:t>и на период до 2020 года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2000" kern="1200" dirty="0">
            <a:solidFill>
              <a:srgbClr val="002060"/>
            </a:solidFill>
          </a:endParaRPr>
        </a:p>
      </dsp:txBody>
      <dsp:txXfrm>
        <a:off x="3045187" y="4054382"/>
        <a:ext cx="5749792" cy="847207"/>
      </dsp:txXfrm>
    </dsp:sp>
    <dsp:sp modelId="{97F89BEF-610A-419B-8A3F-66CB9E89428A}">
      <dsp:nvSpPr>
        <dsp:cNvPr id="0" name=""/>
        <dsp:cNvSpPr/>
      </dsp:nvSpPr>
      <dsp:spPr>
        <a:xfrm>
          <a:off x="3063455" y="5204030"/>
          <a:ext cx="5992919" cy="532022"/>
        </a:xfrm>
        <a:prstGeom prst="rect">
          <a:avLst/>
        </a:prstGeom>
        <a:solidFill>
          <a:srgbClr val="FFFF6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Муниципальные программы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800" b="1" kern="1200" dirty="0" smtClean="0">
              <a:solidFill>
                <a:srgbClr val="002060"/>
              </a:solidFill>
            </a:rPr>
            <a:t>МО Туапсинский район</a:t>
          </a:r>
          <a:endParaRPr lang="ru-RU" sz="1800" b="1" kern="1200" dirty="0">
            <a:solidFill>
              <a:srgbClr val="002060"/>
            </a:solidFill>
          </a:endParaRPr>
        </a:p>
      </dsp:txBody>
      <dsp:txXfrm>
        <a:off x="3063455" y="5204030"/>
        <a:ext cx="5992919" cy="532022"/>
      </dsp:txXfrm>
    </dsp:sp>
    <dsp:sp modelId="{A2AB62FE-E2FA-4134-B89A-C05908F39CCD}">
      <dsp:nvSpPr>
        <dsp:cNvPr id="0" name=""/>
        <dsp:cNvSpPr/>
      </dsp:nvSpPr>
      <dsp:spPr>
        <a:xfrm>
          <a:off x="3189208" y="1705384"/>
          <a:ext cx="5664527" cy="93016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bg1"/>
              </a:solidFill>
            </a:rPr>
            <a:t>Основные направления бюджетной и налоговой политики Краснодарского края на 2018 год и на плановый   период 2019-2020 годов </a:t>
          </a:r>
          <a:endParaRPr lang="ru-RU" sz="1800" kern="1200" dirty="0">
            <a:solidFill>
              <a:schemeClr val="bg1"/>
            </a:solidFill>
          </a:endParaRPr>
        </a:p>
      </dsp:txBody>
      <dsp:txXfrm>
        <a:off x="3189208" y="1705384"/>
        <a:ext cx="5664527" cy="930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1058E-B318-4B54-89FC-FED722CD79BA}">
      <dsp:nvSpPr>
        <dsp:cNvPr id="0" name=""/>
        <dsp:cNvSpPr/>
      </dsp:nvSpPr>
      <dsp:spPr>
        <a:xfrm>
          <a:off x="-6300431" y="-1008615"/>
          <a:ext cx="7849878" cy="7849878"/>
        </a:xfrm>
        <a:prstGeom prst="blockArc">
          <a:avLst>
            <a:gd name="adj1" fmla="val 18900000"/>
            <a:gd name="adj2" fmla="val 2700000"/>
            <a:gd name="adj3" fmla="val 275"/>
          </a:avLst>
        </a:pr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9E8481-E879-46EE-B2F8-14C361727F8D}">
      <dsp:nvSpPr>
        <dsp:cNvPr id="0" name=""/>
        <dsp:cNvSpPr/>
      </dsp:nvSpPr>
      <dsp:spPr>
        <a:xfrm>
          <a:off x="1361947" y="178595"/>
          <a:ext cx="7567044" cy="1472370"/>
        </a:xfrm>
        <a:prstGeom prst="flowChartAlternateProcess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593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dirty="0" smtClean="0">
              <a:solidFill>
                <a:schemeClr val="tx1"/>
              </a:solidFill>
            </a:rPr>
            <a:t>дополнительный норматив отчислений </a:t>
          </a:r>
          <a:r>
            <a:rPr lang="ru-RU" sz="2000" b="1" kern="1200" dirty="0" smtClean="0">
              <a:solidFill>
                <a:schemeClr val="tx1"/>
              </a:solidFill>
            </a:rPr>
            <a:t>от</a:t>
          </a:r>
          <a:r>
            <a:rPr lang="ru-RU" sz="2000" b="0" kern="1200" dirty="0" smtClean="0">
              <a:solidFill>
                <a:schemeClr val="tx1"/>
              </a:solidFill>
            </a:rPr>
            <a:t> </a:t>
          </a:r>
          <a:r>
            <a:rPr lang="ru-RU" sz="2000" b="1" kern="1200" dirty="0" smtClean="0">
              <a:solidFill>
                <a:schemeClr val="tx1"/>
              </a:solidFill>
            </a:rPr>
            <a:t>налога на доходы физических лиц </a:t>
          </a:r>
          <a:r>
            <a:rPr lang="ru-RU" sz="2000" b="0" kern="1200" dirty="0" smtClean="0">
              <a:solidFill>
                <a:schemeClr val="tx1"/>
              </a:solidFill>
            </a:rPr>
            <a:t>в бюджет муниципального образования Туапсинский район                                           (в 2017 году -0,62%, на 2018 год-2,15%) </a:t>
          </a:r>
          <a:endParaRPr lang="ru-RU" sz="2000" b="0" kern="1200" dirty="0">
            <a:solidFill>
              <a:schemeClr val="tx1"/>
            </a:solidFill>
          </a:endParaRPr>
        </a:p>
      </dsp:txBody>
      <dsp:txXfrm>
        <a:off x="1433821" y="250469"/>
        <a:ext cx="7423296" cy="1328622"/>
      </dsp:txXfrm>
    </dsp:sp>
    <dsp:sp modelId="{D0A387B2-F88C-469D-AC6C-CF6187F00039}">
      <dsp:nvSpPr>
        <dsp:cNvPr id="0" name=""/>
        <dsp:cNvSpPr/>
      </dsp:nvSpPr>
      <dsp:spPr>
        <a:xfrm>
          <a:off x="231514" y="322603"/>
          <a:ext cx="1953033" cy="120729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9BE1D-6841-44F6-9255-86017B403359}">
      <dsp:nvSpPr>
        <dsp:cNvPr id="0" name=""/>
        <dsp:cNvSpPr/>
      </dsp:nvSpPr>
      <dsp:spPr>
        <a:xfrm>
          <a:off x="1842180" y="2194813"/>
          <a:ext cx="7065633" cy="941272"/>
        </a:xfrm>
        <a:prstGeom prst="flowChartAlternateProcess">
          <a:avLst/>
        </a:prstGeom>
        <a:solidFill>
          <a:srgbClr val="97E8F3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5933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УСН  </a:t>
          </a:r>
          <a:r>
            <a:rPr lang="ru-RU" sz="2000" kern="1200" dirty="0" smtClean="0">
              <a:solidFill>
                <a:schemeClr val="tx1"/>
              </a:solidFill>
            </a:rPr>
            <a:t>увеличение на 5 %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000" kern="1200" dirty="0" smtClean="0">
              <a:solidFill>
                <a:schemeClr val="tx1"/>
              </a:solidFill>
            </a:rPr>
            <a:t>(действует в 2017 году -10%, на 2018 год -15% в соответствии с Законом от 25.07.2017 г № 3661-КЗ)</a:t>
          </a:r>
        </a:p>
      </dsp:txBody>
      <dsp:txXfrm>
        <a:off x="1888128" y="2240761"/>
        <a:ext cx="6973737" cy="849376"/>
      </dsp:txXfrm>
    </dsp:sp>
    <dsp:sp modelId="{A75342D2-FCED-4E2D-8CE4-3898CDB924CF}">
      <dsp:nvSpPr>
        <dsp:cNvPr id="0" name=""/>
        <dsp:cNvSpPr/>
      </dsp:nvSpPr>
      <dsp:spPr>
        <a:xfrm>
          <a:off x="344923" y="1954287"/>
          <a:ext cx="2043191" cy="1391028"/>
        </a:xfrm>
        <a:prstGeom prst="ellipse">
          <a:avLst/>
        </a:prstGeom>
        <a:solidFill>
          <a:srgbClr val="10BAC2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B7FC42-3BDA-4ED7-B7FC-2E50C2FCE1EB}">
      <dsp:nvSpPr>
        <dsp:cNvPr id="0" name=""/>
        <dsp:cNvSpPr/>
      </dsp:nvSpPr>
      <dsp:spPr>
        <a:xfrm>
          <a:off x="1275221" y="3816424"/>
          <a:ext cx="7563266" cy="1452271"/>
        </a:xfrm>
        <a:prstGeom prst="round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25933" tIns="50800" rIns="50800" bIns="50800" numCol="1" spcCol="1270" anchor="ctr" anchorCtr="0">
          <a:noAutofit/>
        </a:bodyPr>
        <a:lstStyle/>
        <a:p>
          <a:pPr lvl="0" algn="ctr" defTabSz="889000">
            <a:spcBef>
              <a:spcPct val="0"/>
            </a:spcBef>
          </a:pPr>
          <a:endParaRPr lang="ru-RU" sz="2000" b="1" kern="1200" dirty="0" smtClean="0">
            <a:solidFill>
              <a:srgbClr val="002060"/>
            </a:solidFill>
          </a:endParaRPr>
        </a:p>
        <a:p>
          <a:pPr lvl="0" algn="ctr" defTabSz="889000">
            <a:spcBef>
              <a:spcPct val="0"/>
            </a:spcBef>
          </a:pPr>
          <a:r>
            <a:rPr lang="ru-RU" sz="2000" b="1" kern="1200" dirty="0" smtClean="0">
              <a:solidFill>
                <a:srgbClr val="002060"/>
              </a:solidFill>
            </a:rPr>
            <a:t>    </a:t>
          </a:r>
          <a:r>
            <a:rPr lang="ru-RU" sz="2000" b="1" kern="1200" dirty="0" smtClean="0">
              <a:solidFill>
                <a:srgbClr val="C00000"/>
              </a:solidFill>
            </a:rPr>
            <a:t>госпошлина </a:t>
          </a:r>
          <a:r>
            <a:rPr lang="ru-RU" sz="2000" kern="1200" dirty="0" smtClean="0">
              <a:solidFill>
                <a:srgbClr val="C00000"/>
              </a:solidFill>
            </a:rPr>
            <a:t>– отмена 100% норматива отчислений </a:t>
          </a:r>
        </a:p>
        <a:p>
          <a:pPr lvl="0" algn="ctr" defTabSz="889000">
            <a:spcBef>
              <a:spcPct val="0"/>
            </a:spcBef>
          </a:pPr>
          <a:r>
            <a:rPr lang="ru-RU" sz="2000" kern="1200" dirty="0" smtClean="0">
              <a:solidFill>
                <a:srgbClr val="C00000"/>
              </a:solidFill>
            </a:rPr>
            <a:t>в местные бюджеты от государственной пошлины через многофункциональные центры (МФЦ)</a:t>
          </a:r>
        </a:p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800" kern="1200" dirty="0">
            <a:solidFill>
              <a:srgbClr val="C00000"/>
            </a:solidFill>
          </a:endParaRPr>
        </a:p>
      </dsp:txBody>
      <dsp:txXfrm>
        <a:off x="1346115" y="3887318"/>
        <a:ext cx="7421478" cy="1310483"/>
      </dsp:txXfrm>
    </dsp:sp>
    <dsp:sp modelId="{BFBC3FCE-9AF0-4B00-99FF-C7772CD8F482}">
      <dsp:nvSpPr>
        <dsp:cNvPr id="0" name=""/>
        <dsp:cNvSpPr/>
      </dsp:nvSpPr>
      <dsp:spPr>
        <a:xfrm>
          <a:off x="264943" y="3672410"/>
          <a:ext cx="2155440" cy="1458162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98C60-E983-44AD-8550-33EC86231896}">
      <dsp:nvSpPr>
        <dsp:cNvPr id="0" name=""/>
        <dsp:cNvSpPr/>
      </dsp:nvSpPr>
      <dsp:spPr>
        <a:xfrm rot="16200000">
          <a:off x="-534169" y="849287"/>
          <a:ext cx="3187180" cy="1917256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82550" rIns="74295" bIns="8255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Подпрограмма "Поддержка реестровых казачьих обществ Туапсинского района" – 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2 451,8 тыс. руб.</a:t>
          </a:r>
          <a:endParaRPr lang="ru-RU" sz="1300" kern="1200" dirty="0"/>
        </a:p>
      </dsp:txBody>
      <dsp:txXfrm rot="5400000">
        <a:off x="194403" y="307935"/>
        <a:ext cx="1823646" cy="2999960"/>
      </dsp:txXfrm>
    </dsp:sp>
    <dsp:sp modelId="{6041F25F-8171-4DBE-848D-B01C4BFC7DA6}">
      <dsp:nvSpPr>
        <dsp:cNvPr id="0" name=""/>
        <dsp:cNvSpPr/>
      </dsp:nvSpPr>
      <dsp:spPr>
        <a:xfrm rot="5400000">
          <a:off x="1338388" y="964289"/>
          <a:ext cx="3193852" cy="1693925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295" tIns="82550" rIns="49530" bIns="8255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на оказание финансовой поддержки социально ориентированных казачьих обществ на осуществление деятельности по профилактике социально опасных форм поведения</a:t>
          </a:r>
          <a:endParaRPr lang="ru-RU" sz="1300" kern="1200" dirty="0"/>
        </a:p>
      </dsp:txBody>
      <dsp:txXfrm rot="-5400000">
        <a:off x="2088352" y="297031"/>
        <a:ext cx="1611220" cy="3028442"/>
      </dsp:txXfrm>
    </dsp:sp>
    <dsp:sp modelId="{2890274A-3F54-4913-9AAA-DB0E250B8F7F}">
      <dsp:nvSpPr>
        <dsp:cNvPr id="0" name=""/>
        <dsp:cNvSpPr/>
      </dsp:nvSpPr>
      <dsp:spPr>
        <a:xfrm>
          <a:off x="1368307" y="-201244"/>
          <a:ext cx="1533277" cy="1149166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DBE0B3-D79B-43B2-AB15-BABE495611A2}">
      <dsp:nvSpPr>
        <dsp:cNvPr id="0" name=""/>
        <dsp:cNvSpPr/>
      </dsp:nvSpPr>
      <dsp:spPr>
        <a:xfrm rot="10800000">
          <a:off x="1368307" y="2787324"/>
          <a:ext cx="1533277" cy="112946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B98C60-E983-44AD-8550-33EC86231896}">
      <dsp:nvSpPr>
        <dsp:cNvPr id="0" name=""/>
        <dsp:cNvSpPr/>
      </dsp:nvSpPr>
      <dsp:spPr>
        <a:xfrm rot="16200000">
          <a:off x="-280330" y="851856"/>
          <a:ext cx="3108375" cy="1976155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9530" tIns="82550" rIns="74295" bIns="8255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Подпрограмма "Укрепление правопорядка, профилактика правонарушений, усиление борьбы с преступностью и противодействие коррупции в Туапсинском районе" - 113,0 тыс. руб.</a:t>
          </a:r>
          <a:endParaRPr lang="ru-RU" sz="1300" kern="1200" dirty="0"/>
        </a:p>
      </dsp:txBody>
      <dsp:txXfrm rot="5400000">
        <a:off x="382264" y="382231"/>
        <a:ext cx="1879670" cy="2915405"/>
      </dsp:txXfrm>
    </dsp:sp>
    <dsp:sp modelId="{6041F25F-8171-4DBE-848D-B01C4BFC7DA6}">
      <dsp:nvSpPr>
        <dsp:cNvPr id="0" name=""/>
        <dsp:cNvSpPr/>
      </dsp:nvSpPr>
      <dsp:spPr>
        <a:xfrm rot="5400000">
          <a:off x="1704512" y="841487"/>
          <a:ext cx="3119735" cy="2008275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1">
                <a:tint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4295" tIns="82550" rIns="49530" bIns="8255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изготовление методических и агитационных материалов профилактической направленности</a:t>
          </a:r>
          <a:endParaRPr lang="ru-RU" sz="1300" kern="1200" dirty="0"/>
        </a:p>
      </dsp:txBody>
      <dsp:txXfrm rot="-5400000">
        <a:off x="2260242" y="383811"/>
        <a:ext cx="1910221" cy="2923627"/>
      </dsp:txXfrm>
    </dsp:sp>
    <dsp:sp modelId="{2890274A-3F54-4913-9AAA-DB0E250B8F7F}">
      <dsp:nvSpPr>
        <dsp:cNvPr id="0" name=""/>
        <dsp:cNvSpPr/>
      </dsp:nvSpPr>
      <dsp:spPr>
        <a:xfrm>
          <a:off x="1512016" y="-111490"/>
          <a:ext cx="1496391" cy="110221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8DBE0B3-D79B-43B2-AB15-BABE495611A2}">
      <dsp:nvSpPr>
        <dsp:cNvPr id="0" name=""/>
        <dsp:cNvSpPr/>
      </dsp:nvSpPr>
      <dsp:spPr>
        <a:xfrm rot="10800000">
          <a:off x="1512016" y="2644380"/>
          <a:ext cx="1496391" cy="1102218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F8BB12-D1C6-4A82-883F-3C23CEFDB008}">
      <dsp:nvSpPr>
        <dsp:cNvPr id="0" name=""/>
        <dsp:cNvSpPr/>
      </dsp:nvSpPr>
      <dsp:spPr>
        <a:xfrm rot="16200000">
          <a:off x="-1566791" y="1568995"/>
          <a:ext cx="5301208" cy="216321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93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Наш адрес: 352800, г.Туапсе,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ул. Свободы, д.3</a:t>
          </a:r>
          <a:endParaRPr lang="ru-RU" sz="1900" kern="1200" dirty="0"/>
        </a:p>
      </dsp:txBody>
      <dsp:txXfrm rot="5400000">
        <a:off x="2205" y="1060241"/>
        <a:ext cx="2163216" cy="3180724"/>
      </dsp:txXfrm>
    </dsp:sp>
    <dsp:sp modelId="{FBF4D26B-14D3-418A-A8F1-2374D0E5C1FE}">
      <dsp:nvSpPr>
        <dsp:cNvPr id="0" name=""/>
        <dsp:cNvSpPr/>
      </dsp:nvSpPr>
      <dsp:spPr>
        <a:xfrm rot="16200000">
          <a:off x="758666" y="1568995"/>
          <a:ext cx="5301208" cy="216321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93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Телефон:  (86167) 2-57-11</a:t>
          </a:r>
          <a:endParaRPr lang="ru-RU" sz="1900" kern="1200" dirty="0"/>
        </a:p>
      </dsp:txBody>
      <dsp:txXfrm rot="5400000">
        <a:off x="2327662" y="1060241"/>
        <a:ext cx="2163216" cy="3180724"/>
      </dsp:txXfrm>
    </dsp:sp>
    <dsp:sp modelId="{4ED65E16-BC27-43F0-807D-0DF9E37D0BA8}">
      <dsp:nvSpPr>
        <dsp:cNvPr id="0" name=""/>
        <dsp:cNvSpPr/>
      </dsp:nvSpPr>
      <dsp:spPr>
        <a:xfrm rot="16200000">
          <a:off x="3084125" y="1568995"/>
          <a:ext cx="5301208" cy="216321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ФАКС: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(86167) 2-57-11 </a:t>
          </a:r>
          <a:endParaRPr lang="ru-RU" sz="1900" kern="1200" dirty="0"/>
        </a:p>
      </dsp:txBody>
      <dsp:txXfrm rot="5400000">
        <a:off x="4653121" y="1060241"/>
        <a:ext cx="2163216" cy="3180724"/>
      </dsp:txXfrm>
    </dsp:sp>
    <dsp:sp modelId="{B30776A0-22B5-4B31-8DE4-C166F018BB87}">
      <dsp:nvSpPr>
        <dsp:cNvPr id="0" name=""/>
        <dsp:cNvSpPr/>
      </dsp:nvSpPr>
      <dsp:spPr>
        <a:xfrm rot="16200000">
          <a:off x="5409583" y="1568995"/>
          <a:ext cx="5301208" cy="216321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93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/>
            <a:t>Адрес электронной почты: </a:t>
          </a:r>
          <a:r>
            <a:rPr lang="en-US" sz="1900" kern="1200" dirty="0" smtClean="0"/>
            <a:t>tuaprfin@mail.ru </a:t>
          </a:r>
          <a:endParaRPr lang="ru-RU" sz="1900" kern="1200" dirty="0"/>
        </a:p>
      </dsp:txBody>
      <dsp:txXfrm rot="5400000">
        <a:off x="6978579" y="1060241"/>
        <a:ext cx="2163216" cy="31807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0.02334</cdr:x>
      <cdr:y>0.77463</cdr:y>
    </cdr:from>
    <cdr:to>
      <cdr:x>0.35799</cdr:x>
      <cdr:y>0.9804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5932" y="4608512"/>
          <a:ext cx="3096344" cy="1224136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Palatino Linotype" panose="02040502050505030304" pitchFamily="18" charset="0"/>
            </a:rPr>
            <a:t>Объем (оборот) работ, услуг  </a:t>
          </a:r>
        </a:p>
        <a:p xmlns:a="http://schemas.openxmlformats.org/drawingml/2006/main">
          <a:pPr algn="ctr"/>
          <a:r>
            <a:rPr lang="ru-RU" sz="2400" b="1" dirty="0" smtClean="0">
              <a:latin typeface="Palatino Linotype" panose="02040502050505030304" pitchFamily="18" charset="0"/>
            </a:rPr>
            <a:t>99,4 млн. руб.</a:t>
          </a:r>
          <a:endParaRPr lang="ru-RU" sz="2400" b="1" dirty="0">
            <a:latin typeface="Palatino Linotype" panose="02040502050505030304" pitchFamily="18" charset="0"/>
          </a:endParaRPr>
        </a:p>
      </cdr:txBody>
    </cdr:sp>
  </cdr:relSizeAnchor>
  <cdr:relSizeAnchor xmlns:cdr="http://schemas.openxmlformats.org/drawingml/2006/chartDrawing">
    <cdr:from>
      <cdr:x>0.67708</cdr:x>
      <cdr:y>0.26628</cdr:y>
    </cdr:from>
    <cdr:to>
      <cdr:x>0.8016</cdr:x>
      <cdr:y>0.35101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64604" y="1584176"/>
          <a:ext cx="115212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chemeClr val="tx1"/>
              </a:solidFill>
              <a:latin typeface="Bookman Old Style" panose="02050604050505020204" pitchFamily="18" charset="0"/>
            </a:rPr>
            <a:t>35%</a:t>
          </a:r>
          <a:endParaRPr lang="ru-RU" sz="3200" b="1" dirty="0">
            <a:solidFill>
              <a:schemeClr val="tx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0.31129</cdr:x>
      <cdr:y>0.50835</cdr:y>
    </cdr:from>
    <cdr:to>
      <cdr:x>0.50586</cdr:x>
      <cdr:y>0.60518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228" y="3024336"/>
          <a:ext cx="1800200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0.54477</cdr:x>
      <cdr:y>0.56887</cdr:y>
    </cdr:from>
    <cdr:to>
      <cdr:x>0.66929</cdr:x>
      <cdr:y>0.6657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040468" y="3384376"/>
          <a:ext cx="115212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chemeClr val="tx1"/>
              </a:solidFill>
              <a:latin typeface="Bookman Old Style" panose="02050604050505020204" pitchFamily="18" charset="0"/>
            </a:rPr>
            <a:t>26%</a:t>
          </a:r>
          <a:endParaRPr lang="ru-RU" sz="3200" b="1" dirty="0">
            <a:solidFill>
              <a:schemeClr val="tx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0.29573</cdr:x>
      <cdr:y>0.49625</cdr:y>
    </cdr:from>
    <cdr:to>
      <cdr:x>0.4436</cdr:x>
      <cdr:y>0.58098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36212" y="2952328"/>
          <a:ext cx="136815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3200" b="1" dirty="0" smtClean="0">
              <a:solidFill>
                <a:schemeClr val="tx1"/>
              </a:solidFill>
              <a:latin typeface="Bookman Old Style" panose="02050604050505020204" pitchFamily="18" charset="0"/>
            </a:rPr>
            <a:t>23%</a:t>
          </a:r>
          <a:endParaRPr lang="ru-RU" sz="3200" b="1" dirty="0">
            <a:solidFill>
              <a:schemeClr val="tx1"/>
            </a:solidFill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0.35021</cdr:x>
      <cdr:y>0.21787</cdr:y>
    </cdr:from>
    <cdr:to>
      <cdr:x>0.46695</cdr:x>
      <cdr:y>0.3147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240268" y="1296144"/>
          <a:ext cx="1080129" cy="576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Bookman Old Style" panose="02050604050505020204" pitchFamily="18" charset="0"/>
            </a:rPr>
            <a:t>5%</a:t>
          </a:r>
          <a:endParaRPr lang="ru-RU" sz="2800" b="1" dirty="0"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0.45916</cdr:x>
      <cdr:y>0.16945</cdr:y>
    </cdr:from>
    <cdr:to>
      <cdr:x>0.54477</cdr:x>
      <cdr:y>0.25418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248380" y="1008112"/>
          <a:ext cx="79208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Bookman Old Style" panose="02050604050505020204" pitchFamily="18" charset="0"/>
            </a:rPr>
            <a:t>9%</a:t>
          </a:r>
          <a:endParaRPr lang="ru-RU" sz="2800" b="1" dirty="0">
            <a:latin typeface="Bookman Old Style" panose="02050604050505020204" pitchFamily="18" charset="0"/>
          </a:endParaRPr>
        </a:p>
      </cdr:txBody>
    </cdr:sp>
  </cdr:relSizeAnchor>
  <cdr:relSizeAnchor xmlns:cdr="http://schemas.openxmlformats.org/drawingml/2006/chartDrawing">
    <cdr:from>
      <cdr:x>0.56034</cdr:x>
      <cdr:y>0.09683</cdr:y>
    </cdr:from>
    <cdr:to>
      <cdr:x>0.65373</cdr:x>
      <cdr:y>0.16945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184484" y="576064"/>
          <a:ext cx="864084" cy="432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800" b="1" dirty="0" smtClean="0">
              <a:latin typeface="Bookman Old Style" panose="02050604050505020204" pitchFamily="18" charset="0"/>
            </a:rPr>
            <a:t>2%</a:t>
          </a:r>
          <a:endParaRPr lang="ru-RU" sz="2800" b="1" dirty="0">
            <a:latin typeface="Bookman Old Style" panose="020506040505050202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0.1371</cdr:x>
      <cdr:y>0.028</cdr:y>
    </cdr:from>
    <cdr:to>
      <cdr:x>0.24464</cdr:x>
      <cdr:y>0.10731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36507" y="178677"/>
          <a:ext cx="969880" cy="50610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solidFill>
                <a:srgbClr val="002060"/>
              </a:solidFill>
            </a:rPr>
            <a:t>874</a:t>
          </a:r>
          <a:endParaRPr lang="ru-RU" sz="2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0.31372</cdr:x>
      <cdr:y>0.00992</cdr:y>
    </cdr:from>
    <cdr:to>
      <cdr:x>0.42126</cdr:x>
      <cdr:y>0.09455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829379" y="63297"/>
          <a:ext cx="969880" cy="54005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002060"/>
              </a:solidFill>
            </a:rPr>
            <a:t>876</a:t>
          </a:r>
          <a:endParaRPr lang="ru-RU" sz="2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0.51108</cdr:x>
      <cdr:y>0</cdr:y>
    </cdr:from>
    <cdr:to>
      <cdr:x>0.61862</cdr:x>
      <cdr:y>0.08656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609336" y="-692696"/>
          <a:ext cx="969880" cy="53366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5">
            <a:lumMod val="60000"/>
            <a:lumOff val="40000"/>
          </a:schemeClr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 smtClean="0">
              <a:solidFill>
                <a:srgbClr val="002060"/>
              </a:solidFill>
            </a:rPr>
            <a:t>886</a:t>
          </a:r>
          <a:endParaRPr lang="ru-RU" sz="24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0.16106</cdr:x>
      <cdr:y>0.55292</cdr:y>
    </cdr:from>
    <cdr:to>
      <cdr:x>0.24122</cdr:x>
      <cdr:y>0.62699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452531" y="3528392"/>
          <a:ext cx="722946" cy="472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/>
            <a:t>13%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0.16106</cdr:x>
      <cdr:y>0.21335</cdr:y>
    </cdr:from>
    <cdr:to>
      <cdr:x>0.24465</cdr:x>
      <cdr:y>0.28742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452531" y="1361425"/>
          <a:ext cx="753880" cy="472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</a:rPr>
            <a:t>60%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0.52833</cdr:x>
      <cdr:y>0.2046</cdr:y>
    </cdr:from>
    <cdr:to>
      <cdr:x>0.60817</cdr:x>
      <cdr:y>0.29102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764899" y="979238"/>
          <a:ext cx="720060" cy="413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</a:rPr>
            <a:t>59%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0.33671</cdr:x>
      <cdr:y>0.1653</cdr:y>
    </cdr:from>
    <cdr:to>
      <cdr:x>0.42453</cdr:x>
      <cdr:y>0.23937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036707" y="1054815"/>
          <a:ext cx="792030" cy="472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</a:rPr>
            <a:t>59%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0.53631</cdr:x>
      <cdr:y>0.72219</cdr:y>
    </cdr:from>
    <cdr:to>
      <cdr:x>0.61615</cdr:x>
      <cdr:y>0.78498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836907" y="4608512"/>
          <a:ext cx="720060" cy="400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>
              <a:solidFill>
                <a:schemeClr val="tx1"/>
              </a:solidFill>
            </a:rPr>
            <a:t>6</a:t>
          </a:r>
          <a:r>
            <a:rPr lang="ru-RU" sz="2000" b="1" dirty="0" smtClean="0">
              <a:solidFill>
                <a:schemeClr val="tx1"/>
              </a:solidFill>
            </a:rPr>
            <a:t>%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0.33406</cdr:x>
      <cdr:y>0.7109</cdr:y>
    </cdr:from>
    <cdr:to>
      <cdr:x>0.4139</cdr:x>
      <cdr:y>0.7737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3012835" y="4536504"/>
          <a:ext cx="720060" cy="4007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>
              <a:solidFill>
                <a:schemeClr val="tx1"/>
              </a:solidFill>
            </a:rPr>
            <a:t>6</a:t>
          </a:r>
          <a:r>
            <a:rPr lang="ru-RU" sz="2000" b="1" dirty="0" smtClean="0">
              <a:solidFill>
                <a:schemeClr val="tx1"/>
              </a:solidFill>
            </a:rPr>
            <a:t>%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0.14916</cdr:x>
      <cdr:y>0.70077</cdr:y>
    </cdr:from>
    <cdr:to>
      <cdr:x>0.23699</cdr:x>
      <cdr:y>0.77485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345274" y="4320480"/>
          <a:ext cx="792120" cy="456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schemeClr val="tx1"/>
              </a:solidFill>
            </a:rPr>
            <a:t>6%</a:t>
          </a:r>
          <a:endParaRPr lang="ru-RU" sz="20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0.52575</cdr:x>
      <cdr:y>0.6432</cdr:y>
    </cdr:from>
    <cdr:to>
      <cdr:x>0.61121</cdr:x>
      <cdr:y>0.71727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4741614" y="3078353"/>
          <a:ext cx="770745" cy="354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10%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0.33569</cdr:x>
      <cdr:y>0.6432</cdr:y>
    </cdr:from>
    <cdr:to>
      <cdr:x>0.42163</cdr:x>
      <cdr:y>0.71727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3027479" y="3078342"/>
          <a:ext cx="775074" cy="354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10%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0.15774</cdr:x>
      <cdr:y>0.62815</cdr:y>
    </cdr:from>
    <cdr:to>
      <cdr:x>0.2553</cdr:x>
      <cdr:y>0.70222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1422615" y="3006334"/>
          <a:ext cx="879873" cy="3544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10%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0.518</cdr:x>
      <cdr:y>0.55292</cdr:y>
    </cdr:from>
    <cdr:to>
      <cdr:x>0.61556</cdr:x>
      <cdr:y>0.62699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4671724" y="2646294"/>
          <a:ext cx="879873" cy="3544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14%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0.33406</cdr:x>
      <cdr:y>0.55292</cdr:y>
    </cdr:from>
    <cdr:to>
      <cdr:x>0.41765</cdr:x>
      <cdr:y>0.62699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3012835" y="3528392"/>
          <a:ext cx="753881" cy="472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14%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0.33642</cdr:x>
      <cdr:y>0.78989</cdr:y>
    </cdr:from>
    <cdr:to>
      <cdr:x>0.41626</cdr:x>
      <cdr:y>0.84829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3034096" y="5040560"/>
          <a:ext cx="720060" cy="3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7%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0.157</cdr:x>
      <cdr:y>0.78989</cdr:y>
    </cdr:from>
    <cdr:to>
      <cdr:x>0.22775</cdr:x>
      <cdr:y>0.86396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1415966" y="5040560"/>
          <a:ext cx="638079" cy="4726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7%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0.48262</cdr:x>
      <cdr:y>0.75604</cdr:y>
    </cdr:from>
    <cdr:to>
      <cdr:x>0.55879</cdr:x>
      <cdr:y>0.80893</cdr:y>
    </cdr:to>
    <cdr:sp macro="" textlink="">
      <cdr:nvSpPr>
        <cdr:cNvPr id="21" name="TextBox 1"/>
        <cdr:cNvSpPr txBox="1"/>
      </cdr:nvSpPr>
      <cdr:spPr>
        <a:xfrm xmlns:a="http://schemas.openxmlformats.org/drawingml/2006/main">
          <a:off x="4352607" y="4824536"/>
          <a:ext cx="686961" cy="3375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2000" b="1" dirty="0"/>
            <a:t>4</a:t>
          </a:r>
          <a:r>
            <a:rPr lang="ru-RU" sz="2000" b="1" dirty="0" smtClean="0"/>
            <a:t>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0.29726</cdr:x>
      <cdr:y>0.74476</cdr:y>
    </cdr:from>
    <cdr:to>
      <cdr:x>0.37087</cdr:x>
      <cdr:y>0.80316</cdr:y>
    </cdr:to>
    <cdr:sp macro="" textlink="">
      <cdr:nvSpPr>
        <cdr:cNvPr id="22" name="TextBox 1"/>
        <cdr:cNvSpPr txBox="1"/>
      </cdr:nvSpPr>
      <cdr:spPr>
        <a:xfrm xmlns:a="http://schemas.openxmlformats.org/drawingml/2006/main">
          <a:off x="2680898" y="4752528"/>
          <a:ext cx="663873" cy="3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2000" b="1" dirty="0" smtClean="0"/>
            <a:t>4%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0.11599</cdr:x>
      <cdr:y>0.73347</cdr:y>
    </cdr:from>
    <cdr:to>
      <cdr:x>0.17783</cdr:x>
      <cdr:y>0.79187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1046097" y="4680520"/>
          <a:ext cx="557722" cy="3726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4%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0.53631</cdr:x>
      <cdr:y>0.81246</cdr:y>
    </cdr:from>
    <cdr:to>
      <cdr:x>0.60817</cdr:x>
      <cdr:y>0.87485</cdr:y>
    </cdr:to>
    <cdr:sp macro="" textlink="">
      <cdr:nvSpPr>
        <cdr:cNvPr id="24" name="TextBox 1"/>
        <cdr:cNvSpPr txBox="1"/>
      </cdr:nvSpPr>
      <cdr:spPr>
        <a:xfrm xmlns:a="http://schemas.openxmlformats.org/drawingml/2006/main">
          <a:off x="4836907" y="5184576"/>
          <a:ext cx="648090" cy="398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/>
            <a:t>7%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0.61616</cdr:x>
      <cdr:y>0.05574</cdr:y>
    </cdr:from>
    <cdr:to>
      <cdr:x>1</cdr:x>
      <cdr:y>0.71843</cdr:y>
    </cdr:to>
    <cdr:sp macro="" textlink="">
      <cdr:nvSpPr>
        <cdr:cNvPr id="27" name="Скругленный прямоугольник 26"/>
        <cdr:cNvSpPr/>
      </cdr:nvSpPr>
      <cdr:spPr>
        <a:xfrm xmlns:a="http://schemas.openxmlformats.org/drawingml/2006/main">
          <a:off x="5557014" y="355685"/>
          <a:ext cx="3461770" cy="422885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bg2">
            <a:lumMod val="90000"/>
          </a:schemeClr>
        </a:soli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0000FF"/>
              </a:solidFill>
            </a:rPr>
            <a:t>В основу расчетов прогноза доходов на 2018-2020 годы заложены:</a:t>
          </a:r>
        </a:p>
        <a:p xmlns:a="http://schemas.openxmlformats.org/drawingml/2006/main">
          <a:pPr algn="ctr">
            <a:lnSpc>
              <a:spcPts val="1400"/>
            </a:lnSpc>
          </a:pPr>
          <a:endParaRPr lang="ru-RU" sz="1800" dirty="0" smtClean="0">
            <a:solidFill>
              <a:srgbClr val="002060"/>
            </a:solidFill>
          </a:endParaRPr>
        </a:p>
        <a:p xmlns:a="http://schemas.openxmlformats.org/drawingml/2006/main">
          <a:pPr algn="ctr">
            <a:lnSpc>
              <a:spcPts val="1400"/>
            </a:lnSpc>
          </a:pPr>
          <a:r>
            <a:rPr lang="ru-RU" sz="1800" dirty="0" smtClean="0">
              <a:solidFill>
                <a:srgbClr val="002060"/>
              </a:solidFill>
            </a:rPr>
            <a:t>Прогнозные оценки показателей  социально-экономического развития: </a:t>
          </a:r>
        </a:p>
        <a:p xmlns:a="http://schemas.openxmlformats.org/drawingml/2006/main">
          <a:pPr marL="171450" indent="-171450">
            <a:lnSpc>
              <a:spcPts val="1400"/>
            </a:lnSpc>
            <a:buFont typeface="Arial" pitchFamily="34" charset="0"/>
            <a:buChar char="•"/>
          </a:pPr>
          <a:r>
            <a:rPr lang="ru-RU" sz="1800" dirty="0" smtClean="0">
              <a:solidFill>
                <a:srgbClr val="002060"/>
              </a:solidFill>
            </a:rPr>
            <a:t>индексы потребительских цен;</a:t>
          </a:r>
        </a:p>
        <a:p xmlns:a="http://schemas.openxmlformats.org/drawingml/2006/main">
          <a:pPr marL="171450" indent="-171450">
            <a:lnSpc>
              <a:spcPts val="1400"/>
            </a:lnSpc>
            <a:buFont typeface="Arial" pitchFamily="34" charset="0"/>
            <a:buChar char="•"/>
          </a:pPr>
          <a:r>
            <a:rPr lang="ru-RU" sz="1800" dirty="0" smtClean="0">
              <a:solidFill>
                <a:srgbClr val="002060"/>
              </a:solidFill>
            </a:rPr>
            <a:t>объемы фонда заработной платы и прибыли прибыльных организаций; </a:t>
          </a:r>
        </a:p>
        <a:p xmlns:a="http://schemas.openxmlformats.org/drawingml/2006/main">
          <a:pPr marL="171450" indent="-171450">
            <a:lnSpc>
              <a:spcPts val="1400"/>
            </a:lnSpc>
            <a:buFont typeface="Arial" pitchFamily="34" charset="0"/>
            <a:buChar char="•"/>
          </a:pPr>
          <a:r>
            <a:rPr lang="ru-RU" sz="1800" dirty="0" smtClean="0">
              <a:solidFill>
                <a:srgbClr val="002060"/>
              </a:solidFill>
            </a:rPr>
            <a:t>показатели собираемости налогов за ряд лет; </a:t>
          </a:r>
        </a:p>
        <a:p xmlns:a="http://schemas.openxmlformats.org/drawingml/2006/main">
          <a:pPr marL="171450" indent="-171450">
            <a:lnSpc>
              <a:spcPts val="1400"/>
            </a:lnSpc>
            <a:buFont typeface="Arial" pitchFamily="34" charset="0"/>
            <a:buChar char="•"/>
          </a:pPr>
          <a:r>
            <a:rPr lang="ru-RU" sz="1800" dirty="0" smtClean="0">
              <a:solidFill>
                <a:srgbClr val="002060"/>
              </a:solidFill>
            </a:rPr>
            <a:t>динамика показателей «Инвестиций в основной капитал»;</a:t>
          </a:r>
        </a:p>
        <a:p xmlns:a="http://schemas.openxmlformats.org/drawingml/2006/main">
          <a:pPr marL="171450" indent="-171450">
            <a:lnSpc>
              <a:spcPts val="1400"/>
            </a:lnSpc>
            <a:buFont typeface="Arial" pitchFamily="34" charset="0"/>
            <a:buChar char="•"/>
          </a:pPr>
          <a:r>
            <a:rPr lang="ru-RU" sz="1800" dirty="0" smtClean="0">
              <a:solidFill>
                <a:srgbClr val="002060"/>
              </a:solidFill>
            </a:rPr>
            <a:t>ряд других параметров.</a:t>
          </a:r>
          <a:r>
            <a:rPr lang="ru-RU" sz="1800" dirty="0" smtClean="0"/>
            <a:t>.</a:t>
          </a:r>
          <a:endParaRPr lang="ru-RU" sz="18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0.00222</cdr:x>
      <cdr:y>0.56092</cdr:y>
    </cdr:from>
    <cdr:to>
      <cdr:x>0.73934</cdr:x>
      <cdr:y>1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20541" y="2623982"/>
          <a:ext cx="6820217" cy="205400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>
          <a:noFill/>
        </a:ln>
        <a:effectLst xmlns:a="http://schemas.openxmlformats.org/drawingml/2006/main">
          <a:outerShdw blurRad="152400" dist="317500" dir="5400000" sx="90000" sy="-19000" rotWithShape="0">
            <a:prstClr val="black">
              <a:alpha val="15000"/>
            </a:prstClr>
          </a:outerShdw>
        </a:effectLst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>
            <a:lnSpc>
              <a:spcPts val="1500"/>
            </a:lnSpc>
          </a:pPr>
          <a:r>
            <a:rPr lang="ru-RU" sz="1600" b="1" u="sng" dirty="0" smtClean="0">
              <a:solidFill>
                <a:srgbClr val="0033CC"/>
              </a:solidFill>
            </a:rPr>
            <a:t>На планирование  доходов 2018 года повлияли:</a:t>
          </a:r>
        </a:p>
        <a:p xmlns:a="http://schemas.openxmlformats.org/drawingml/2006/main">
          <a:pPr algn="l">
            <a:lnSpc>
              <a:spcPts val="1500"/>
            </a:lnSpc>
          </a:pPr>
          <a:r>
            <a:rPr lang="ru-RU" sz="12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*</a:t>
          </a:r>
          <a:r>
            <a:rPr lang="ru-RU" sz="1600" dirty="0">
              <a:solidFill>
                <a:schemeClr val="tx1">
                  <a:lumMod val="95000"/>
                  <a:lumOff val="5000"/>
                </a:schemeClr>
              </a:solidFill>
            </a:rPr>
            <a:t>с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нижение объема прибыли прибыльных предприятий – 99% к уровню оценки 2017 года (КГН), ожидаемым </a:t>
          </a:r>
          <a:r>
            <a:rPr lang="ru-RU" sz="1400" dirty="0">
              <a:solidFill>
                <a:schemeClr val="tx1">
                  <a:lumMod val="95000"/>
                  <a:lumOff val="5000"/>
                </a:schemeClr>
              </a:solidFill>
            </a:rPr>
            <a:t>уменьшением финансового результата по отрасли «Транспортировка и хранение» (ОАО ТМПТ) - 99,5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%;</a:t>
          </a:r>
        </a:p>
        <a:p xmlns:a="http://schemas.openxmlformats.org/drawingml/2006/main">
          <a:pPr algn="just">
            <a:lnSpc>
              <a:spcPts val="1500"/>
            </a:lnSpc>
          </a:pPr>
          <a:r>
            <a:rPr lang="ru-RU" sz="12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*</a:t>
          </a:r>
          <a:r>
            <a:rPr lang="ru-RU" sz="1600" dirty="0" smtClean="0">
              <a:solidFill>
                <a:schemeClr val="tx1">
                  <a:lumMod val="95000"/>
                  <a:lumOff val="5000"/>
                </a:schemeClr>
              </a:solidFill>
            </a:rPr>
            <a:t>и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ндекс </a:t>
          </a:r>
          <a:r>
            <a:rPr lang="ru-RU" sz="1400" dirty="0">
              <a:solidFill>
                <a:schemeClr val="tx1">
                  <a:lumMod val="95000"/>
                  <a:lumOff val="5000"/>
                </a:schemeClr>
              </a:solidFill>
            </a:rPr>
            <a:t>потребительских цен прогнозируется на 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уровне 104,2%;</a:t>
          </a:r>
        </a:p>
        <a:p xmlns:a="http://schemas.openxmlformats.org/drawingml/2006/main">
          <a:pPr algn="l">
            <a:lnSpc>
              <a:spcPts val="1500"/>
            </a:lnSpc>
          </a:pP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*ФОТ- 104,3% </a:t>
          </a:r>
          <a:r>
            <a:rPr lang="ru-RU" sz="1400" dirty="0">
              <a:solidFill>
                <a:schemeClr val="tx1">
                  <a:lumMod val="95000"/>
                  <a:lumOff val="5000"/>
                </a:schemeClr>
              </a:solidFill>
            </a:rPr>
            <a:t>за счет роста ФОТ в отраслях как: «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Обраба-тывающее </a:t>
          </a:r>
          <a:r>
            <a:rPr lang="ru-RU" sz="1400" dirty="0">
              <a:solidFill>
                <a:schemeClr val="tx1">
                  <a:lumMod val="95000"/>
                  <a:lumOff val="5000"/>
                </a:schemeClr>
              </a:solidFill>
            </a:rPr>
            <a:t>производство» - 106,7%  и  «Обеспечение 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электри-ческой </a:t>
          </a:r>
          <a:r>
            <a:rPr lang="ru-RU" sz="1400" dirty="0">
              <a:solidFill>
                <a:schemeClr val="tx1">
                  <a:lumMod val="95000"/>
                  <a:lumOff val="5000"/>
                </a:schemeClr>
              </a:solidFill>
            </a:rPr>
            <a:t>энергией, газом и паром» - 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108%.</a:t>
          </a:r>
        </a:p>
        <a:p xmlns:a="http://schemas.openxmlformats.org/drawingml/2006/main">
          <a:pPr algn="l">
            <a:lnSpc>
              <a:spcPts val="1500"/>
            </a:lnSpc>
          </a:pPr>
          <a:r>
            <a:rPr lang="ru-RU" sz="1100" b="1" dirty="0" smtClean="0">
              <a:solidFill>
                <a:schemeClr val="tx1">
                  <a:lumMod val="95000"/>
                  <a:lumOff val="5000"/>
                </a:schemeClr>
              </a:solidFill>
            </a:rPr>
            <a:t>*</a:t>
          </a:r>
          <a:r>
            <a:rPr lang="ru-RU" sz="1400" dirty="0" smtClean="0">
              <a:solidFill>
                <a:schemeClr val="tx1">
                  <a:lumMod val="95000"/>
                  <a:lumOff val="5000"/>
                </a:schemeClr>
              </a:solidFill>
            </a:rPr>
            <a:t>рост реальной заработной платы – 1,1%.</a:t>
          </a:r>
          <a:endParaRPr lang="ru-RU" sz="1600" b="1" dirty="0" smtClean="0">
            <a:solidFill>
              <a:schemeClr val="tx1">
                <a:lumMod val="95000"/>
                <a:lumOff val="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0.09339</cdr:x>
      <cdr:y>0.30644</cdr:y>
    </cdr:from>
    <cdr:to>
      <cdr:x>0.22884</cdr:x>
      <cdr:y>0.38725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864096" y="1911341"/>
          <a:ext cx="1253286" cy="504056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700" b="1" dirty="0" smtClean="0">
              <a:solidFill>
                <a:srgbClr val="002060"/>
              </a:solidFill>
            </a:rPr>
            <a:t>30 086</a:t>
          </a:r>
          <a:endParaRPr lang="ru-RU" sz="17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0.65373</cdr:x>
      <cdr:y>0.22562</cdr:y>
    </cdr:from>
    <cdr:to>
      <cdr:x>0.78919</cdr:x>
      <cdr:y>0.30644</cdr:y>
    </cdr:to>
    <cdr:sp macro="" textlink="">
      <cdr:nvSpPr>
        <cdr:cNvPr id="5" name="Овал 4"/>
        <cdr:cNvSpPr/>
      </cdr:nvSpPr>
      <cdr:spPr>
        <a:xfrm xmlns:a="http://schemas.openxmlformats.org/drawingml/2006/main">
          <a:off x="6048672" y="1407285"/>
          <a:ext cx="1253286" cy="504056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002060"/>
              </a:solidFill>
            </a:rPr>
            <a:t>34 740</a:t>
          </a:r>
          <a:endParaRPr lang="ru-RU" sz="17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0.47473</cdr:x>
      <cdr:y>0.24871</cdr:y>
    </cdr:from>
    <cdr:to>
      <cdr:x>0.61019</cdr:x>
      <cdr:y>0.32953</cdr:y>
    </cdr:to>
    <cdr:sp macro="" textlink="">
      <cdr:nvSpPr>
        <cdr:cNvPr id="6" name="Овал 5"/>
        <cdr:cNvSpPr/>
      </cdr:nvSpPr>
      <cdr:spPr>
        <a:xfrm xmlns:a="http://schemas.openxmlformats.org/drawingml/2006/main">
          <a:off x="4392488" y="1551301"/>
          <a:ext cx="1253287" cy="504056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002060"/>
              </a:solidFill>
            </a:rPr>
            <a:t>32 954</a:t>
          </a:r>
          <a:endParaRPr lang="ru-RU" sz="17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0.28017</cdr:x>
      <cdr:y>0.2718</cdr:y>
    </cdr:from>
    <cdr:to>
      <cdr:x>0.41562</cdr:x>
      <cdr:y>0.35262</cdr:y>
    </cdr:to>
    <cdr:sp macro="" textlink="">
      <cdr:nvSpPr>
        <cdr:cNvPr id="7" name="Овал 6"/>
        <cdr:cNvSpPr/>
      </cdr:nvSpPr>
      <cdr:spPr>
        <a:xfrm xmlns:a="http://schemas.openxmlformats.org/drawingml/2006/main">
          <a:off x="2592288" y="1695317"/>
          <a:ext cx="1253286" cy="504056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002060"/>
              </a:solidFill>
            </a:rPr>
            <a:t>31 657</a:t>
          </a:r>
          <a:endParaRPr lang="ru-RU" sz="17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0.84051</cdr:x>
      <cdr:y>0.20253</cdr:y>
    </cdr:from>
    <cdr:to>
      <cdr:x>0.97597</cdr:x>
      <cdr:y>0.28335</cdr:y>
    </cdr:to>
    <cdr:sp macro="" textlink="">
      <cdr:nvSpPr>
        <cdr:cNvPr id="8" name="Овал 7"/>
        <cdr:cNvSpPr/>
      </cdr:nvSpPr>
      <cdr:spPr>
        <a:xfrm xmlns:a="http://schemas.openxmlformats.org/drawingml/2006/main">
          <a:off x="7776864" y="1263269"/>
          <a:ext cx="1253286" cy="504056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700" b="1" dirty="0" smtClean="0">
              <a:solidFill>
                <a:srgbClr val="002060"/>
              </a:solidFill>
            </a:rPr>
            <a:t>37 467</a:t>
          </a:r>
          <a:endParaRPr lang="ru-RU" sz="1700" b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0.74712</cdr:x>
      <cdr:y>0.88367</cdr:y>
    </cdr:from>
    <cdr:to>
      <cdr:x>0.7588</cdr:x>
      <cdr:y>0.90099</cdr:y>
    </cdr:to>
    <cdr:sp macro="" textlink="">
      <cdr:nvSpPr>
        <cdr:cNvPr id="10" name="Управляющая кнопка: настраиваемая 9"/>
        <cdr:cNvSpPr/>
      </cdr:nvSpPr>
      <cdr:spPr>
        <a:xfrm xmlns:a="http://schemas.openxmlformats.org/drawingml/2006/main">
          <a:off x="6912768" y="5511741"/>
          <a:ext cx="108000" cy="108000"/>
        </a:xfrm>
        <a:prstGeom xmlns:a="http://schemas.openxmlformats.org/drawingml/2006/main" prst="actionButtonBlank">
          <a:avLst/>
        </a:prstGeom>
        <a:solidFill xmlns:a="http://schemas.openxmlformats.org/drawingml/2006/main">
          <a:srgbClr val="FFCC00"/>
        </a:solidFill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0.74819</cdr:x>
      <cdr:y>0.80092</cdr:y>
    </cdr:from>
    <cdr:to>
      <cdr:x>0.97389</cdr:x>
      <cdr:y>0.85864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922688" y="4995585"/>
          <a:ext cx="20882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0.75441</cdr:x>
      <cdr:y>0.86058</cdr:y>
    </cdr:from>
    <cdr:to>
      <cdr:x>0.9995</cdr:x>
      <cdr:y>0.97603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980148" y="5367725"/>
          <a:ext cx="2267744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ru-RU" sz="1400" b="1" dirty="0" smtClean="0">
              <a:solidFill>
                <a:schemeClr val="tx1"/>
              </a:solidFill>
            </a:rPr>
            <a:t>среднемесячная </a:t>
          </a:r>
        </a:p>
        <a:p xmlns:a="http://schemas.openxmlformats.org/drawingml/2006/main">
          <a:pPr algn="l"/>
          <a:r>
            <a:rPr lang="ru-RU" sz="1400" b="1" dirty="0" smtClean="0">
              <a:solidFill>
                <a:schemeClr val="tx1"/>
              </a:solidFill>
            </a:rPr>
            <a:t>заработная плата, руб</a:t>
          </a:r>
          <a:r>
            <a:rPr lang="ru-RU" sz="1400" b="1" dirty="0" smtClean="0">
              <a:solidFill>
                <a:srgbClr val="002060"/>
              </a:solidFill>
            </a:rPr>
            <a:t>. 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0.41075</cdr:x>
      <cdr:y>0.1761</cdr:y>
    </cdr:from>
    <cdr:to>
      <cdr:x>0.48079</cdr:x>
      <cdr:y>0.19919</cdr:y>
    </cdr:to>
    <cdr:cxnSp macro="">
      <cdr:nvCxnSpPr>
        <cdr:cNvPr id="4" name="Прямая со стрелкой 3"/>
        <cdr:cNvCxnSpPr/>
      </cdr:nvCxnSpPr>
      <cdr:spPr>
        <a:xfrm xmlns:a="http://schemas.openxmlformats.org/drawingml/2006/main" flipV="1">
          <a:off x="3800450" y="1098391"/>
          <a:ext cx="648069" cy="144001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7030A0"/>
          </a:solidFill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0.41075</cdr:x>
      <cdr:y>0.10683</cdr:y>
    </cdr:from>
    <cdr:to>
      <cdr:x>0.50414</cdr:x>
      <cdr:y>0.16455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800450" y="666328"/>
          <a:ext cx="86409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0.41075</cdr:x>
      <cdr:y>0.08374</cdr:y>
    </cdr:from>
    <cdr:to>
      <cdr:x>0.51193</cdr:x>
      <cdr:y>0.16937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3800450" y="391734"/>
          <a:ext cx="936170" cy="4005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rgbClr val="0070C0"/>
              </a:solidFill>
            </a:rPr>
            <a:t>101%</a:t>
          </a:r>
          <a:endParaRPr lang="ru-RU" sz="20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0.58196</cdr:x>
      <cdr:y>0.08374</cdr:y>
    </cdr:from>
    <cdr:to>
      <cdr:x>0.69092</cdr:x>
      <cdr:y>0.1761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5384626" y="391734"/>
          <a:ext cx="1008154" cy="4320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rgbClr val="0070C0"/>
              </a:solidFill>
            </a:rPr>
            <a:t>100,2%</a:t>
          </a:r>
          <a:endParaRPr lang="ru-RU" sz="2000" b="1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0.58975</cdr:x>
      <cdr:y>0.18764</cdr:y>
    </cdr:from>
    <cdr:to>
      <cdr:x>0.65979</cdr:x>
      <cdr:y>0.21073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 flipV="1">
          <a:off x="5456634" y="1170384"/>
          <a:ext cx="648072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7030A0"/>
          </a:solidFill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0.78431</cdr:x>
      <cdr:y>0.19919</cdr:y>
    </cdr:from>
    <cdr:to>
      <cdr:x>0.85435</cdr:x>
      <cdr:y>0.22228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7256834" y="1242392"/>
          <a:ext cx="648072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7030A0"/>
          </a:solidFill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0.76096</cdr:x>
      <cdr:y>0.08374</cdr:y>
    </cdr:from>
    <cdr:to>
      <cdr:x>0.86992</cdr:x>
      <cdr:y>0.1761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7040810" y="391734"/>
          <a:ext cx="1008154" cy="4320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rgbClr val="0070C0"/>
              </a:solidFill>
            </a:rPr>
            <a:t>101,1%</a:t>
          </a:r>
          <a:endParaRPr lang="ru-RU" sz="2000" b="1" dirty="0">
            <a:solidFill>
              <a:srgbClr val="0070C0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4EE2A-F10B-488F-89CA-AD0D9D9D9FD2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FE30B-F275-46AD-97DE-D9FE7A2FCE8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895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32614-8F3E-4A4D-916F-520032B9D572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15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366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969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544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340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067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6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081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697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290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1844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5423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832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146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266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92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290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323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76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8054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490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373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8744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623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100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5597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023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617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5274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9369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4807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7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337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444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25.12.2017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3604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31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25.12.2017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74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8.gif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50.jpe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4.doc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1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Microsoft_PowerPoint5.pptx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4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Documents and Settings\RomaliyskayaOR.FINUP\Рабочий стол\РАЗНОЕ\фото туапсе\tuapsinsky__wg6daq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494" y="-23259"/>
            <a:ext cx="4671506" cy="327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72495" cy="328498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53480"/>
            <a:ext cx="4506097" cy="3609742"/>
          </a:xfrm>
          <a:prstGeom prst="rect">
            <a:avLst/>
          </a:prstGeom>
        </p:spPr>
      </p:pic>
      <p:pic>
        <p:nvPicPr>
          <p:cNvPr id="9" name="Picture 4" descr="C:\Documents and Settings\RomaliyskayaOR.FINUP\Рабочий стол\Новая фото(2)\промышл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494" y="3253480"/>
            <a:ext cx="4671506" cy="360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473923" y="617313"/>
            <a:ext cx="4064348" cy="21236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400" b="1" dirty="0" smtClean="0">
                <a:solidFill>
                  <a:srgbClr val="0033CC"/>
                </a:solidFill>
                <a:latin typeface="Palatino Linotype" panose="02040502050505030304" pitchFamily="18" charset="0"/>
                <a:ea typeface="Times New Roman" pitchFamily="18" charset="0"/>
              </a:rPr>
              <a:t>БЮДЖЕТА</a:t>
            </a:r>
            <a:r>
              <a:rPr lang="ru-RU" sz="2400" b="1" dirty="0">
                <a:solidFill>
                  <a:srgbClr val="0033CC"/>
                </a:solidFill>
                <a:latin typeface="Palatino Linotype" panose="02040502050505030304" pitchFamily="18" charset="0"/>
                <a:ea typeface="Times New Roman" pitchFamily="18" charset="0"/>
              </a:rPr>
              <a:t> </a:t>
            </a:r>
            <a:r>
              <a:rPr lang="ru-RU" sz="4400" b="1" dirty="0">
                <a:solidFill>
                  <a:srgbClr val="0033CC"/>
                </a:solidFill>
                <a:latin typeface="Palatino Linotype" panose="02040502050505030304" pitchFamily="18" charset="0"/>
                <a:ea typeface="Times New Roman" pitchFamily="18" charset="0"/>
              </a:rPr>
              <a:t>ДЛЯ ГРАЖДАН</a:t>
            </a:r>
            <a:endParaRPr lang="ru-RU" sz="4400" b="1" dirty="0">
              <a:solidFill>
                <a:srgbClr val="0033CC"/>
              </a:solidFill>
              <a:latin typeface="Palatino Linotype" panose="02040502050505030304" pitchFamily="18" charset="0"/>
              <a:ea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35696" y="3253480"/>
            <a:ext cx="5484173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itchFamily="18" charset="0"/>
              </a:rPr>
              <a:t>МУНИЦИПАЛЬНОГО </a:t>
            </a:r>
            <a:r>
              <a:rPr lang="ru-RU" sz="2400" b="1" dirty="0">
                <a:solidFill>
                  <a:srgbClr val="002060"/>
                </a:solidFill>
                <a:latin typeface="Palatino Linotype" panose="02040502050505030304" pitchFamily="18" charset="0"/>
                <a:ea typeface="Times New Roman" pitchFamily="18" charset="0"/>
              </a:rPr>
              <a:t>ОБРАЗОВАНИЯ</a:t>
            </a:r>
            <a:endParaRPr lang="ru-RU" sz="24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rgbClr val="002060"/>
                </a:solidFill>
                <a:latin typeface="Palatino Linotype" panose="02040502050505030304" pitchFamily="18" charset="0"/>
                <a:ea typeface="Times New Roman" pitchFamily="18" charset="0"/>
              </a:rPr>
              <a:t>ТУАПСИНСКИЙ </a:t>
            </a:r>
            <a:r>
              <a:rPr lang="ru-RU" sz="2400" b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itchFamily="18" charset="0"/>
              </a:rPr>
              <a:t>РАЙОН 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itchFamily="18" charset="0"/>
              </a:rPr>
              <a:t>НА 2018 ГОД И НА ПЛАНОВЫЙ ПЕРИОД 2019 и 2020 ГОДОВ.</a:t>
            </a:r>
            <a:endParaRPr lang="ru-RU" sz="24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33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3223"/>
            <a:ext cx="8553128" cy="623574"/>
          </a:xfrm>
        </p:spPr>
        <p:txBody>
          <a:bodyPr>
            <a:noAutofit/>
          </a:bodyPr>
          <a:lstStyle/>
          <a:p>
            <a:pPr algn="l"/>
            <a:r>
              <a:rPr lang="ru-RU" sz="3600" b="1" u="sng" dirty="0" smtClean="0">
                <a:solidFill>
                  <a:srgbClr val="00206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Что такое бюджет для граждан?</a:t>
            </a:r>
            <a:endParaRPr lang="ru-RU" sz="3600" b="1" u="sng" dirty="0">
              <a:solidFill>
                <a:srgbClr val="002060"/>
              </a:solidFill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35963" y="1932038"/>
            <a:ext cx="605326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3538" algn="just">
              <a:spcBef>
                <a:spcPts val="525"/>
              </a:spcBef>
              <a:buSzPct val="6500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altLang="ru-RU" sz="2000" b="1" dirty="0" smtClean="0">
                <a:solidFill>
                  <a:srgbClr val="00740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Представленная информация пред-назначена для широкого круга пользователей и будет интересна разным категориям населения, так как бюджет муниципального района затрагивает интересы каждого жителя муниципального образования Туапсинский район.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427" y="4237925"/>
            <a:ext cx="903649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житель муниципального образования Туапсинский район является,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с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одной стороны, участником формирования бюджета, где он уплачивая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налоги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, наполняет доходы бюджета, с другой стороны,  участником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бюджета, где он получает часть расходов, как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потребитель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услуг в сфере образования, культуры, физической </a:t>
            </a:r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культуры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и спорта, социального обеспечения и др. </a:t>
            </a:r>
          </a:p>
          <a:p>
            <a:pPr algn="just"/>
            <a:r>
              <a:rPr lang="ru-RU" sz="1900" b="1" dirty="0" smtClean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Мы </a:t>
            </a:r>
            <a:r>
              <a:rPr lang="ru-RU" sz="1900" b="1" dirty="0">
                <a:solidFill>
                  <a:schemeClr val="accent2">
                    <a:lumMod val="50000"/>
                  </a:schemeClr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постарались представить бюджет муниципального района в доступной и понятной для граждан форме.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906" y="916375"/>
            <a:ext cx="895658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3538">
              <a:spcBef>
                <a:spcPts val="525"/>
              </a:spcBef>
              <a:buSzPct val="6500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ru-RU" altLang="ru-RU" sz="2000" b="1" dirty="0">
                <a:solidFill>
                  <a:srgbClr val="00B05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«Бюджет для граждан» </a:t>
            </a:r>
            <a:r>
              <a:rPr lang="ru-RU" altLang="ru-RU" sz="2000" b="1" dirty="0" smtClean="0">
                <a:solidFill>
                  <a:srgbClr val="00B050"/>
                </a:solidFill>
                <a:latin typeface="Palatino Linotype" panose="0204050205050503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0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познакомит </a:t>
            </a:r>
            <a:r>
              <a:rPr lang="ru-RU" altLang="ru-RU" sz="2000" b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Вас с положениями основного финансового документа муниципального образования Туапсинский </a:t>
            </a:r>
            <a:r>
              <a:rPr lang="ru-RU" altLang="ru-RU" sz="2000" b="1" dirty="0" smtClean="0">
                <a:latin typeface="Palatino Linotype" panose="02040502050505030304" pitchFamily="18" charset="0"/>
                <a:cs typeface="Times New Roman" panose="02020603050405020304" pitchFamily="18" charset="0"/>
              </a:rPr>
              <a:t>район на 2018 год и на плановый период 2019-2020 г.</a:t>
            </a:r>
            <a:endParaRPr lang="ru-RU" altLang="ru-RU" sz="2000" b="1" dirty="0">
              <a:latin typeface="Palatino Linotype" panose="0204050205050503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Documents and Settings\RomaliyskayaOR.FINUP\Рабочий стол\РАЗНОЕ\фото туапсе\06178cac73e97463f13cea9f7b5bb8b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01654"/>
            <a:ext cx="2486233" cy="202577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77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0159" y="178493"/>
            <a:ext cx="4001801" cy="317009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Туапсинский район </a:t>
            </a:r>
            <a:r>
              <a:rPr lang="ru-RU" sz="2000" dirty="0">
                <a:latin typeface="Palatino Linotype" panose="02040502050505030304" pitchFamily="18" charset="0"/>
              </a:rPr>
              <a:t>– </a:t>
            </a:r>
            <a:r>
              <a:rPr lang="ru-RU" sz="2200" i="1" dirty="0">
                <a:solidFill>
                  <a:srgbClr val="000099"/>
                </a:solidFill>
                <a:latin typeface="Palatino Linotype" panose="02040502050505030304" pitchFamily="18" charset="0"/>
              </a:rPr>
              <a:t>точка соединения промышленности </a:t>
            </a:r>
            <a:endParaRPr lang="ru-RU" sz="2200" i="1" dirty="0" smtClean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ru-RU" sz="2200" i="1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и </a:t>
            </a:r>
            <a:r>
              <a:rPr lang="ru-RU" sz="2200" i="1" dirty="0">
                <a:solidFill>
                  <a:srgbClr val="000099"/>
                </a:solidFill>
                <a:latin typeface="Palatino Linotype" panose="02040502050505030304" pitchFamily="18" charset="0"/>
              </a:rPr>
              <a:t>туристско-рекреационной отраслей, что обеспечивает стабильное и всестороннее развитие не только инфраструктуры, но и </a:t>
            </a:r>
            <a:endParaRPr lang="ru-RU" sz="2200" i="1" dirty="0" smtClean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ru-RU" sz="2200" i="1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социально-культурной </a:t>
            </a:r>
            <a:r>
              <a:rPr lang="ru-RU" sz="2200" i="1" dirty="0">
                <a:solidFill>
                  <a:srgbClr val="000099"/>
                </a:solidFill>
                <a:latin typeface="Palatino Linotype" panose="02040502050505030304" pitchFamily="18" charset="0"/>
              </a:rPr>
              <a:t>сферы.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74123" y="2375421"/>
            <a:ext cx="4604808" cy="44012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0099"/>
                </a:solidFill>
                <a:latin typeface="Palatino Linotype" panose="02040502050505030304" pitchFamily="18" charset="0"/>
                <a:ea typeface="Calibri"/>
                <a:cs typeface="Times New Roman"/>
              </a:rPr>
              <a:t>В Туапсинском районе, как и в России в целом приоритетными являются социальные обязательства перед населением, поэтому такие задачи как обеспечение достойной заработной платы, своевременная выплата пособий, льгот и выплат, а также помощь нуждающимся и незащищенным гражданам, многодетным семьям и инвалидам – это вопросы, на которых внимание заостряется в первую очередь при распределении бюджетных средств и планировании расходов. </a:t>
            </a:r>
            <a:endParaRPr lang="ru-RU" sz="2000" i="1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30" name="Picture 6" descr="G:\бюджет\uvgr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59" y="3573016"/>
            <a:ext cx="4001801" cy="295580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G:\бюджет для граждан\06092016-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797" y="178493"/>
            <a:ext cx="4511683" cy="2098379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662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 стрелкой 20"/>
          <p:cNvCxnSpPr/>
          <p:nvPr/>
        </p:nvCxnSpPr>
        <p:spPr>
          <a:xfrm>
            <a:off x="7380312" y="4411448"/>
            <a:ext cx="670302" cy="821347"/>
          </a:xfrm>
          <a:prstGeom prst="straightConnector1">
            <a:avLst/>
          </a:prstGeom>
          <a:ln w="5715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5452710" y="4418497"/>
            <a:ext cx="520072" cy="820306"/>
          </a:xfrm>
          <a:prstGeom prst="straightConnector1">
            <a:avLst/>
          </a:prstGeom>
          <a:ln w="57150">
            <a:solidFill>
              <a:srgbClr val="33CC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20080"/>
          </a:xfrm>
        </p:spPr>
        <p:txBody>
          <a:bodyPr>
            <a:noAutofit/>
          </a:bodyPr>
          <a:lstStyle/>
          <a:p>
            <a:r>
              <a:rPr lang="ru-RU" sz="27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Муниципальное образование </a:t>
            </a:r>
            <a:r>
              <a:rPr lang="ru-RU" sz="27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Туапсинский </a:t>
            </a:r>
            <a:r>
              <a:rPr lang="ru-RU" sz="27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район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355976" y="1154538"/>
            <a:ext cx="4469254" cy="14401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Численность населения </a:t>
            </a:r>
          </a:p>
          <a:p>
            <a:pPr lvl="0" algn="ctr"/>
            <a:r>
              <a:rPr lang="ru-RU" sz="2400" dirty="0">
                <a:solidFill>
                  <a:srgbClr val="002060"/>
                </a:solidFill>
                <a:latin typeface="Palatino Linotype" panose="02040502050505030304" pitchFamily="18" charset="0"/>
              </a:rPr>
              <a:t>на </a:t>
            </a:r>
            <a:r>
              <a:rPr lang="ru-RU" sz="2400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01.01.2017 года</a:t>
            </a:r>
          </a:p>
          <a:p>
            <a:pPr lvl="0" algn="ctr"/>
            <a:r>
              <a:rPr lang="ru-RU" sz="2800" u="sng" dirty="0" smtClean="0">
                <a:solidFill>
                  <a:srgbClr val="0000FF"/>
                </a:solidFill>
                <a:latin typeface="Palatino Linotype" panose="02040502050505030304" pitchFamily="18" charset="0"/>
              </a:rPr>
              <a:t>130 272 человека</a:t>
            </a:r>
            <a:endParaRPr lang="ru-RU" sz="2800" u="sng" dirty="0">
              <a:solidFill>
                <a:srgbClr val="0000FF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3430334" cy="2401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Блок-схема: узел 13"/>
          <p:cNvSpPr/>
          <p:nvPr/>
        </p:nvSpPr>
        <p:spPr>
          <a:xfrm>
            <a:off x="5220072" y="3453970"/>
            <a:ext cx="2951572" cy="1368152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15 850 руб. </a:t>
            </a:r>
            <a:endParaRPr lang="ru-RU" sz="2800" b="1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4817" y="5239844"/>
            <a:ext cx="2275786" cy="923330"/>
          </a:xfrm>
          <a:prstGeom prst="rect">
            <a:avLst/>
          </a:prstGeom>
          <a:solidFill>
            <a:srgbClr val="FFDF5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99"/>
                </a:solidFill>
                <a:latin typeface="Palatino Linotype" panose="02040502050505030304" pitchFamily="18" charset="0"/>
              </a:rPr>
              <a:t>Объем </a:t>
            </a:r>
            <a:r>
              <a:rPr lang="ru-RU" b="1" u="sng" dirty="0">
                <a:solidFill>
                  <a:srgbClr val="000099"/>
                </a:solidFill>
                <a:latin typeface="Palatino Linotype" panose="02040502050505030304" pitchFamily="18" charset="0"/>
              </a:rPr>
              <a:t>доходов</a:t>
            </a:r>
            <a:r>
              <a:rPr lang="ru-RU" u="sng" dirty="0">
                <a:solidFill>
                  <a:srgbClr val="000099"/>
                </a:solidFill>
                <a:latin typeface="Palatino Linotype" panose="02040502050505030304" pitchFamily="18" charset="0"/>
              </a:rPr>
              <a:t> </a:t>
            </a:r>
            <a:endParaRPr lang="ru-RU" u="sng" dirty="0" smtClean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на 1 </a:t>
            </a:r>
            <a:r>
              <a:rPr lang="ru-RU" dirty="0">
                <a:solidFill>
                  <a:srgbClr val="000099"/>
                </a:solidFill>
                <a:latin typeface="Palatino Linotype" panose="02040502050505030304" pitchFamily="18" charset="0"/>
              </a:rPr>
              <a:t>жителя </a:t>
            </a:r>
            <a:endParaRPr lang="ru-RU" dirty="0" smtClean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в 2018 году</a:t>
            </a:r>
            <a:endParaRPr lang="ru-RU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01693" y="5239844"/>
            <a:ext cx="2287909" cy="923330"/>
          </a:xfrm>
          <a:prstGeom prst="rect">
            <a:avLst/>
          </a:prstGeom>
          <a:solidFill>
            <a:srgbClr val="FFDF57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0099"/>
                </a:solidFill>
                <a:latin typeface="Palatino Linotype" panose="02040502050505030304" pitchFamily="18" charset="0"/>
              </a:rPr>
              <a:t>Объем </a:t>
            </a:r>
            <a:r>
              <a:rPr lang="ru-RU" b="1" u="sng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расходов</a:t>
            </a:r>
            <a:r>
              <a:rPr lang="ru-RU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 </a:t>
            </a: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на 1 </a:t>
            </a:r>
            <a:r>
              <a:rPr lang="ru-RU" dirty="0">
                <a:solidFill>
                  <a:srgbClr val="000099"/>
                </a:solidFill>
                <a:latin typeface="Palatino Linotype" panose="02040502050505030304" pitchFamily="18" charset="0"/>
              </a:rPr>
              <a:t>жителя </a:t>
            </a:r>
            <a:endParaRPr lang="ru-RU" dirty="0" smtClean="0">
              <a:solidFill>
                <a:srgbClr val="000099"/>
              </a:solidFill>
              <a:latin typeface="Palatino Linotype" panose="02040502050505030304" pitchFamily="18" charset="0"/>
            </a:endParaRPr>
          </a:p>
          <a:p>
            <a:pPr algn="ctr"/>
            <a:r>
              <a:rPr lang="ru-RU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в 2018 году</a:t>
            </a:r>
            <a:endParaRPr lang="ru-RU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323529" y="3862774"/>
            <a:ext cx="3556624" cy="2806586"/>
          </a:xfrm>
          <a:prstGeom prst="round2Diag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</a:rPr>
              <a:t>Величина прожиточного минимума в Краснодарском крае </a:t>
            </a:r>
            <a:endParaRPr lang="ru-RU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Palatino Linotype" panose="02040502050505030304" pitchFamily="18" charset="0"/>
            </a:endParaRPr>
          </a:p>
          <a:p>
            <a:pPr lvl="0"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</a:rPr>
              <a:t>в 2017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Palatino Linotype" panose="02040502050505030304" pitchFamily="18" charset="0"/>
              </a:rPr>
              <a:t>году</a:t>
            </a:r>
          </a:p>
          <a:p>
            <a:pPr lvl="0" algn="ctr"/>
            <a:r>
              <a:rPr lang="ru-RU" sz="2800" u="sng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10 143 рублей</a:t>
            </a:r>
            <a:r>
              <a:rPr lang="ru-RU" sz="2400" u="sng" dirty="0" smtClean="0">
                <a:solidFill>
                  <a:srgbClr val="000099"/>
                </a:solidFill>
                <a:latin typeface="Palatino Linotype" panose="02040502050505030304" pitchFamily="18" charset="0"/>
              </a:rPr>
              <a:t>  </a:t>
            </a:r>
            <a:endParaRPr lang="ru-RU" sz="2400" u="sng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840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1981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Palatino Linotype" panose="02040502050505030304" pitchFamily="18" charset="0"/>
              </a:rPr>
              <a:t>На чем основано составление проекта </a:t>
            </a:r>
            <a:r>
              <a:rPr lang="ru-RU" sz="2800" b="1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бюджета</a:t>
            </a:r>
            <a:endParaRPr lang="ru-RU" sz="2800" b="1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942380267"/>
              </p:ext>
            </p:extLst>
          </p:nvPr>
        </p:nvGraphicFramePr>
        <p:xfrm>
          <a:off x="86648" y="787511"/>
          <a:ext cx="9056375" cy="607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265498"/>
            <a:ext cx="1746250" cy="1523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826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827" y="40450"/>
            <a:ext cx="75097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Стадии бюджетного процесса 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148827" y="941103"/>
            <a:ext cx="8694668" cy="5728257"/>
            <a:chOff x="107505" y="917886"/>
            <a:chExt cx="8694668" cy="5728257"/>
          </a:xfrm>
        </p:grpSpPr>
        <p:sp>
          <p:nvSpPr>
            <p:cNvPr id="9" name="Полилиния 8"/>
            <p:cNvSpPr/>
            <p:nvPr/>
          </p:nvSpPr>
          <p:spPr>
            <a:xfrm>
              <a:off x="107505" y="917886"/>
              <a:ext cx="6690490" cy="976185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92D050">
                <a:alpha val="63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52461" bIns="130523" numCol="1" spcCol="1270" anchor="ctr" anchorCtr="0">
              <a:noAutofit/>
            </a:bodyPr>
            <a:lstStyle/>
            <a:p>
              <a:pPr lvl="0" algn="ctr" defTabSz="1155700">
                <a:spcBef>
                  <a:spcPct val="0"/>
                </a:spcBef>
              </a:pPr>
              <a:r>
                <a:rPr lang="ru-RU" sz="2600" b="1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Составление проекта бюджета </a:t>
              </a:r>
            </a:p>
            <a:p>
              <a:pPr lvl="0" algn="ctr" defTabSz="1155700">
                <a:spcBef>
                  <a:spcPct val="0"/>
                </a:spcBef>
              </a:pPr>
              <a:r>
                <a:rPr lang="ru-RU" sz="2600" b="1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 Туапсинский </a:t>
              </a:r>
              <a:endParaRPr lang="ru-RU" sz="2600" b="1" kern="1200" dirty="0">
                <a:solidFill>
                  <a:srgbClr val="00206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620922" y="2134662"/>
              <a:ext cx="6690490" cy="976891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C0DB39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Рассмотрение проекта бюджета 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 Туапсинский </a:t>
              </a:r>
              <a:r>
                <a:rPr lang="ru-RU" sz="2600" b="1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район </a:t>
              </a:r>
              <a:endParaRPr lang="ru-RU" sz="2600" b="1" kern="1200" dirty="0">
                <a:solidFill>
                  <a:srgbClr val="00206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189904" y="3358686"/>
              <a:ext cx="6690490" cy="977596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48A9CC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Утверждение бюджета </a:t>
              </a:r>
            </a:p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</a:pPr>
              <a:r>
                <a:rPr lang="ru-RU" sz="2600" b="1" kern="12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МО Туапсинский район </a:t>
              </a:r>
              <a:endParaRPr lang="ru-RU" sz="2600" b="1" kern="1200" dirty="0">
                <a:solidFill>
                  <a:srgbClr val="002060"/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1647756" y="4515016"/>
              <a:ext cx="6722370" cy="978302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D66079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Исполнение бюджета по доходам МО Туапсинский </a:t>
              </a: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2161172" y="5667136"/>
              <a:ext cx="6641001" cy="979007"/>
            </a:xfrm>
            <a:custGeom>
              <a:avLst/>
              <a:gdLst>
                <a:gd name="connsiteX0" fmla="*/ 0 w 6875323"/>
                <a:gd name="connsiteY0" fmla="*/ 107423 h 1074231"/>
                <a:gd name="connsiteX1" fmla="*/ 107423 w 6875323"/>
                <a:gd name="connsiteY1" fmla="*/ 0 h 1074231"/>
                <a:gd name="connsiteX2" fmla="*/ 6767900 w 6875323"/>
                <a:gd name="connsiteY2" fmla="*/ 0 h 1074231"/>
                <a:gd name="connsiteX3" fmla="*/ 6875323 w 6875323"/>
                <a:gd name="connsiteY3" fmla="*/ 107423 h 1074231"/>
                <a:gd name="connsiteX4" fmla="*/ 6875323 w 6875323"/>
                <a:gd name="connsiteY4" fmla="*/ 966808 h 1074231"/>
                <a:gd name="connsiteX5" fmla="*/ 6767900 w 6875323"/>
                <a:gd name="connsiteY5" fmla="*/ 1074231 h 1074231"/>
                <a:gd name="connsiteX6" fmla="*/ 107423 w 6875323"/>
                <a:gd name="connsiteY6" fmla="*/ 1074231 h 1074231"/>
                <a:gd name="connsiteX7" fmla="*/ 0 w 6875323"/>
                <a:gd name="connsiteY7" fmla="*/ 966808 h 1074231"/>
                <a:gd name="connsiteX8" fmla="*/ 0 w 6875323"/>
                <a:gd name="connsiteY8" fmla="*/ 107423 h 107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75323" h="1074231">
                  <a:moveTo>
                    <a:pt x="0" y="107423"/>
                  </a:moveTo>
                  <a:cubicBezTo>
                    <a:pt x="0" y="48095"/>
                    <a:pt x="48095" y="0"/>
                    <a:pt x="107423" y="0"/>
                  </a:cubicBezTo>
                  <a:lnTo>
                    <a:pt x="6767900" y="0"/>
                  </a:lnTo>
                  <a:cubicBezTo>
                    <a:pt x="6827228" y="0"/>
                    <a:pt x="6875323" y="48095"/>
                    <a:pt x="6875323" y="107423"/>
                  </a:cubicBezTo>
                  <a:lnTo>
                    <a:pt x="6875323" y="966808"/>
                  </a:lnTo>
                  <a:cubicBezTo>
                    <a:pt x="6875323" y="1026136"/>
                    <a:pt x="6827228" y="1074231"/>
                    <a:pt x="6767900" y="1074231"/>
                  </a:cubicBezTo>
                  <a:lnTo>
                    <a:pt x="107423" y="1074231"/>
                  </a:lnTo>
                  <a:cubicBezTo>
                    <a:pt x="48095" y="1074231"/>
                    <a:pt x="0" y="1026136"/>
                    <a:pt x="0" y="966808"/>
                  </a:cubicBezTo>
                  <a:lnTo>
                    <a:pt x="0" y="107423"/>
                  </a:lnTo>
                  <a:close/>
                </a:path>
              </a:pathLst>
            </a:custGeom>
            <a:solidFill>
              <a:srgbClr val="ECFC18"/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23" tIns="130523" rIns="1342190" bIns="130523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6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Рассмотрение и утверждение отчета об исполнении</a:t>
              </a: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6134769" y="1558199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kern="1200" dirty="0"/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6483894" y="2781630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kern="1200" dirty="0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7182144" y="3987157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kern="1200" dirty="0"/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7671876" y="5222523"/>
              <a:ext cx="698250" cy="698250"/>
            </a:xfrm>
            <a:custGeom>
              <a:avLst/>
              <a:gdLst>
                <a:gd name="connsiteX0" fmla="*/ 0 w 698250"/>
                <a:gd name="connsiteY0" fmla="*/ 384038 h 698250"/>
                <a:gd name="connsiteX1" fmla="*/ 157106 w 698250"/>
                <a:gd name="connsiteY1" fmla="*/ 384038 h 698250"/>
                <a:gd name="connsiteX2" fmla="*/ 157106 w 698250"/>
                <a:gd name="connsiteY2" fmla="*/ 0 h 698250"/>
                <a:gd name="connsiteX3" fmla="*/ 541144 w 698250"/>
                <a:gd name="connsiteY3" fmla="*/ 0 h 698250"/>
                <a:gd name="connsiteX4" fmla="*/ 541144 w 698250"/>
                <a:gd name="connsiteY4" fmla="*/ 384038 h 698250"/>
                <a:gd name="connsiteX5" fmla="*/ 698250 w 698250"/>
                <a:gd name="connsiteY5" fmla="*/ 384038 h 698250"/>
                <a:gd name="connsiteX6" fmla="*/ 349125 w 698250"/>
                <a:gd name="connsiteY6" fmla="*/ 698250 h 698250"/>
                <a:gd name="connsiteX7" fmla="*/ 0 w 698250"/>
                <a:gd name="connsiteY7" fmla="*/ 384038 h 69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98250" h="698250">
                  <a:moveTo>
                    <a:pt x="0" y="384038"/>
                  </a:moveTo>
                  <a:lnTo>
                    <a:pt x="157106" y="384038"/>
                  </a:lnTo>
                  <a:lnTo>
                    <a:pt x="157106" y="0"/>
                  </a:lnTo>
                  <a:lnTo>
                    <a:pt x="541144" y="0"/>
                  </a:lnTo>
                  <a:lnTo>
                    <a:pt x="541144" y="384038"/>
                  </a:lnTo>
                  <a:lnTo>
                    <a:pt x="698250" y="384038"/>
                  </a:lnTo>
                  <a:lnTo>
                    <a:pt x="349125" y="698250"/>
                  </a:lnTo>
                  <a:lnTo>
                    <a:pt x="0" y="384038"/>
                  </a:lnTo>
                  <a:close/>
                </a:path>
              </a:pathLst>
            </a:custGeom>
            <a:solidFill>
              <a:srgbClr val="0000FF">
                <a:alpha val="90000"/>
              </a:srgbClr>
            </a:solidFill>
            <a:scene3d>
              <a:camera prst="orthographicFront">
                <a:rot lat="0" lon="0" rev="0"/>
              </a:camera>
              <a:lightRig rig="contrasting" dir="t">
                <a:rot lat="0" lon="0" rev="1200000"/>
              </a:lightRig>
            </a:scene3d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3936" tIns="36830" rIns="193936" bIns="209647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900" kern="1200" dirty="0"/>
            </a:p>
          </p:txBody>
        </p:sp>
      </p:grp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974" y="130505"/>
            <a:ext cx="2354943" cy="21295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603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44624"/>
            <a:ext cx="8856984" cy="864096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400" b="1" dirty="0" smtClean="0">
                <a:solidFill>
                  <a:srgbClr val="002060"/>
                </a:solidFill>
              </a:rPr>
              <a:t>Цели и задачи бюджетной и налоговой политики                  на 2018 -2020 годы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41923178"/>
              </p:ext>
            </p:extLst>
          </p:nvPr>
        </p:nvGraphicFramePr>
        <p:xfrm>
          <a:off x="107504" y="980728"/>
          <a:ext cx="903649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18969" y="1124744"/>
            <a:ext cx="1872208" cy="744969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Цели</a:t>
            </a:r>
            <a:endParaRPr lang="ru-RU"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64958" y="1124744"/>
            <a:ext cx="5555514" cy="767369"/>
          </a:xfrm>
          <a:prstGeom prst="roundRect">
            <a:avLst/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Основные задачи </a:t>
            </a:r>
            <a:endParaRPr lang="ru-RU" sz="2400" b="1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4438663" y="1926058"/>
            <a:ext cx="474708" cy="362018"/>
          </a:xfrm>
          <a:prstGeom prst="rightArrow">
            <a:avLst>
              <a:gd name="adj1" fmla="val 50000"/>
              <a:gd name="adj2" fmla="val 54398"/>
            </a:avLst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7400101" y="1931657"/>
            <a:ext cx="463505" cy="362018"/>
          </a:xfrm>
          <a:prstGeom prst="rightArrow">
            <a:avLst>
              <a:gd name="adj1" fmla="val 50000"/>
              <a:gd name="adj2" fmla="val 54398"/>
            </a:avLst>
          </a:prstGeom>
          <a:solidFill>
            <a:srgbClr val="FFFF6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23409" y="2306689"/>
            <a:ext cx="2476384" cy="429066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Bookman Old Style" panose="02050604050505020204" pitchFamily="18" charset="0"/>
                <a:ea typeface="Calibri"/>
              </a:rPr>
              <a:t>обеспечение мер, </a:t>
            </a:r>
            <a:endParaRPr lang="ru-RU" sz="2000" dirty="0" smtClean="0">
              <a:solidFill>
                <a:prstClr val="black"/>
              </a:solidFill>
              <a:latin typeface="Bookman Old Style" panose="02050604050505020204" pitchFamily="18" charset="0"/>
              <a:ea typeface="Calibri"/>
            </a:endParaRPr>
          </a:p>
          <a:p>
            <a:pPr lvl="0" algn="ctr"/>
            <a:r>
              <a:rPr lang="ru-RU" sz="2000" dirty="0" smtClean="0">
                <a:solidFill>
                  <a:prstClr val="black"/>
                </a:solidFill>
                <a:latin typeface="Bookman Old Style" panose="02050604050505020204" pitchFamily="18" charset="0"/>
                <a:ea typeface="Calibri"/>
              </a:rPr>
              <a:t>направленных </a:t>
            </a:r>
            <a:r>
              <a:rPr lang="ru-RU" sz="2000" dirty="0">
                <a:solidFill>
                  <a:prstClr val="black"/>
                </a:solidFill>
                <a:latin typeface="Bookman Old Style" panose="02050604050505020204" pitchFamily="18" charset="0"/>
                <a:ea typeface="Calibri"/>
              </a:rPr>
              <a:t>на устойчивое социально-экономическое развитие муниципального образования Туапсинский район</a:t>
            </a:r>
            <a:endParaRPr lang="ru-RU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928927" y="2331727"/>
            <a:ext cx="2579178" cy="430335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обеспечение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сбалансиро-ванности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</a:rPr>
              <a:t>и устойчивости бюджета муниципального образования Туапсинский район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857884" y="2344421"/>
            <a:ext cx="3177989" cy="435820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0215" algn="ctr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2000" dirty="0" smtClean="0"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поддержка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инвестиционной активности хозяйствующих субъектов, </a:t>
            </a:r>
            <a:endParaRPr lang="ru-RU" sz="2000" dirty="0" smtClean="0">
              <a:solidFill>
                <a:srgbClr val="002060"/>
              </a:solidFill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осуществляющих </a:t>
            </a:r>
            <a:r>
              <a:rPr lang="ru-RU" sz="2000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деятельность на территории муниципального образования Туапсинский </a:t>
            </a:r>
            <a:r>
              <a:rPr lang="ru-RU" sz="2000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район</a:t>
            </a:r>
            <a:endParaRPr lang="ru-RU" sz="1600" dirty="0">
              <a:solidFill>
                <a:srgbClr val="002060"/>
              </a:solidFill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lvl="0" algn="ctr"/>
            <a:endParaRPr lang="ru-RU" sz="2000" dirty="0">
              <a:solidFill>
                <a:prstClr val="black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5400000">
            <a:off x="1324065" y="1919711"/>
            <a:ext cx="462013" cy="362018"/>
          </a:xfrm>
          <a:prstGeom prst="rightArrow">
            <a:avLst>
              <a:gd name="adj1" fmla="val 50000"/>
              <a:gd name="adj2" fmla="val 54398"/>
            </a:avLst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00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 стрелкой 5"/>
          <p:cNvCxnSpPr/>
          <p:nvPr/>
        </p:nvCxnSpPr>
        <p:spPr>
          <a:xfrm>
            <a:off x="503548" y="1484784"/>
            <a:ext cx="1076397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03548" y="6507110"/>
            <a:ext cx="1076396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83568" y="3919718"/>
            <a:ext cx="864096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79" y="0"/>
            <a:ext cx="8964488" cy="8640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700" b="1" u="sng" dirty="0">
                <a:solidFill>
                  <a:srgbClr val="002060"/>
                </a:solidFill>
                <a:latin typeface="Palatino Linotype" panose="02040502050505030304" pitchFamily="18" charset="0"/>
              </a:rPr>
              <a:t>Цели и задачи бюджетной и налоговой политики                  на 2018 </a:t>
            </a:r>
            <a:r>
              <a:rPr lang="ru-RU" sz="2700" b="1" u="sng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 </a:t>
            </a:r>
            <a:r>
              <a:rPr lang="ru-RU" sz="2700" b="1" u="sng" dirty="0">
                <a:solidFill>
                  <a:srgbClr val="002060"/>
                </a:solidFill>
                <a:latin typeface="Palatino Linotype" panose="02040502050505030304" pitchFamily="18" charset="0"/>
              </a:rPr>
              <a:t>-2020 </a:t>
            </a:r>
            <a:r>
              <a:rPr lang="ru-RU" sz="2700" b="1" u="sng" dirty="0" smtClean="0">
                <a:solidFill>
                  <a:srgbClr val="002060"/>
                </a:solidFill>
                <a:latin typeface="Palatino Linotype" panose="02040502050505030304" pitchFamily="18" charset="0"/>
              </a:rPr>
              <a:t>годы </a:t>
            </a:r>
            <a:endParaRPr lang="ru-RU" sz="2700" b="1" u="sng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504" y="980728"/>
            <a:ext cx="792088" cy="5760640"/>
          </a:xfrm>
          <a:prstGeom prst="round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/>
            <a:r>
              <a:rPr lang="ru-RU" sz="2800" dirty="0">
                <a:solidFill>
                  <a:srgbClr val="002060"/>
                </a:solidFill>
                <a:latin typeface="Bookman Old Style" panose="02050604050505020204" pitchFamily="18" charset="0"/>
              </a:rPr>
              <a:t>Основные   </a:t>
            </a:r>
            <a:r>
              <a:rPr lang="ru-RU" sz="28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направления</a:t>
            </a:r>
            <a:endParaRPr lang="ru-RU" sz="2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910514" y="2348772"/>
            <a:ext cx="637150" cy="22936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910514" y="3127630"/>
            <a:ext cx="637150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911438" y="4676770"/>
            <a:ext cx="636226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899592" y="5333809"/>
            <a:ext cx="648072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1579945" y="980728"/>
            <a:ext cx="7456550" cy="100811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00000"/>
              </a:lnSpc>
            </a:pPr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обеспечения роста доходной части консолидированного 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            бюджета  МО </a:t>
            </a:r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Туапсинский район за счет повышения качества администрирования доходов бюджета и собираемости налогов, эффективного использования муниципального имущества</a:t>
            </a:r>
            <a:endParaRPr lang="ru-RU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54773" y="2083568"/>
            <a:ext cx="7456550" cy="5762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обеспечение населения доступными и качественными муниципальными услугами, социальными гарантиями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579945" y="2780928"/>
            <a:ext cx="7456550" cy="6934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адресное решение социальных вопросов, создание благоприятных и комфортных условий для проживания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579944" y="3573016"/>
            <a:ext cx="7456551" cy="693404"/>
          </a:xfrm>
          <a:prstGeom prst="roundRec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повышение эффективности управления муниципальными финансами, эффективности расходования бюджетных средств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99158" y="4390991"/>
            <a:ext cx="7456551" cy="517050"/>
          </a:xfrm>
          <a:prstGeom prst="roundRect">
            <a:avLst/>
          </a:prstGeom>
          <a:solidFill>
            <a:srgbClr val="93FF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обеспечение сбалансированности и устойчивости 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бюджета</a:t>
            </a:r>
            <a:endParaRPr lang="ru-RU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597959" y="5075284"/>
            <a:ext cx="7456551" cy="517050"/>
          </a:xfrm>
          <a:prstGeom prst="roundRect">
            <a:avLst/>
          </a:prstGeom>
          <a:solidFill>
            <a:srgbClr val="EFB2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совершенствование системы управления и распоряжения муниципальным имуществом 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МО Туапсинский </a:t>
            </a:r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район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579945" y="5681508"/>
            <a:ext cx="7456551" cy="517050"/>
          </a:xfrm>
          <a:prstGeom prst="roundRect">
            <a:avLst/>
          </a:prstGeom>
          <a:solidFill>
            <a:srgbClr val="9995C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проведение взвешенной долговой политики 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МО </a:t>
            </a:r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Туапсинский </a:t>
            </a:r>
            <a:r>
              <a:rPr lang="ru-RU" sz="1600" dirty="0" smtClean="0">
                <a:solidFill>
                  <a:srgbClr val="002060"/>
                </a:solidFill>
                <a:latin typeface="Bookman Old Style" panose="02050604050505020204" pitchFamily="18" charset="0"/>
              </a:rPr>
              <a:t>район </a:t>
            </a:r>
            <a:endParaRPr lang="ru-RU" sz="16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909958" y="5940033"/>
            <a:ext cx="648072" cy="0"/>
          </a:xfrm>
          <a:prstGeom prst="straightConnector1">
            <a:avLst/>
          </a:prstGeom>
          <a:ln w="76200">
            <a:solidFill>
              <a:srgbClr val="00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35"/>
          <p:cNvSpPr/>
          <p:nvPr/>
        </p:nvSpPr>
        <p:spPr>
          <a:xfrm>
            <a:off x="1571627" y="6319570"/>
            <a:ext cx="7456551" cy="421798"/>
          </a:xfrm>
          <a:prstGeom prst="roundRect">
            <a:avLst/>
          </a:prstGeom>
          <a:solidFill>
            <a:srgbClr val="FF7C8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600" dirty="0">
                <a:solidFill>
                  <a:srgbClr val="002060"/>
                </a:solidFill>
                <a:latin typeface="Bookman Old Style" panose="02050604050505020204" pitchFamily="18" charset="0"/>
              </a:rPr>
              <a:t>совершенствование межбюджетных отношений</a:t>
            </a:r>
          </a:p>
        </p:txBody>
      </p:sp>
    </p:spTree>
    <p:extLst>
      <p:ext uri="{BB962C8B-B14F-4D97-AF65-F5344CB8AC3E}">
        <p14:creationId xmlns:p14="http://schemas.microsoft.com/office/powerpoint/2010/main" val="237828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280" y="0"/>
            <a:ext cx="8998184" cy="69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kern="300" dirty="0" smtClean="0">
                <a:solidFill>
                  <a:srgbClr val="002060"/>
                </a:solidFill>
                <a:effectLst/>
              </a:rPr>
              <a:t>Основные показатели прогноза социально-экономического развития на 2018  и на период до 2020 года </a:t>
            </a:r>
            <a:endParaRPr lang="ru-RU" sz="1800" b="1" u="sng" kern="300" dirty="0">
              <a:solidFill>
                <a:srgbClr val="002060"/>
              </a:solidFill>
              <a:effectLst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881294"/>
              </p:ext>
            </p:extLst>
          </p:nvPr>
        </p:nvGraphicFramePr>
        <p:xfrm>
          <a:off x="0" y="627741"/>
          <a:ext cx="9143998" cy="624054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321477"/>
                <a:gridCol w="738803"/>
                <a:gridCol w="812684"/>
                <a:gridCol w="812684"/>
                <a:gridCol w="960442"/>
                <a:gridCol w="738803"/>
                <a:gridCol w="759105"/>
              </a:tblGrid>
              <a:tr h="424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Наименование показателей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единица </a:t>
                      </a:r>
                      <a:r>
                        <a:rPr lang="ru-RU" sz="800" b="0" u="none" strike="noStrike" dirty="0">
                          <a:solidFill>
                            <a:srgbClr val="002060"/>
                          </a:solidFill>
                          <a:effectLst/>
                        </a:rPr>
                        <a:t>измерения</a:t>
                      </a:r>
                      <a:endParaRPr lang="ru-RU" sz="800" b="0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2016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2017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2018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2019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solidFill>
                            <a:srgbClr val="002060"/>
                          </a:solidFill>
                          <a:effectLst/>
                        </a:rPr>
                        <a:t>2020</a:t>
                      </a:r>
                      <a:endParaRPr lang="ru-RU" sz="1600" b="1" i="0" u="none" strike="noStrike" dirty="0">
                        <a:solidFill>
                          <a:srgbClr val="00206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12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Прибыль прибыльных 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предприятий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млн.руб.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23 426,5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17 305,2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17 546,0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18 428,8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20 006,6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    в % к пред. году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73,9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108,6</a:t>
                      </a: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Фонд заработной платы (ФОТ)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13 229,8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13 908,8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14 512,3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15 364,2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16 632,1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    в % к пред.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году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108,3</a:t>
                      </a:r>
                    </a:p>
                  </a:txBody>
                  <a:tcPr marL="9525" marR="9525" marT="9525" marB="0" anchor="ctr"/>
                </a:tc>
              </a:tr>
              <a:tr h="2044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Промышленная деятельность  </a:t>
                      </a:r>
                      <a:r>
                        <a:rPr lang="ru-RU" sz="1000" b="1" u="none" strike="noStrike" dirty="0" smtClean="0">
                          <a:effectLst/>
                        </a:rPr>
                        <a:t>(</a:t>
                      </a:r>
                      <a:r>
                        <a:rPr lang="ru-RU" sz="1000" b="1" u="none" strike="noStrike" dirty="0">
                          <a:effectLst/>
                        </a:rPr>
                        <a:t>объем отгруженной продукции)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24 805,8</a:t>
                      </a:r>
                      <a:endParaRPr lang="ru-RU" sz="700" b="0" i="0" u="none" strike="noStrike" dirty="0">
                        <a:effectLst/>
                        <a:latin typeface="Arial Cyr"/>
                      </a:endParaRPr>
                    </a:p>
                  </a:txBody>
                  <a:tcPr marL="0" marR="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25 493,5</a:t>
                      </a:r>
                    </a:p>
                  </a:txBody>
                  <a:tcPr marL="0" marR="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25 798,0</a:t>
                      </a:r>
                    </a:p>
                  </a:txBody>
                  <a:tcPr marL="0" marR="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27 031,9</a:t>
                      </a:r>
                    </a:p>
                  </a:txBody>
                  <a:tcPr marL="0" marR="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28 332,4</a:t>
                      </a:r>
                    </a:p>
                  </a:txBody>
                  <a:tcPr marL="0" marR="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в % к пред. году в </a:t>
                      </a:r>
                      <a:r>
                        <a:rPr lang="ru-RU" sz="900" u="none" strike="noStrike" dirty="0" smtClean="0">
                          <a:effectLst/>
                        </a:rPr>
                        <a:t>действ.ценах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-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102,8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101,2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104,8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104,8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том числе по видам экономической деятельности: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Palatino Linotype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Palatino Linotype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Palatino Linotype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Palatino Linotype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Palatino Linotype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965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Объем продукции сельского хозяйства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всех </a:t>
                      </a:r>
                      <a:r>
                        <a:rPr lang="ru-RU" sz="1000" b="1" u="none" strike="noStrike" dirty="0">
                          <a:effectLst/>
                        </a:rPr>
                        <a:t>сельхозпроизводителей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1 624,1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1 686,3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1 793,9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1 872,4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/>
                        </a:rPr>
                        <a:t>1 945,5</a:t>
                      </a:r>
                    </a:p>
                  </a:txBody>
                  <a:tcPr marL="9525" marR="9525" marT="9525" marB="0" anchor="ctr"/>
                </a:tc>
              </a:tr>
              <a:tr h="1578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106,7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100,7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Объем услуг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по транспортировке и хранению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20 529,4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21 212,0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22 787,6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24 339,6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25 840,3</a:t>
                      </a: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дейст.ценах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127,0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103,3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107,4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106,8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106,2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Оборот розничной торговли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29 676,8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30 596,7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32 169,7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34 258,3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36 838,7</a:t>
                      </a: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92,8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102,2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Оборот общественного питания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2 955,1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2 987,7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3 156,9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3 352,3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3 594,6</a:t>
                      </a: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100,2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100,5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101,5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102,6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103,5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78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Инвестиции в основной капитал за счет всех источников финансирования (без неформальной экономики)  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16 355,2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22 745,0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25 084,0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24 521,5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14 706,3</a:t>
                      </a:r>
                    </a:p>
                  </a:txBody>
                  <a:tcPr marL="9525" marR="9525" marT="9525" marB="0" anchor="ctr"/>
                </a:tc>
              </a:tr>
              <a:tr h="1578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20,6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132,1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105,5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93,6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57,6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78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Объем выполненных работ по виду деятельности "строительство" </a:t>
                      </a:r>
                      <a:r>
                        <a:rPr lang="ru-RU" sz="1000" b="1" u="none" strike="noStrike" dirty="0" smtClean="0">
                          <a:effectLst/>
                        </a:rPr>
                        <a:t>(</a:t>
                      </a:r>
                      <a:r>
                        <a:rPr lang="ru-RU" sz="1000" b="1" u="none" strike="noStrike" dirty="0">
                          <a:effectLst/>
                        </a:rPr>
                        <a:t>без неформальной экономики)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5 555,4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4 839,1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4 916,0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5 504,2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5 929,6</a:t>
                      </a:r>
                    </a:p>
                  </a:txBody>
                  <a:tcPr marL="9525" marR="9525" marT="9525" marB="0" anchor="ctr"/>
                </a:tc>
              </a:tr>
              <a:tr h="1578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95,6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80,3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96,8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106,6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effectLst/>
                          <a:latin typeface="Times New Roman"/>
                        </a:rPr>
                        <a:t>102,8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78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Доходы предприятий курортно-туристического комплекса - всего (с учетом доходов малых предприятий 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физ.</a:t>
                      </a:r>
                      <a:r>
                        <a:rPr lang="ru-RU" sz="1000" b="1" u="none" strike="noStrike" baseline="0" dirty="0" smtClean="0">
                          <a:effectLst/>
                        </a:rPr>
                        <a:t>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лиц</a:t>
                      </a:r>
                      <a:r>
                        <a:rPr lang="ru-RU" sz="1000" b="1" u="none" strike="noStrike" dirty="0">
                          <a:effectLst/>
                        </a:rPr>
                        <a:t>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7 415,8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8 054,7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8 803,4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9 671,1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10 686,0</a:t>
                      </a: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    в % к пред. году в сопост.ценах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112,9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101,7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101,9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789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Уровень регистрируемой  безработицы  к численности экономически активного </a:t>
                      </a:r>
                      <a:r>
                        <a:rPr lang="ru-RU" sz="1000" b="1" u="none" strike="noStrike" dirty="0" smtClean="0">
                          <a:effectLst/>
                        </a:rPr>
                        <a:t>населения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0,4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Palatino Linotype"/>
                        </a:rPr>
                        <a:t>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0,4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0,4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0,4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</a:tr>
              <a:tr h="2065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Среднемесячная заработная </a:t>
                      </a:r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alatino Linotype" panose="02040502050505030304" pitchFamily="18" charset="0"/>
                        </a:rPr>
                        <a:t>плата по крупным и средним организациям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млн.руб.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32 048,8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33 874,9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35 284,8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37 218,0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40 169,2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1726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/>
                        </a:rPr>
                        <a:t>    в % к пред. году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107,4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107,9</a:t>
                      </a:r>
                    </a:p>
                  </a:txBody>
                  <a:tcPr marL="9525" marR="9525" marT="9525" marB="0" anchor="ctr"/>
                </a:tc>
              </a:tr>
              <a:tr h="1726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Реальная среднемесячная начисленная заработная плата в % к пред.году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103,6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100,7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99,9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101,4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103,7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056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Индекс потребительских цен (среднегодовой)</a:t>
                      </a:r>
                      <a:endParaRPr lang="ru-RU" sz="900" b="1" i="1" u="none" strike="noStrike" dirty="0">
                        <a:solidFill>
                          <a:schemeClr val="tx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107,1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104,5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alatino Linotype"/>
                        </a:rPr>
                        <a:t>104,2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Palatino Linotype"/>
                        </a:rPr>
                        <a:t>104,0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Palatino Linotype"/>
                        </a:rPr>
                        <a:t>104,0</a:t>
                      </a:r>
                      <a:endParaRPr lang="ru-RU" sz="1000" b="0" i="0" u="none" strike="noStrike" dirty="0">
                        <a:effectLst/>
                        <a:latin typeface="Palatino Linotype"/>
                      </a:endParaRPr>
                    </a:p>
                  </a:txBody>
                  <a:tcPr marL="9525" marR="9525" marT="9525" marB="0" anchor="ctr"/>
                </a:tc>
              </a:tr>
              <a:tr h="1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Убыток по всем видам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деятельности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</a:endParaRP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млн.руб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847,1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700,4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684,1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643,1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588,7</a:t>
                      </a:r>
                    </a:p>
                  </a:txBody>
                  <a:tcPr marL="9525" marR="9525" marT="9525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065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    в % к пред.  году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Palatino Linotype" panose="02040502050505030304" pitchFamily="18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76,4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82,7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/>
                        </a:rPr>
                        <a:t>91,5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77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RomaliyskayaOR.FINUP\Рабочий стол\РАЗНОЕ\фото туапсе\новые\tuapse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  <a14:imgEffect>
                      <a14:colorTemperature colorTemp="7200"/>
                    </a14:imgEffect>
                    <a14:imgEffect>
                      <a14:brightnessContrast bright="28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428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08428" y="0"/>
            <a:ext cx="92524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 panose="02040502050505030304" pitchFamily="18" charset="0"/>
              </a:rPr>
              <a:t>Структура отраслей экономики, формирующая доходную часть бюджета МО Туапсинский район на </a:t>
            </a:r>
            <a:r>
              <a:rPr lang="ru-RU" sz="2400" b="1" dirty="0" smtClean="0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 panose="02040502050505030304" pitchFamily="18" charset="0"/>
              </a:rPr>
              <a:t>2018 </a:t>
            </a:r>
            <a:r>
              <a:rPr lang="ru-RU" sz="2400" b="1" dirty="0">
                <a:solidFill>
                  <a:srgbClr val="000099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 panose="02040502050505030304" pitchFamily="18" charset="0"/>
              </a:rPr>
              <a:t>год</a:t>
            </a:r>
            <a:endParaRPr lang="ru-RU" sz="2400" b="1" dirty="0">
              <a:solidFill>
                <a:srgbClr val="000099"/>
              </a:solidFill>
              <a:latin typeface="Palatino Linotype" panose="0204050205050503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9669203"/>
              </p:ext>
            </p:extLst>
          </p:nvPr>
        </p:nvGraphicFramePr>
        <p:xfrm>
          <a:off x="-108428" y="908720"/>
          <a:ext cx="9252428" cy="594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1183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00" y="68627"/>
            <a:ext cx="9144000" cy="504056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</a:rPr>
              <a:t>Основные характеристики местного бюджета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6932558"/>
              </p:ext>
            </p:extLst>
          </p:nvPr>
        </p:nvGraphicFramePr>
        <p:xfrm>
          <a:off x="36252" y="2986322"/>
          <a:ext cx="9055084" cy="395468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636914"/>
                <a:gridCol w="1296144"/>
                <a:gridCol w="1080120"/>
                <a:gridCol w="1080120"/>
                <a:gridCol w="936104"/>
                <a:gridCol w="1025682"/>
              </a:tblGrid>
              <a:tr h="396240">
                <a:tc rowSpan="2">
                  <a:txBody>
                    <a:bodyPr/>
                    <a:lstStyle/>
                    <a:p>
                      <a:pPr algn="ctr"/>
                      <a:endParaRPr lang="ru-RU" sz="1900" dirty="0" smtClean="0"/>
                    </a:p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</a:rPr>
                        <a:t>Наименование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</a:rPr>
                        <a:t>2016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</a:rPr>
                        <a:t>2017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</a:rPr>
                        <a:t>Проект</a:t>
                      </a:r>
                      <a:endParaRPr lang="ru-RU" sz="20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62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отчет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план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2018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2019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solidFill>
                            <a:srgbClr val="002060"/>
                          </a:solidFill>
                        </a:rPr>
                        <a:t>2020</a:t>
                      </a:r>
                      <a:endParaRPr lang="ru-RU" sz="2000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Доходы, всего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2 315,3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2 280,8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2 029,7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1 960,5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</a:t>
                      </a:r>
                      <a:r>
                        <a:rPr lang="ru-RU" sz="1900" b="1" baseline="0" dirty="0" smtClean="0"/>
                        <a:t> 965,9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Налоговые и неналоговые доходы</a:t>
                      </a:r>
                      <a:endParaRPr lang="ru-RU" sz="7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985,2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863,5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874,2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875,6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886,2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Безвозмездные  поступления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1 330,1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1 417,3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1 155,5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1 084,9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1 079,7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Расходы, всего 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</a:endParaRPr>
                    </a:p>
                  </a:txBody>
                  <a:tcPr marL="17780" marR="177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</a:t>
                      </a:r>
                      <a:r>
                        <a:rPr lang="ru-RU" sz="1900" b="1" baseline="0" dirty="0" smtClean="0"/>
                        <a:t> 301,6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2 422,6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2 064,7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2 002,2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1 949,3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</a:tr>
              <a:tr h="654304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Дефицит/профицит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(«-»дефицит; «+» плюс)</a:t>
                      </a:r>
                      <a:endParaRPr kumimoji="0" lang="ru-RU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- 13,7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- 141,9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-35,0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-41,7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FF"/>
                    </a:solidFill>
                  </a:tcPr>
                </a:tc>
              </a:tr>
              <a:tr h="687229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Источники финансирования дефицита бюджета (сальдо)</a:t>
                      </a:r>
                      <a:endParaRPr kumimoji="0" lang="ru-RU" sz="1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17780" marR="17780" marT="0" marB="0"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141,9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35,0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41,7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16,7</a:t>
                      </a:r>
                      <a:endParaRPr lang="ru-RU" sz="19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667655" y="111211"/>
            <a:ext cx="15395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млн</a:t>
            </a:r>
            <a:r>
              <a:rPr lang="ru-RU" b="1" dirty="0">
                <a:solidFill>
                  <a:srgbClr val="002060"/>
                </a:solidFill>
              </a:rPr>
              <a:t>. руб</a:t>
            </a:r>
            <a:r>
              <a:rPr lang="ru-RU" b="1" dirty="0" smtClean="0">
                <a:solidFill>
                  <a:srgbClr val="002060"/>
                </a:solidFill>
              </a:rPr>
              <a:t>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G:\бюджет\047098c79bff3cbfeb57d8a46228d4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86498"/>
            <a:ext cx="2808312" cy="19994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G:\бюджет\047098c79bff3cbfeb57d8a46228d4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800766"/>
            <a:ext cx="2772308" cy="19994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G:\бюджет\047098c79bff3cbfeb57d8a46228d4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70" y="786498"/>
            <a:ext cx="2915633" cy="19994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55097" y="1537963"/>
            <a:ext cx="1224448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Доходы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2 029,7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1207" y="1680423"/>
            <a:ext cx="129614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Расходы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2 064,7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48983" y="1540044"/>
            <a:ext cx="1250818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Расходы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1 949,3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35715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2018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05926" y="37344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2019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31840" y="1548503"/>
            <a:ext cx="1224136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Доходы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1 960,5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84168" y="1652273"/>
            <a:ext cx="1296144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Доходы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1 965,9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86051" y="1764508"/>
            <a:ext cx="1332084" cy="70788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Расходы </a:t>
            </a:r>
          </a:p>
          <a:p>
            <a:pPr algn="ctr"/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2 002,2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9916" y="356659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2020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575" y="116632"/>
            <a:ext cx="9036496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 smtClean="0">
                <a:solidFill>
                  <a:srgbClr val="002060"/>
                </a:solidFill>
                <a:effectLst/>
                <a:latin typeface="Palatino Linotype" panose="02040502050505030304" pitchFamily="18" charset="0"/>
              </a:rPr>
              <a:t>Изменения в бюджетном и налоговом  законодательстве,  </a:t>
            </a:r>
            <a:r>
              <a:rPr lang="ru-RU" sz="2400" b="1" dirty="0">
                <a:solidFill>
                  <a:srgbClr val="002060"/>
                </a:solidFill>
                <a:effectLst/>
                <a:latin typeface="Palatino Linotype" panose="02040502050505030304" pitchFamily="18" charset="0"/>
              </a:rPr>
              <a:t>планируемые к </a:t>
            </a:r>
            <a:r>
              <a:rPr lang="ru-RU" sz="2400" b="1" dirty="0" smtClean="0">
                <a:solidFill>
                  <a:srgbClr val="002060"/>
                </a:solidFill>
                <a:effectLst/>
                <a:latin typeface="Palatino Linotype" panose="02040502050505030304" pitchFamily="18" charset="0"/>
              </a:rPr>
              <a:t>введению в 2018 году</a:t>
            </a:r>
            <a:endParaRPr lang="ru-RU" sz="2400" b="1" dirty="0">
              <a:solidFill>
                <a:srgbClr val="002060"/>
              </a:solidFill>
              <a:effectLst/>
              <a:latin typeface="Palatino Linotype" panose="02040502050505030304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7713727"/>
              </p:ext>
            </p:extLst>
          </p:nvPr>
        </p:nvGraphicFramePr>
        <p:xfrm>
          <a:off x="107504" y="1018160"/>
          <a:ext cx="892899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92601" y="1628800"/>
            <a:ext cx="1268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/>
              <a:t>2,15%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6584" y="3140968"/>
            <a:ext cx="1954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15%</a:t>
            </a:r>
          </a:p>
          <a:p>
            <a:pPr algn="ctr"/>
            <a:r>
              <a:rPr lang="ru-RU" sz="2000" b="1" dirty="0" smtClean="0"/>
              <a:t>(ранее 10%)</a:t>
            </a:r>
            <a:endParaRPr lang="ru-RU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1050" y="5157192"/>
            <a:ext cx="195488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- 100%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3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779" y="-25872"/>
            <a:ext cx="8579296" cy="57606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b="1" dirty="0" smtClean="0">
                <a:solidFill>
                  <a:srgbClr val="002060"/>
                </a:solidFill>
              </a:rPr>
              <a:t>Структура налоговых и неналоговых доходов</a:t>
            </a:r>
            <a:endParaRPr lang="ru-RU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985439"/>
              </p:ext>
            </p:extLst>
          </p:nvPr>
        </p:nvGraphicFramePr>
        <p:xfrm>
          <a:off x="23125" y="476672"/>
          <a:ext cx="9018784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539970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м</a:t>
            </a:r>
            <a:r>
              <a:rPr lang="ru-RU" sz="1600" b="1" dirty="0" smtClean="0"/>
              <a:t>лн. </a:t>
            </a:r>
          </a:p>
          <a:p>
            <a:r>
              <a:rPr lang="ru-RU" sz="1600" b="1" dirty="0" smtClean="0"/>
              <a:t>руб. </a:t>
            </a:r>
            <a:endParaRPr lang="ru-RU" sz="1600" b="1" dirty="0"/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2330524" y="2415617"/>
            <a:ext cx="720080" cy="170147"/>
          </a:xfrm>
          <a:prstGeom prst="straightConnector1">
            <a:avLst/>
          </a:prstGeom>
          <a:ln w="5715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3974769" y="2354040"/>
            <a:ext cx="720080" cy="146651"/>
          </a:xfrm>
          <a:prstGeom prst="straightConnector1">
            <a:avLst/>
          </a:prstGeom>
          <a:ln w="57150"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"/>
          <p:cNvSpPr txBox="1"/>
          <p:nvPr/>
        </p:nvSpPr>
        <p:spPr>
          <a:xfrm>
            <a:off x="2186504" y="1892829"/>
            <a:ext cx="1008120" cy="33046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100,2%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3851912" y="1754389"/>
            <a:ext cx="1008120" cy="33046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101,2%</a:t>
            </a:r>
            <a:endParaRPr lang="ru-RU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05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90500"/>
            <a:ext cx="7560840" cy="648072"/>
          </a:xfrm>
        </p:spPr>
        <p:txBody>
          <a:bodyPr/>
          <a:lstStyle/>
          <a:p>
            <a:pPr algn="l"/>
            <a:r>
              <a:rPr lang="ru-RU" sz="3200" b="1" dirty="0">
                <a:solidFill>
                  <a:srgbClr val="002060"/>
                </a:solidFill>
              </a:rPr>
              <a:t>Налоговые и неналоговые доходы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7931192"/>
              </p:ext>
            </p:extLst>
          </p:nvPr>
        </p:nvGraphicFramePr>
        <p:xfrm>
          <a:off x="-20538" y="602432"/>
          <a:ext cx="9252520" cy="623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29708" y="620689"/>
            <a:ext cx="1217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млн. руб.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3950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4" cy="50405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b="1" u="sng" dirty="0"/>
              <a:t>СТРУКТУРА БЕЗВОЗМЕЗДНЫХ ПОСТУПЛЕНИЙ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780607"/>
              </p:ext>
            </p:extLst>
          </p:nvPr>
        </p:nvGraphicFramePr>
        <p:xfrm>
          <a:off x="251520" y="781983"/>
          <a:ext cx="8856637" cy="1981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98233"/>
                <a:gridCol w="1721353"/>
                <a:gridCol w="1665824"/>
                <a:gridCol w="1971227"/>
              </a:tblGrid>
              <a:tr h="238125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2018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плановый период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2019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2020 </a:t>
                      </a:r>
                      <a:r>
                        <a:rPr lang="ru-RU" sz="1400" u="none" strike="noStrike" dirty="0">
                          <a:effectLst/>
                        </a:rPr>
                        <a:t>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</a:rPr>
                        <a:t>1 </a:t>
                      </a:r>
                      <a:r>
                        <a:rPr lang="ru-RU" sz="1400" u="none" strike="noStrike" dirty="0" smtClean="0">
                          <a:effectLst/>
                        </a:rPr>
                        <a:t>155,5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1 084,9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1 079,8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Дотации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46 ,4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Субсидии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4,3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Субвенции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1 073,9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1 068,7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1 067,4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Иные межбюджетные трансферты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24,5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0,0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effectLst/>
                        </a:rPr>
                        <a:t>0,0</a:t>
                      </a:r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3E7E5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9790" y="5110407"/>
            <a:ext cx="1296144" cy="1353231"/>
          </a:xfrm>
          <a:prstGeom prst="rect">
            <a:avLst/>
          </a:prstGeom>
          <a:noFill/>
        </p:spPr>
      </p:pic>
      <p:pic>
        <p:nvPicPr>
          <p:cNvPr id="6" name="Рисунок 5" descr="\\Server38\53\БЮДЖЕТ 2016\БЮДЖЕТ ДЛЯ ГРАЖДАН\КАРТИНКИ БЮДЖЕТ ДЛЯ ГРАЖДАН\6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852936"/>
            <a:ext cx="3152775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\\Server38\53\БЮДЖЕТ 2016\БЮДЖЕТ ДЛЯ ГРАЖДАН\КАРТИНКИ БЮДЖЕТ ДЛЯ ГРАЖДАН\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9756" y="4832678"/>
            <a:ext cx="2582044" cy="190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3" descr="http://www.kubzsk.ru/kodeksdb/noframe/law?SetPict.gif&amp;nd=921018907&amp;nh=0&amp;pictid=010000003200&amp;abs=&amp;crc=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577"/>
          <a:stretch>
            <a:fillRect/>
          </a:stretch>
        </p:blipFill>
        <p:spPr bwMode="auto">
          <a:xfrm>
            <a:off x="6732240" y="4932257"/>
            <a:ext cx="2258149" cy="180019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377273" y="3919599"/>
            <a:ext cx="28601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Администрации городских и сельских поселений Туапсинского района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23652" y="4104265"/>
            <a:ext cx="3096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Администрация Краснодарского края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75856" y="2852936"/>
            <a:ext cx="3152775" cy="707886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ysClr val="windowText" lastClr="000000"/>
                </a:solidFill>
              </a:rPr>
              <a:t>Администрация МО Туапсинский район</a:t>
            </a:r>
            <a:endParaRPr lang="ru-RU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3" name="Стрелка углом вверх 2"/>
          <p:cNvSpPr/>
          <p:nvPr/>
        </p:nvSpPr>
        <p:spPr>
          <a:xfrm>
            <a:off x="2771800" y="4946361"/>
            <a:ext cx="1085820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652120" y="581901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24,5 млн.руб.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43808" y="5677881"/>
            <a:ext cx="1512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1 131,0 млн.руб.</a:t>
            </a:r>
            <a:endParaRPr lang="ru-RU" dirty="0"/>
          </a:p>
        </p:txBody>
      </p:sp>
      <p:sp>
        <p:nvSpPr>
          <p:cNvPr id="15" name="Стрелка углом вверх 14"/>
          <p:cNvSpPr/>
          <p:nvPr/>
        </p:nvSpPr>
        <p:spPr>
          <a:xfrm flipH="1">
            <a:off x="5786446" y="4929198"/>
            <a:ext cx="936104" cy="731520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5374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813898"/>
              </p:ext>
            </p:extLst>
          </p:nvPr>
        </p:nvGraphicFramePr>
        <p:xfrm>
          <a:off x="-4613" y="1495817"/>
          <a:ext cx="9185125" cy="536387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08261"/>
                <a:gridCol w="3239790"/>
                <a:gridCol w="2520850"/>
                <a:gridCol w="2016224"/>
              </a:tblGrid>
              <a:tr h="3544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2018 год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2019 год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2020 год</a:t>
                      </a:r>
                      <a:endParaRPr lang="ru-RU" sz="1600" dirty="0"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95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ДОХОДЫ</a:t>
                      </a:r>
                      <a:endParaRPr lang="ru-RU" sz="1600" b="0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2 029, 7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1 960,5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1 965,9</a:t>
                      </a:r>
                      <a:endParaRPr lang="ru-RU" sz="1600" dirty="0"/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795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РАСХОДЫ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2 064,7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2 002,2 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1 949,3</a:t>
                      </a:r>
                      <a:endParaRPr lang="ru-RU" sz="1600" dirty="0"/>
                    </a:p>
                  </a:txBody>
                  <a:tcPr marL="68580" marR="685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76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ДЕФИЦИТ/ ПРОФИЦИТ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-35,0</a:t>
                      </a:r>
                      <a:endParaRPr lang="ru-RU" sz="1600" b="1" dirty="0" smtClean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-41,7 </a:t>
                      </a:r>
                      <a:endParaRPr lang="ru-RU" sz="1600" b="1" dirty="0" smtClean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16,7</a:t>
                      </a:r>
                    </a:p>
                  </a:txBody>
                  <a:tcPr marL="68580" marR="68580" marT="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87249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dirty="0" smtClean="0">
                          <a:solidFill>
                            <a:srgbClr val="7030A0"/>
                          </a:solidFill>
                          <a:effectLst/>
                        </a:rPr>
                        <a:t>Источники</a:t>
                      </a:r>
                      <a:r>
                        <a:rPr lang="ru-RU" sz="1400" b="1" u="sng" baseline="0" dirty="0" smtClean="0">
                          <a:solidFill>
                            <a:srgbClr val="7030A0"/>
                          </a:solidFill>
                          <a:effectLst/>
                        </a:rPr>
                        <a:t> погашения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baseline="0" dirty="0" smtClean="0">
                          <a:solidFill>
                            <a:srgbClr val="7030A0"/>
                          </a:solidFill>
                          <a:effectLst/>
                        </a:rPr>
                        <a:t>дефицита бюджета: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u="sng" baseline="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400" u="none" baseline="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kern="1200" dirty="0" smtClean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Источники погашения дефицита бюджета: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u="sng" kern="1200" dirty="0" smtClean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u="sng" baseline="0" dirty="0" smtClean="0">
                          <a:solidFill>
                            <a:srgbClr val="7030A0"/>
                          </a:solidFill>
                        </a:rPr>
                        <a:t>Профицит бюджета в сумме </a:t>
                      </a:r>
                    </a:p>
                    <a:p>
                      <a:pPr algn="ctr"/>
                      <a:endParaRPr lang="ru-RU" sz="1400" dirty="0"/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1403648" y="3501008"/>
            <a:ext cx="3240360" cy="12241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</a:rPr>
              <a:t>Привлечение кредитов - </a:t>
            </a: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                 83,0 млн. руб.,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</a:rPr>
              <a:t>в том числе:</a:t>
            </a:r>
          </a:p>
          <a:p>
            <a:pPr lvl="0">
              <a:lnSpc>
                <a:spcPct val="115000"/>
              </a:lnSpc>
              <a:buFontTx/>
              <a:buChar char="-"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коммерческого–39,0 млн. руб.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lnSpc>
                <a:spcPct val="115000"/>
              </a:lnSpc>
              <a:buFontTx/>
              <a:buChar char="-"/>
            </a:pP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 бюджетного –  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44,0 млн. руб.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ctr">
              <a:lnSpc>
                <a:spcPct val="115000"/>
              </a:lnSpc>
            </a:pP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39652" y="4842470"/>
            <a:ext cx="3168352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chemeClr val="tx1"/>
                </a:solidFill>
              </a:rPr>
              <a:t>Погашение бюджетного кредита </a:t>
            </a:r>
            <a:r>
              <a:rPr lang="ru-RU" sz="1400" dirty="0">
                <a:solidFill>
                  <a:schemeClr val="bg1"/>
                </a:solidFill>
              </a:rPr>
              <a:t>– 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rgbClr val="FF0000"/>
                </a:solidFill>
              </a:rPr>
              <a:t>  </a:t>
            </a:r>
            <a:r>
              <a:rPr lang="ru-RU" sz="1400" dirty="0" smtClean="0">
                <a:solidFill>
                  <a:srgbClr val="FF0000"/>
                </a:solidFill>
              </a:rPr>
              <a:t>55,0 млн. </a:t>
            </a:r>
            <a:r>
              <a:rPr lang="ru-RU" sz="1400" dirty="0">
                <a:solidFill>
                  <a:srgbClr val="FF0000"/>
                </a:solidFill>
              </a:rPr>
              <a:t>руб.;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03648" y="5722407"/>
            <a:ext cx="3240360" cy="100229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  <a:buFontTx/>
              <a:buNone/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Возврат кредитов, предоставленных поселениям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–</a:t>
            </a:r>
          </a:p>
          <a:p>
            <a:pPr algn="ctr">
              <a:lnSpc>
                <a:spcPct val="115000"/>
              </a:lnSpc>
              <a:spcAft>
                <a:spcPts val="0"/>
              </a:spcAft>
              <a:buFontTx/>
              <a:buNone/>
            </a:pP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 7,0 млн.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руб.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99805" y="3501008"/>
            <a:ext cx="2451296" cy="10081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</a:rPr>
              <a:t>Привлечение и погашение бюджетного кредита </a:t>
            </a:r>
          </a:p>
          <a:p>
            <a:pPr marL="285750" indent="-285750" algn="ctr">
              <a:lnSpc>
                <a:spcPct val="115000"/>
              </a:lnSpc>
              <a:spcAft>
                <a:spcPts val="0"/>
              </a:spcAft>
              <a:buFontTx/>
              <a:buChar char="-"/>
            </a:pP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1400" b="1" dirty="0" smtClean="0">
                <a:solidFill>
                  <a:schemeClr val="accent5">
                    <a:lumMod val="75000"/>
                  </a:schemeClr>
                </a:solidFill>
              </a:rPr>
              <a:t>44,0 млн руб</a:t>
            </a:r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699805" y="4545124"/>
            <a:ext cx="2451296" cy="10441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3">
                    <a:lumMod val="75000"/>
                  </a:schemeClr>
                </a:solidFill>
              </a:rPr>
              <a:t>привлечение </a:t>
            </a:r>
            <a:r>
              <a:rPr lang="ru-RU" sz="1400" b="1" dirty="0">
                <a:solidFill>
                  <a:schemeClr val="accent3">
                    <a:lumMod val="75000"/>
                  </a:schemeClr>
                </a:solidFill>
              </a:rPr>
              <a:t>коммерческого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кредита – </a:t>
            </a:r>
            <a:endParaRPr lang="ru-RU" sz="14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</a:rPr>
              <a:t> 41,7 млн.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руб.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97452" y="3573016"/>
            <a:ext cx="1944216" cy="1296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3">
                    <a:lumMod val="75000"/>
                  </a:schemeClr>
                </a:solidFill>
              </a:rPr>
              <a:t>Привлечение коммерческого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кредита –  </a:t>
            </a:r>
          </a:p>
          <a:p>
            <a:pPr algn="ctr"/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</a:rPr>
              <a:t>43,3 млн. руб.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32317" y="5001530"/>
            <a:ext cx="1944216" cy="14417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П</a:t>
            </a:r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огашение 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</a:rPr>
              <a:t>коммерческого кредита –  </a:t>
            </a:r>
          </a:p>
          <a:p>
            <a:pPr algn="ctr"/>
            <a:r>
              <a:rPr lang="ru-RU" sz="1600" dirty="0" smtClean="0">
                <a:solidFill>
                  <a:schemeClr val="accent4">
                    <a:lumMod val="75000"/>
                  </a:schemeClr>
                </a:solidFill>
              </a:rPr>
              <a:t>60,0 млн. </a:t>
            </a:r>
            <a:r>
              <a:rPr lang="ru-RU" sz="1600" dirty="0">
                <a:solidFill>
                  <a:schemeClr val="accent4">
                    <a:lumMod val="75000"/>
                  </a:schemeClr>
                </a:solidFill>
              </a:rPr>
              <a:t>руб.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28384" y="1148070"/>
            <a:ext cx="1116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млн. руб.</a:t>
            </a:r>
            <a:endParaRPr lang="ru-RU" sz="14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3568" y="13742"/>
            <a:ext cx="8208912" cy="10389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2"/>
                </a:solidFill>
              </a:rPr>
              <a:t>Основные характеристики источников</a:t>
            </a:r>
            <a:br>
              <a:rPr lang="ru-RU" sz="2400" b="1" dirty="0">
                <a:solidFill>
                  <a:schemeClr val="bg2"/>
                </a:solidFill>
              </a:rPr>
            </a:br>
            <a:r>
              <a:rPr lang="ru-RU" sz="2400" b="1" dirty="0">
                <a:solidFill>
                  <a:schemeClr val="bg2"/>
                </a:solidFill>
              </a:rPr>
              <a:t> </a:t>
            </a:r>
            <a:r>
              <a:rPr lang="ru-RU" sz="2400" b="1" dirty="0" smtClean="0">
                <a:solidFill>
                  <a:schemeClr val="bg2"/>
                </a:solidFill>
              </a:rPr>
              <a:t>финансирования </a:t>
            </a:r>
            <a:r>
              <a:rPr lang="ru-RU" sz="2400" b="1" dirty="0">
                <a:solidFill>
                  <a:schemeClr val="bg2"/>
                </a:solidFill>
              </a:rPr>
              <a:t>дефицита </a:t>
            </a:r>
            <a:r>
              <a:rPr lang="ru-RU" sz="2400" b="1" dirty="0" smtClean="0">
                <a:solidFill>
                  <a:schemeClr val="bg2"/>
                </a:solidFill>
              </a:rPr>
              <a:t>бюджета</a:t>
            </a:r>
            <a:endParaRPr lang="ru-RU" sz="2400" dirty="0">
              <a:solidFill>
                <a:schemeClr val="bg2"/>
              </a:solidFill>
            </a:endParaRP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4699805" y="5661248"/>
            <a:ext cx="2451295" cy="10634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chemeClr val="tx1"/>
                </a:solidFill>
              </a:rPr>
              <a:t>Погашение бюджетного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кредита –</a:t>
            </a:r>
            <a:r>
              <a:rPr lang="ru-RU" sz="1400" dirty="0">
                <a:solidFill>
                  <a:schemeClr val="bg1"/>
                </a:solidFill>
              </a:rPr>
              <a:t> </a:t>
            </a:r>
          </a:p>
          <a:p>
            <a:pPr lvl="0" algn="ctr">
              <a:lnSpc>
                <a:spcPct val="115000"/>
              </a:lnSpc>
            </a:pP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44,0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млн. руб.;</a:t>
            </a:r>
          </a:p>
        </p:txBody>
      </p:sp>
    </p:spTree>
    <p:extLst>
      <p:ext uri="{BB962C8B-B14F-4D97-AF65-F5344CB8AC3E}">
        <p14:creationId xmlns:p14="http://schemas.microsoft.com/office/powerpoint/2010/main" val="228887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вырезанными соседними углами 5"/>
          <p:cNvSpPr/>
          <p:nvPr/>
        </p:nvSpPr>
        <p:spPr>
          <a:xfrm>
            <a:off x="-28575" y="4941168"/>
            <a:ext cx="9144000" cy="1800200"/>
          </a:xfrm>
          <a:prstGeom prst="snip2SameRect">
            <a:avLst>
              <a:gd name="adj1" fmla="val 28027"/>
              <a:gd name="adj2" fmla="val 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Более </a:t>
            </a:r>
            <a:r>
              <a:rPr lang="ru-RU" sz="2400" b="1" dirty="0" smtClean="0">
                <a:solidFill>
                  <a:srgbClr val="FF0000"/>
                </a:solidFill>
              </a:rPr>
              <a:t>86 </a:t>
            </a:r>
            <a:r>
              <a:rPr lang="ru-RU" sz="2400" b="1" dirty="0">
                <a:solidFill>
                  <a:srgbClr val="FF0000"/>
                </a:solidFill>
              </a:rPr>
              <a:t>процентов</a:t>
            </a:r>
            <a:r>
              <a:rPr lang="ru-RU" sz="2400" b="1" dirty="0"/>
              <a:t> расходов, распределенных в рамках муниципальных программ, имеют социальную </a:t>
            </a:r>
            <a:r>
              <a:rPr lang="ru-RU" sz="2400" b="1" dirty="0" smtClean="0"/>
              <a:t>направленность или                                                     </a:t>
            </a:r>
            <a:r>
              <a:rPr lang="ru-RU" sz="2400" b="1" dirty="0" smtClean="0">
                <a:solidFill>
                  <a:srgbClr val="BE125C"/>
                </a:solidFill>
              </a:rPr>
              <a:t>84% </a:t>
            </a:r>
            <a:r>
              <a:rPr lang="ru-RU" sz="2400" b="1" dirty="0" smtClean="0"/>
              <a:t>от общих расходов </a:t>
            </a:r>
          </a:p>
          <a:p>
            <a:pPr algn="ctr"/>
            <a:r>
              <a:rPr lang="ru-RU" sz="2400" b="1" dirty="0" smtClean="0"/>
              <a:t>         (в 2017 объем расходов на соц. сферу 82%)</a:t>
            </a:r>
          </a:p>
          <a:p>
            <a:pPr algn="ctr"/>
            <a:endParaRPr lang="ru-RU" sz="2000" b="1" dirty="0"/>
          </a:p>
        </p:txBody>
      </p:sp>
      <p:sp>
        <p:nvSpPr>
          <p:cNvPr id="7" name="Прямоугольник с двумя вырезанными соседними углами 6"/>
          <p:cNvSpPr/>
          <p:nvPr/>
        </p:nvSpPr>
        <p:spPr>
          <a:xfrm>
            <a:off x="0" y="3499332"/>
            <a:ext cx="9144000" cy="1297284"/>
          </a:xfrm>
          <a:prstGeom prst="snip2SameRect">
            <a:avLst>
              <a:gd name="adj1" fmla="val 0"/>
              <a:gd name="adj2" fmla="val 1675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Расходная </a:t>
            </a:r>
            <a:r>
              <a:rPr lang="ru-RU" sz="2400" b="1" dirty="0"/>
              <a:t>часть бюджета </a:t>
            </a:r>
            <a:r>
              <a:rPr lang="ru-RU" sz="2400" b="1" dirty="0" smtClean="0"/>
              <a:t>сформирована </a:t>
            </a:r>
            <a:r>
              <a:rPr lang="ru-RU" sz="2400" b="1" dirty="0"/>
              <a:t>и представлена в программном формате на основе </a:t>
            </a:r>
            <a:r>
              <a:rPr lang="ru-RU" sz="2400" b="1" dirty="0" smtClean="0"/>
              <a:t>                      </a:t>
            </a:r>
            <a:r>
              <a:rPr lang="ru-RU" sz="2400" b="1" dirty="0" smtClean="0">
                <a:solidFill>
                  <a:srgbClr val="BE125C"/>
                </a:solidFill>
              </a:rPr>
              <a:t>18</a:t>
            </a:r>
            <a:r>
              <a:rPr lang="ru-RU" sz="2400" b="1" dirty="0" smtClean="0"/>
              <a:t> </a:t>
            </a:r>
            <a:r>
              <a:rPr lang="ru-RU" sz="2400" b="1" dirty="0"/>
              <a:t>муниципальных программ  Туапсинского </a:t>
            </a:r>
            <a:r>
              <a:rPr lang="ru-RU" sz="2400" b="1" dirty="0" smtClean="0"/>
              <a:t>района</a:t>
            </a:r>
            <a:endParaRPr lang="ru-RU" sz="2400" b="1" dirty="0"/>
          </a:p>
        </p:txBody>
      </p:sp>
      <p:pic>
        <p:nvPicPr>
          <p:cNvPr id="3074" name="Picture 2" descr="G:\slide_6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142852"/>
            <a:ext cx="5214974" cy="33564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3662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2296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i="1" dirty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</a:t>
            </a:r>
            <a:r>
              <a:rPr lang="ru-RU" sz="2800" b="1" i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ПРОГРАММЫ</a:t>
            </a:r>
            <a:r>
              <a:rPr lang="ru-RU" sz="2800" b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        </a:t>
            </a:r>
            <a:endParaRPr lang="ru-RU" sz="2800" b="1" dirty="0">
              <a:ln w="17780" cmpd="sng">
                <a:noFill/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886220"/>
              </p:ext>
            </p:extLst>
          </p:nvPr>
        </p:nvGraphicFramePr>
        <p:xfrm>
          <a:off x="357158" y="857231"/>
          <a:ext cx="8501122" cy="5796722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41988"/>
                <a:gridCol w="1306690"/>
                <a:gridCol w="898108"/>
                <a:gridCol w="1054336"/>
              </a:tblGrid>
              <a:tr h="6274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7122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1 951 546,9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1 869 766,4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1 793 644,5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образования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1 368 603,4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1 361 453,5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1 297 882,8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"Туапсинский район - территория комфортного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проживания»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6 463,5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6 463,5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6 463,5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9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муниципальными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финансами»</a:t>
                      </a:r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580,5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10 376,0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13 874,5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9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«Развитие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ультуры  в Туапсинском 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73 473,2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73 475,2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70 798,8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физической культуры и спорта в  Туапсинском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районе»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111 248,5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110 262,1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110 262,1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жилищно-коммунального хозяйства в муниципальном образовании  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9 308,0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9 051,7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9 051,7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"Функционирование органов местного самоуправления в муниципальном образовании 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53  487,5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53 487,5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49 809,8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98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"Молодежь Туапсинского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8 578,1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8 578,1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8 578,1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Ведомственная целевая программа "Развитие агропромышленного комплекса на территории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2 198,2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2 198,4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2 198,6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5253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«По улучшению положения детей</a:t>
                      </a:r>
                      <a:r>
                        <a:rPr lang="ru-RU" sz="120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муниципальном образовании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Туапсинский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64 699,9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71 564,4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70 205,1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668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940194"/>
              </p:ext>
            </p:extLst>
          </p:nvPr>
        </p:nvGraphicFramePr>
        <p:xfrm>
          <a:off x="285721" y="823273"/>
          <a:ext cx="8572560" cy="5463248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5258797"/>
                <a:gridCol w="1296690"/>
                <a:gridCol w="1008536"/>
                <a:gridCol w="1008537"/>
              </a:tblGrid>
              <a:tr h="66101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год, 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215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"Развитие здравоохранения муниципального образования Туапсинский район"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112 764,3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100 571,3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99 624,5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7547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программа «Содействие развитию гражданского общества и гармонизации 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межнациональных </a:t>
                      </a:r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отношений"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1 950,0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2 936,4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5768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"Защита населения и территории от чрезвычайных ситуаций, обеспечение пожарной безопасности"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57 056,8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26 504,1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24 374,7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638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"Управление муниципальной собственностью"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18 069,5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18 069,5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18 069,5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244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"Экономическое развитие Туапсинского района"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4 899,6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1 999,6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1 999,6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4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«Обеспечение безопасности населения Туапсинского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района»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2 564,8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64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«Социальная поддержка отдельных категорий граждан муниципального образования Туапсинский район»</a:t>
                      </a:r>
                    </a:p>
                    <a:p>
                      <a:pPr algn="l" fontAlgn="t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2 755,6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2 755,6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2 755,6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885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Муниципальная программа «Развитие санаторно-курортного и туристского комплекса муниципального образования Туапсинский район»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7 845,5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7 454,7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7 454,7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420" marR="4420" marT="442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8246150" cy="1027492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2800" b="1" i="1" dirty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МУНИЦИПАЛЬНЫЕ </a:t>
            </a:r>
            <a:r>
              <a:rPr lang="ru-RU" sz="2800" b="1" i="1" dirty="0" smtClean="0">
                <a:ln w="17780" cmpd="sng">
                  <a:noFill/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ПРОГРАММЫ</a:t>
            </a:r>
            <a:endParaRPr lang="ru-RU" sz="2800" b="1" i="1" dirty="0">
              <a:ln w="17780" cmpd="sng">
                <a:noFill/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26087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16006" y="116632"/>
            <a:ext cx="8162422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Расходы в рамках муниципальных программ (млн. руб.)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95536" y="1124744"/>
            <a:ext cx="4957342" cy="539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Всего: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9572" y="2263576"/>
            <a:ext cx="4962489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Образование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9914" y="1772817"/>
            <a:ext cx="4925579" cy="4320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На социальную сферу </a:t>
            </a:r>
            <a:r>
              <a:rPr lang="ru-RU" b="1" dirty="0" smtClean="0">
                <a:solidFill>
                  <a:srgbClr val="BE125C"/>
                </a:solidFill>
              </a:rPr>
              <a:t>(86%), </a:t>
            </a:r>
            <a:r>
              <a:rPr lang="ru-RU" dirty="0" smtClean="0">
                <a:solidFill>
                  <a:srgbClr val="0033CC"/>
                </a:solidFill>
              </a:rPr>
              <a:t>в том числе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6305" y="4045742"/>
            <a:ext cx="4956573" cy="421395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Культура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79562" y="4732362"/>
            <a:ext cx="4973316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Молодежная политика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9562" y="3427533"/>
            <a:ext cx="4973316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Физическая культура и спорт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99915" y="2867050"/>
            <a:ext cx="4925579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Здравоохранение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8985" y="5301208"/>
            <a:ext cx="4993893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Социальная политика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8985" y="5902515"/>
            <a:ext cx="5077111" cy="871296"/>
          </a:xfrm>
          <a:prstGeom prst="roundRect">
            <a:avLst/>
          </a:prstGeom>
          <a:solidFill>
            <a:srgbClr val="DE96D5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Прочие (АПК, ЖКХ, безопасность, санаторно-курортный комплекс, экономическое развитие и т.д.)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02537" y="1052736"/>
            <a:ext cx="1492411" cy="539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4">
                    <a:lumMod val="75000"/>
                  </a:schemeClr>
                </a:solidFill>
              </a:rPr>
              <a:t>1 951,5</a:t>
            </a:r>
            <a:endParaRPr lang="ru-RU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91498" y="5307657"/>
            <a:ext cx="1469206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2,8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111211" y="5973857"/>
            <a:ext cx="1405844" cy="720078"/>
          </a:xfrm>
          <a:prstGeom prst="roundRect">
            <a:avLst/>
          </a:prstGeom>
          <a:solidFill>
            <a:srgbClr val="DE96D5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tx1"/>
                  </a:solidFill>
                </a:ln>
              </a:rPr>
              <a:t>274,1</a:t>
            </a:r>
            <a:endParaRPr lang="ru-RU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086215" y="3427533"/>
            <a:ext cx="1492213" cy="432048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111,2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86215" y="4732362"/>
            <a:ext cx="1454146" cy="420241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8,6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086215" y="4014784"/>
            <a:ext cx="1474488" cy="452353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73,5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059731" y="2889969"/>
            <a:ext cx="1545183" cy="386209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112,8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102537" y="2284785"/>
            <a:ext cx="1518798" cy="389631"/>
          </a:xfrm>
          <a:prstGeom prst="roundRect">
            <a:avLst/>
          </a:prstGeom>
          <a:solidFill>
            <a:srgbClr val="CED5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1 368,6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107485" y="1772817"/>
            <a:ext cx="1487463" cy="41379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33CC"/>
                </a:solidFill>
              </a:rPr>
              <a:t>1 677,4</a:t>
            </a:r>
            <a:endParaRPr lang="ru-RU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1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80201" y="970855"/>
            <a:ext cx="1491403" cy="1340983"/>
          </a:xfrm>
          <a:prstGeom prst="ellipse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Развитие </a:t>
            </a:r>
            <a:r>
              <a:rPr lang="ru-RU" sz="1400" b="1" dirty="0" err="1" smtClean="0"/>
              <a:t>образова-ния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400" b="1" dirty="0" smtClean="0"/>
              <a:t>1 368,6</a:t>
            </a:r>
            <a:endParaRPr lang="ru-RU" sz="1400" dirty="0"/>
          </a:p>
        </p:txBody>
      </p:sp>
      <p:sp>
        <p:nvSpPr>
          <p:cNvPr id="5" name="Овал 4"/>
          <p:cNvSpPr/>
          <p:nvPr/>
        </p:nvSpPr>
        <p:spPr>
          <a:xfrm>
            <a:off x="4752753" y="970855"/>
            <a:ext cx="1500403" cy="136730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Развитие культуры  73,5 </a:t>
            </a:r>
          </a:p>
        </p:txBody>
      </p:sp>
      <p:sp>
        <p:nvSpPr>
          <p:cNvPr id="6" name="Овал 5"/>
          <p:cNvSpPr/>
          <p:nvPr/>
        </p:nvSpPr>
        <p:spPr>
          <a:xfrm>
            <a:off x="1616498" y="986880"/>
            <a:ext cx="1731366" cy="1340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Здраво-</a:t>
            </a:r>
          </a:p>
          <a:p>
            <a:pPr algn="ctr"/>
            <a:r>
              <a:rPr lang="ru-RU" sz="1400" b="1" dirty="0" smtClean="0"/>
              <a:t>охранение              112,8</a:t>
            </a:r>
            <a:r>
              <a:rPr lang="ru-RU" sz="1200" b="1" dirty="0" smtClean="0"/>
              <a:t>.</a:t>
            </a:r>
            <a:endParaRPr lang="ru-RU" sz="1200" b="1" dirty="0"/>
          </a:p>
        </p:txBody>
      </p:sp>
      <p:sp>
        <p:nvSpPr>
          <p:cNvPr id="7" name="Овал 6"/>
          <p:cNvSpPr/>
          <p:nvPr/>
        </p:nvSpPr>
        <p:spPr>
          <a:xfrm>
            <a:off x="3366914" y="986880"/>
            <a:ext cx="1354460" cy="1340983"/>
          </a:xfrm>
          <a:prstGeom prst="ellipse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Спорт  111,2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6253156" y="986880"/>
            <a:ext cx="1529086" cy="1367302"/>
          </a:xfrm>
          <a:prstGeom prst="ellipse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/>
              <a:t>Моло-дежная</a:t>
            </a:r>
            <a:r>
              <a:rPr lang="ru-RU" sz="1400" b="1" dirty="0" smtClean="0"/>
              <a:t> политика  8,6</a:t>
            </a:r>
          </a:p>
        </p:txBody>
      </p:sp>
      <p:sp>
        <p:nvSpPr>
          <p:cNvPr id="9" name="Овал 8"/>
          <p:cNvSpPr/>
          <p:nvPr/>
        </p:nvSpPr>
        <p:spPr>
          <a:xfrm>
            <a:off x="7822444" y="1022936"/>
            <a:ext cx="1321555" cy="136730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Соц</a:t>
            </a:r>
            <a:r>
              <a:rPr lang="ru-RU" sz="1400" b="1" dirty="0"/>
              <a:t>.</a:t>
            </a:r>
            <a:endParaRPr lang="ru-RU" sz="1400" b="1" dirty="0" smtClean="0"/>
          </a:p>
          <a:p>
            <a:pPr algn="ctr"/>
            <a:r>
              <a:rPr lang="ru-RU" sz="1400" b="1" dirty="0" smtClean="0"/>
              <a:t>Поли-тика                          2,8</a:t>
            </a:r>
            <a:endParaRPr lang="ru-RU" sz="1400" b="1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174030" y="2406022"/>
            <a:ext cx="1285884" cy="884104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содержание  учреждений </a:t>
            </a:r>
          </a:p>
          <a:p>
            <a:pPr algn="ctr"/>
            <a:r>
              <a:rPr lang="ru-RU" sz="1200" dirty="0" smtClean="0"/>
              <a:t>1 359,9</a:t>
            </a:r>
          </a:p>
          <a:p>
            <a:pPr algn="ctr"/>
            <a:r>
              <a:rPr lang="ru-RU" sz="1200" dirty="0" smtClean="0"/>
              <a:t> </a:t>
            </a:r>
            <a:endParaRPr lang="ru-RU" sz="1200" dirty="0"/>
          </a:p>
        </p:txBody>
      </p:sp>
      <p:sp>
        <p:nvSpPr>
          <p:cNvPr id="35" name="Блок-схема: процесс 34"/>
          <p:cNvSpPr/>
          <p:nvPr/>
        </p:nvSpPr>
        <p:spPr>
          <a:xfrm>
            <a:off x="212694" y="3503632"/>
            <a:ext cx="1285884" cy="937814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питание </a:t>
            </a:r>
          </a:p>
          <a:p>
            <a:pPr algn="ctr"/>
            <a:r>
              <a:rPr lang="ru-RU" sz="1400" dirty="0" smtClean="0"/>
              <a:t>и молоко </a:t>
            </a:r>
          </a:p>
          <a:p>
            <a:pPr algn="ctr"/>
            <a:r>
              <a:rPr lang="ru-RU" sz="1400" dirty="0" smtClean="0"/>
              <a:t>7,6</a:t>
            </a:r>
            <a:endParaRPr lang="ru-RU" sz="1400" dirty="0"/>
          </a:p>
        </p:txBody>
      </p:sp>
      <p:sp>
        <p:nvSpPr>
          <p:cNvPr id="36" name="Блок-схема: процесс 35"/>
          <p:cNvSpPr/>
          <p:nvPr/>
        </p:nvSpPr>
        <p:spPr>
          <a:xfrm>
            <a:off x="210685" y="4637674"/>
            <a:ext cx="1321603" cy="1015357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доплаты отд. категориям </a:t>
            </a:r>
          </a:p>
          <a:p>
            <a:pPr algn="ctr"/>
            <a:r>
              <a:rPr lang="ru-RU" sz="1400" dirty="0" smtClean="0"/>
              <a:t>0,8</a:t>
            </a:r>
            <a:endParaRPr lang="ru-RU" sz="1400" dirty="0"/>
          </a:p>
        </p:txBody>
      </p:sp>
      <p:sp>
        <p:nvSpPr>
          <p:cNvPr id="37" name="Блок-схема: процесс 36"/>
          <p:cNvSpPr/>
          <p:nvPr/>
        </p:nvSpPr>
        <p:spPr>
          <a:xfrm>
            <a:off x="191890" y="5839546"/>
            <a:ext cx="1340398" cy="901822"/>
          </a:xfrm>
          <a:prstGeom prst="flowChartProcess">
            <a:avLst/>
          </a:prstGeom>
          <a:solidFill>
            <a:srgbClr val="7B4141"/>
          </a:solidFill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найм</a:t>
            </a:r>
            <a:r>
              <a:rPr lang="ru-RU" sz="1400" dirty="0" smtClean="0"/>
              <a:t> жилья </a:t>
            </a:r>
          </a:p>
          <a:p>
            <a:pPr algn="ctr"/>
            <a:r>
              <a:rPr lang="ru-RU" sz="1400" dirty="0" smtClean="0"/>
              <a:t>  0,3</a:t>
            </a:r>
            <a:endParaRPr lang="ru-RU" sz="1400" dirty="0"/>
          </a:p>
        </p:txBody>
      </p:sp>
      <p:sp>
        <p:nvSpPr>
          <p:cNvPr id="41" name="Блок-схема: процесс 40"/>
          <p:cNvSpPr/>
          <p:nvPr/>
        </p:nvSpPr>
        <p:spPr>
          <a:xfrm>
            <a:off x="4912992" y="2445542"/>
            <a:ext cx="1285884" cy="840581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содержание  учреждений</a:t>
            </a:r>
          </a:p>
          <a:p>
            <a:pPr algn="ctr"/>
            <a:r>
              <a:rPr lang="ru-RU" sz="1200" dirty="0" smtClean="0"/>
              <a:t>73,4</a:t>
            </a:r>
          </a:p>
          <a:p>
            <a:pPr algn="ctr"/>
            <a:endParaRPr lang="ru-RU" sz="1200" dirty="0"/>
          </a:p>
        </p:txBody>
      </p:sp>
      <p:sp>
        <p:nvSpPr>
          <p:cNvPr id="42" name="Блок-схема: процесс 41"/>
          <p:cNvSpPr/>
          <p:nvPr/>
        </p:nvSpPr>
        <p:spPr>
          <a:xfrm>
            <a:off x="4967272" y="3503632"/>
            <a:ext cx="1285884" cy="937814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доплаты водителям </a:t>
            </a:r>
          </a:p>
          <a:p>
            <a:pPr algn="ctr"/>
            <a:r>
              <a:rPr lang="ru-RU" sz="1400" dirty="0" smtClean="0"/>
              <a:t>0,1</a:t>
            </a:r>
            <a:endParaRPr lang="ru-RU" sz="1400" dirty="0"/>
          </a:p>
        </p:txBody>
      </p:sp>
      <p:sp>
        <p:nvSpPr>
          <p:cNvPr id="44" name="Блок-схема: процесс 43"/>
          <p:cNvSpPr/>
          <p:nvPr/>
        </p:nvSpPr>
        <p:spPr>
          <a:xfrm>
            <a:off x="4936036" y="4679165"/>
            <a:ext cx="1357322" cy="1000132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найм</a:t>
            </a:r>
            <a:r>
              <a:rPr lang="ru-RU" sz="1400" dirty="0" smtClean="0"/>
              <a:t> жилья  </a:t>
            </a:r>
          </a:p>
          <a:p>
            <a:pPr algn="ctr"/>
            <a:r>
              <a:rPr lang="ru-RU" sz="1400" dirty="0" smtClean="0"/>
              <a:t>0,1</a:t>
            </a:r>
            <a:endParaRPr lang="ru-RU" sz="1400" dirty="0"/>
          </a:p>
        </p:txBody>
      </p:sp>
      <p:sp>
        <p:nvSpPr>
          <p:cNvPr id="47" name="Блок-схема: процесс 46"/>
          <p:cNvSpPr/>
          <p:nvPr/>
        </p:nvSpPr>
        <p:spPr>
          <a:xfrm>
            <a:off x="1888858" y="2384261"/>
            <a:ext cx="1285884" cy="884104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содержание</a:t>
            </a:r>
          </a:p>
          <a:p>
            <a:pPr algn="ctr"/>
            <a:r>
              <a:rPr lang="ru-RU" sz="1200" dirty="0" smtClean="0"/>
              <a:t>учреждений</a:t>
            </a:r>
            <a:r>
              <a:rPr lang="ru-RU" sz="1000" dirty="0" smtClean="0"/>
              <a:t> </a:t>
            </a:r>
          </a:p>
          <a:p>
            <a:pPr algn="ctr"/>
            <a:r>
              <a:rPr lang="ru-RU" sz="1000" dirty="0" smtClean="0"/>
              <a:t> 111,7</a:t>
            </a:r>
            <a:endParaRPr lang="ru-RU" sz="1000" dirty="0"/>
          </a:p>
        </p:txBody>
      </p:sp>
      <p:sp>
        <p:nvSpPr>
          <p:cNvPr id="48" name="Блок-схема: процесс 47"/>
          <p:cNvSpPr/>
          <p:nvPr/>
        </p:nvSpPr>
        <p:spPr>
          <a:xfrm flipH="1">
            <a:off x="1853139" y="3503632"/>
            <a:ext cx="1357322" cy="925500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питание доноров </a:t>
            </a:r>
          </a:p>
          <a:p>
            <a:pPr algn="ctr"/>
            <a:r>
              <a:rPr lang="ru-RU" sz="1400" dirty="0" smtClean="0"/>
              <a:t> 0,4</a:t>
            </a:r>
            <a:endParaRPr lang="ru-RU" sz="1400" dirty="0"/>
          </a:p>
        </p:txBody>
      </p:sp>
      <p:sp>
        <p:nvSpPr>
          <p:cNvPr id="54" name="Блок-схема: процесс 53"/>
          <p:cNvSpPr/>
          <p:nvPr/>
        </p:nvSpPr>
        <p:spPr>
          <a:xfrm>
            <a:off x="1853139" y="4679165"/>
            <a:ext cx="1357322" cy="1000132"/>
          </a:xfrm>
          <a:prstGeom prst="flowChartProcess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/>
              <a:t>найм</a:t>
            </a:r>
            <a:r>
              <a:rPr lang="ru-RU" sz="1400" dirty="0" smtClean="0"/>
              <a:t> жилья и </a:t>
            </a:r>
            <a:r>
              <a:rPr lang="ru-RU" sz="1400" dirty="0" err="1" smtClean="0"/>
              <a:t>компенс</a:t>
            </a:r>
            <a:r>
              <a:rPr lang="ru-RU" sz="1400" dirty="0" smtClean="0"/>
              <a:t>. ЖКУ </a:t>
            </a:r>
            <a:endParaRPr lang="en-US" sz="1400" dirty="0" smtClean="0"/>
          </a:p>
          <a:p>
            <a:pPr algn="ctr"/>
            <a:r>
              <a:rPr lang="ru-RU" sz="1400" dirty="0" smtClean="0"/>
              <a:t>0,6</a:t>
            </a:r>
            <a:endParaRPr lang="ru-RU" sz="1400" dirty="0"/>
          </a:p>
        </p:txBody>
      </p:sp>
      <p:sp>
        <p:nvSpPr>
          <p:cNvPr id="56" name="Блок-схема: процесс 55"/>
          <p:cNvSpPr/>
          <p:nvPr/>
        </p:nvSpPr>
        <p:spPr>
          <a:xfrm flipH="1">
            <a:off x="3407137" y="2427783"/>
            <a:ext cx="1347798" cy="840582"/>
          </a:xfrm>
          <a:prstGeom prst="flowChartProcess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содержание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учреждений </a:t>
            </a:r>
          </a:p>
          <a:p>
            <a:pPr algn="ctr"/>
            <a:r>
              <a:rPr lang="ru-RU" sz="1200" dirty="0" smtClean="0">
                <a:solidFill>
                  <a:schemeClr val="bg1"/>
                </a:solidFill>
              </a:rPr>
              <a:t> 111,1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58" name="Блок-схема: процесс 57"/>
          <p:cNvSpPr/>
          <p:nvPr/>
        </p:nvSpPr>
        <p:spPr>
          <a:xfrm>
            <a:off x="3407164" y="3531597"/>
            <a:ext cx="1347771" cy="937814"/>
          </a:xfrm>
          <a:prstGeom prst="flowChartProcess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доплаты водителям  </a:t>
            </a: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0,1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0" name="Блок-схема: процесс 59"/>
          <p:cNvSpPr/>
          <p:nvPr/>
        </p:nvSpPr>
        <p:spPr>
          <a:xfrm>
            <a:off x="3411500" y="4652899"/>
            <a:ext cx="1343435" cy="1000132"/>
          </a:xfrm>
          <a:prstGeom prst="flowChartProcess">
            <a:avLst/>
          </a:prstGeom>
          <a:solidFill>
            <a:srgbClr val="820000"/>
          </a:solidFill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err="1" smtClean="0">
                <a:solidFill>
                  <a:schemeClr val="bg1"/>
                </a:solidFill>
              </a:rPr>
              <a:t>найм</a:t>
            </a:r>
            <a:r>
              <a:rPr lang="ru-RU" sz="1400" dirty="0" smtClean="0">
                <a:solidFill>
                  <a:schemeClr val="bg1"/>
                </a:solidFill>
              </a:rPr>
              <a:t> жилья </a:t>
            </a:r>
          </a:p>
          <a:p>
            <a:pPr algn="ctr"/>
            <a:endParaRPr lang="ru-RU" sz="1400" dirty="0" smtClean="0">
              <a:solidFill>
                <a:schemeClr val="bg1"/>
              </a:solidFill>
            </a:endParaRPr>
          </a:p>
          <a:p>
            <a:pPr algn="ctr"/>
            <a:r>
              <a:rPr lang="ru-RU" sz="1400" dirty="0" smtClean="0">
                <a:solidFill>
                  <a:schemeClr val="bg1"/>
                </a:solidFill>
              </a:rPr>
              <a:t>0,1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62" name="Блок-схема: процесс 61"/>
          <p:cNvSpPr/>
          <p:nvPr/>
        </p:nvSpPr>
        <p:spPr>
          <a:xfrm>
            <a:off x="6429388" y="2445542"/>
            <a:ext cx="1285884" cy="844584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содержание</a:t>
            </a:r>
          </a:p>
          <a:p>
            <a:pPr algn="ctr"/>
            <a:r>
              <a:rPr lang="ru-RU" sz="1200" dirty="0" smtClean="0"/>
              <a:t>учреждений </a:t>
            </a:r>
          </a:p>
          <a:p>
            <a:pPr algn="ctr"/>
            <a:r>
              <a:rPr lang="ru-RU" sz="1200" dirty="0" smtClean="0"/>
              <a:t>8,4</a:t>
            </a:r>
            <a:endParaRPr lang="ru-RU" sz="1200" dirty="0"/>
          </a:p>
        </p:txBody>
      </p:sp>
      <p:sp>
        <p:nvSpPr>
          <p:cNvPr id="64" name="Блок-схема: процесс 63"/>
          <p:cNvSpPr/>
          <p:nvPr/>
        </p:nvSpPr>
        <p:spPr>
          <a:xfrm flipH="1">
            <a:off x="6429388" y="3507614"/>
            <a:ext cx="1352700" cy="933832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accent1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проведение мероприятий  0,2</a:t>
            </a:r>
            <a:endParaRPr lang="ru-RU" sz="1400" dirty="0"/>
          </a:p>
        </p:txBody>
      </p:sp>
      <p:sp>
        <p:nvSpPr>
          <p:cNvPr id="66" name="Блок-схема: процесс 65"/>
          <p:cNvSpPr/>
          <p:nvPr/>
        </p:nvSpPr>
        <p:spPr>
          <a:xfrm>
            <a:off x="7929586" y="2571744"/>
            <a:ext cx="1071570" cy="1428760"/>
          </a:xfrm>
          <a:prstGeom prst="flowChartProcess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доплаты к пенсии </a:t>
            </a:r>
          </a:p>
          <a:p>
            <a:pPr algn="ctr"/>
            <a:r>
              <a:rPr lang="ru-RU" sz="1400" b="1" dirty="0" smtClean="0"/>
              <a:t>2,8</a:t>
            </a:r>
            <a:endParaRPr lang="ru-RU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604448" y="18864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" y="188640"/>
            <a:ext cx="9144000" cy="648072"/>
          </a:xfrm>
          <a:prstGeom prst="roundRect">
            <a:avLst/>
          </a:prstGeom>
          <a:solidFill>
            <a:srgbClr val="3C4E8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ЗАПЛАНИРОВАННЫЕ МЕРОПРИЯТИЯ В РАМКАХ МУНИЦИПАЛЬНЫХ ПРОГРАММ НА СОЦИАЛЬНУЮ СФЕРУ (МЛН. РУБ.)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6496204" y="4637674"/>
            <a:ext cx="2571768" cy="2062203"/>
          </a:xfrm>
          <a:prstGeom prst="ellipse">
            <a:avLst/>
          </a:prstGeom>
          <a:solidFill>
            <a:srgbClr val="F4FA0E"/>
          </a:solidFill>
          <a:ln>
            <a:solidFill>
              <a:srgbClr val="FFC000"/>
            </a:solidFill>
          </a:ln>
          <a:scene3d>
            <a:camera prst="isometricOffAxis1Righ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84 % расходов бюджета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846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85860"/>
            <a:ext cx="9144000" cy="50006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/>
            </a:r>
            <a:br>
              <a:rPr lang="ru-RU" sz="1500" b="1" u="sng" dirty="0" smtClean="0"/>
            </a:br>
            <a:r>
              <a:rPr lang="ru-RU" sz="1500" b="1" u="sng" dirty="0" smtClean="0"/>
              <a:t>Формирование </a:t>
            </a:r>
            <a:r>
              <a:rPr lang="ru-RU" sz="1500" b="1" u="sng" dirty="0"/>
              <a:t>системы оценки качества образования и образовательных результатов -</a:t>
            </a:r>
            <a:br>
              <a:rPr lang="ru-RU" sz="1500" b="1" u="sng" dirty="0"/>
            </a:br>
            <a:r>
              <a:rPr lang="ru-RU" sz="1500" b="1" u="sng" dirty="0"/>
              <a:t> </a:t>
            </a:r>
            <a:r>
              <a:rPr lang="ru-RU" sz="1500" b="1" u="sng" dirty="0" smtClean="0"/>
              <a:t>2 010,3 тыс</a:t>
            </a:r>
            <a:r>
              <a:rPr lang="ru-RU" sz="1500" b="1" u="sng" dirty="0"/>
              <a:t>. руб.</a:t>
            </a:r>
            <a:endParaRPr lang="ru-RU" sz="15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1857364"/>
            <a:ext cx="8358246" cy="9233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* осуществление </a:t>
            </a:r>
            <a:r>
              <a:rPr lang="ru-RU" dirty="0">
                <a:solidFill>
                  <a:schemeClr val="tx1"/>
                </a:solidFill>
              </a:rPr>
              <a:t>государственных полномочий по </a:t>
            </a:r>
            <a:r>
              <a:rPr lang="ru-RU" dirty="0" smtClean="0">
                <a:solidFill>
                  <a:schemeClr val="tx1"/>
                </a:solidFill>
              </a:rPr>
              <a:t>материально-    техническому </a:t>
            </a:r>
            <a:r>
              <a:rPr lang="ru-RU" dirty="0">
                <a:solidFill>
                  <a:schemeClr val="tx1"/>
                </a:solidFill>
              </a:rPr>
              <a:t>обеспечению пунктов проведения экзаменов </a:t>
            </a:r>
            <a:r>
              <a:rPr lang="ru-RU" dirty="0" smtClean="0">
                <a:solidFill>
                  <a:schemeClr val="tx1"/>
                </a:solidFill>
              </a:rPr>
              <a:t>для государственной итоговой аттестации – 2 010,3 тыс</a:t>
            </a:r>
            <a:r>
              <a:rPr lang="ru-RU" dirty="0">
                <a:solidFill>
                  <a:schemeClr val="tx1"/>
                </a:solidFill>
              </a:rPr>
              <a:t>. руб.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785786" y="285728"/>
            <a:ext cx="8072430" cy="64294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u="sng" dirty="0" smtClean="0"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1472" y="285728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МУНИЦИПАЛЬНАЯ ПРОГРАММА «РАЗВИТИЕ ОБРАЗОВАНИЯ </a:t>
            </a:r>
            <a:b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</a:br>
            <a: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В МУНИЦИПАЛЬНОМ ОБРАЗОВАНИИ ТУАПСИНСКИЙ РАЙОН»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</a:rPr>
              <a:t>РАСХОДЫ НА 2018 ГОД – 1 368 603,4 тыс. рублей.</a:t>
            </a:r>
          </a:p>
        </p:txBody>
      </p:sp>
      <p:pic>
        <p:nvPicPr>
          <p:cNvPr id="1026" name="Picture 2" descr="\\Server38\53\БЮДЖЕТ 2018\БЮДЖЕТ ДЛЯ ГРАЖДАН\gia-2018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9" y="3000372"/>
            <a:ext cx="8595948" cy="34290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315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0"/>
            <a:ext cx="8676456" cy="12858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Обеспечение системы образования Краснодарского края высококвалифицированными кадрами, </a:t>
            </a:r>
            <a:r>
              <a:rPr lang="ru-RU" sz="2000" dirty="0" smtClean="0"/>
              <a:t>создание </a:t>
            </a:r>
            <a:r>
              <a:rPr lang="ru-RU" sz="2000" dirty="0"/>
              <a:t>механизмов мотивации педагогов к повышению качества работы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и </a:t>
            </a:r>
            <a:r>
              <a:rPr lang="ru-RU" sz="2000" dirty="0"/>
              <a:t>непрерывному профессиональному развитию </a:t>
            </a:r>
            <a:r>
              <a:rPr lang="ru-RU" sz="2000" dirty="0" smtClean="0"/>
              <a:t>– 4 582,0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292112"/>
              </p:ext>
            </p:extLst>
          </p:nvPr>
        </p:nvGraphicFramePr>
        <p:xfrm>
          <a:off x="285720" y="1285860"/>
          <a:ext cx="8501122" cy="5377608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3996596"/>
                <a:gridCol w="4504526"/>
              </a:tblGrid>
              <a:tr h="9773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* </a:t>
                      </a:r>
                      <a:r>
                        <a:rPr lang="ru-RU" sz="1600" u="none" strike="noStrike" dirty="0">
                          <a:effectLst/>
                        </a:rPr>
                        <a:t>финансирование доплат                                                       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 отдельным категориям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   работников </a:t>
                      </a:r>
                      <a:r>
                        <a:rPr lang="ru-RU" sz="1600" u="none" strike="noStrike" dirty="0" smtClean="0">
                          <a:effectLst/>
                        </a:rPr>
                        <a:t>– </a:t>
                      </a:r>
                      <a:r>
                        <a:rPr lang="ru-RU" sz="1600" b="1" u="none" strike="noStrike" dirty="0" smtClean="0">
                          <a:effectLst/>
                        </a:rPr>
                        <a:t>750,0 тыс</a:t>
                      </a:r>
                      <a:r>
                        <a:rPr lang="ru-RU" sz="1600" b="1" u="none" strike="noStrike" dirty="0">
                          <a:effectLst/>
                        </a:rPr>
                        <a:t>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 smtClean="0">
                          <a:effectLst/>
                        </a:rPr>
                        <a:t>* </a:t>
                      </a:r>
                      <a:r>
                        <a:rPr lang="ru-RU" sz="1600" u="none" strike="noStrike" dirty="0">
                          <a:effectLst/>
                        </a:rPr>
                        <a:t>социальная выплата компенсационного характера, связанная с оплатой жилого помещения по договору найма (поднайма) - </a:t>
                      </a:r>
                      <a:r>
                        <a:rPr lang="ru-RU" sz="1600" u="none" strike="noStrike" dirty="0" smtClean="0">
                          <a:effectLst/>
                        </a:rPr>
                        <a:t>            </a:t>
                      </a:r>
                      <a:r>
                        <a:rPr lang="ru-RU" sz="1600" b="1" u="none" strike="noStrike" dirty="0" smtClean="0">
                          <a:effectLst/>
                        </a:rPr>
                        <a:t>320,0 </a:t>
                      </a:r>
                      <a:r>
                        <a:rPr lang="ru-RU" sz="1600" b="1" u="none" strike="noStrike" dirty="0">
                          <a:effectLst/>
                        </a:rPr>
                        <a:t>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2937186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600" u="none" strike="noStrike" dirty="0" smtClean="0">
                          <a:effectLst/>
                        </a:rPr>
          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муниципальных образовательных учреждений, расположенных на территории Туапсинского района, проживающим и работающим</a:t>
                      </a: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600" u="none" strike="noStrike" dirty="0" smtClean="0">
                          <a:effectLst/>
                        </a:rPr>
                        <a:t> в сельской местности </a:t>
                      </a:r>
                    </a:p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600" u="none" strike="noStrike" dirty="0" smtClean="0">
                          <a:effectLst/>
                        </a:rPr>
                        <a:t>Туапсинского района – </a:t>
                      </a:r>
                      <a:r>
                        <a:rPr lang="ru-RU" sz="1600" b="1" u="none" strike="noStrike" dirty="0" smtClean="0">
                          <a:effectLst/>
                        </a:rPr>
                        <a:t>1 012,0 тыс. руб.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None/>
                      </a:pP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443282"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lang="ru-RU" sz="1600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effectLst/>
                        </a:rPr>
                        <a:t>* финансирование расходов в целях доведения средней заработной платы </a:t>
                      </a:r>
                      <a:r>
                        <a:rPr lang="ru-RU" sz="1600" u="none" strike="noStrike" dirty="0" err="1" smtClean="0">
                          <a:effectLst/>
                        </a:rPr>
                        <a:t>пед.работников</a:t>
                      </a:r>
                      <a:r>
                        <a:rPr lang="ru-RU" sz="1600" u="none" strike="noStrike" dirty="0" smtClean="0">
                          <a:effectLst/>
                        </a:rPr>
                        <a:t> муниципальных организаций дополнительного образования детей до средней заработной платы учителей - </a:t>
                      </a:r>
                      <a:br>
                        <a:rPr lang="ru-RU" sz="1600" u="none" strike="noStrike" dirty="0" smtClean="0">
                          <a:effectLst/>
                        </a:rPr>
                      </a:br>
                      <a:r>
                        <a:rPr lang="ru-RU" sz="1600" b="1" u="none" strike="noStrike" dirty="0" smtClean="0">
                          <a:effectLst/>
                        </a:rPr>
                        <a:t>2 500,0 тыс. руб.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>
                        <a:buFont typeface="Arial" charset="0"/>
                        <a:buNone/>
                      </a:pPr>
                      <a:endParaRPr lang="ru-RU" sz="1600" u="none" strike="noStrike" dirty="0" smtClean="0">
                        <a:effectLst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2529" name="Picture 1" descr="\\Server38\53\БЮДЖЕТ 2018\БЮДЖЕТ ДЛЯ ГРАЖДАН\ФОТО для редактирования\big_thum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500306"/>
            <a:ext cx="3937254" cy="28575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5309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Развитие современных механизмов, содержания и технологий дошкольного, общего и дополнительного образования. Формирование востребованной системы оценки качества образования и образовательных результатов - 1 </a:t>
            </a:r>
            <a:r>
              <a:rPr lang="ru-RU" sz="2000" dirty="0" smtClean="0"/>
              <a:t>351 706,4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315710"/>
              </p:ext>
            </p:extLst>
          </p:nvPr>
        </p:nvGraphicFramePr>
        <p:xfrm>
          <a:off x="-1140" y="1357298"/>
          <a:ext cx="9145140" cy="2908000"/>
        </p:xfrm>
        <a:graphic>
          <a:graphicData uri="http://schemas.openxmlformats.org/drawingml/2006/table">
            <a:tbl>
              <a:tblPr>
                <a:tableStyleId>{327F97BB-C833-4FB7-BDE5-3F7075034690}</a:tableStyleId>
              </a:tblPr>
              <a:tblGrid>
                <a:gridCol w="4299366"/>
                <a:gridCol w="4845774"/>
              </a:tblGrid>
              <a:tr h="922599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* обеспечение </a:t>
                      </a:r>
                      <a:r>
                        <a:rPr lang="ru-RU" sz="1400" u="none" strike="noStrike" dirty="0">
                          <a:effectLst/>
                        </a:rPr>
                        <a:t>деятельности муниципальных казенных учреждений (Централизованная бухгалтерия, Комитет развития образования) </a:t>
                      </a:r>
                      <a:r>
                        <a:rPr lang="ru-RU" sz="14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53 890,2 тыс</a:t>
                      </a:r>
                      <a:r>
                        <a:rPr lang="ru-RU" sz="1400" u="none" strike="noStrike" dirty="0">
                          <a:effectLst/>
                        </a:rPr>
                        <a:t>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обеспечение </a:t>
                      </a:r>
                      <a:r>
                        <a:rPr lang="ru-RU" sz="1400" u="none" strike="noStrike" dirty="0">
                          <a:effectLst/>
                        </a:rPr>
                        <a:t>деятельности муниципальных бюджетных учреждений дополнительного образования детей  - </a:t>
                      </a:r>
                      <a:endParaRPr lang="ru-RU" sz="1400" u="none" strike="noStrike" dirty="0" smtClean="0">
                        <a:effectLst/>
                      </a:endParaRP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46 418,6 тыс</a:t>
                      </a:r>
                      <a:r>
                        <a:rPr lang="ru-RU" sz="1400" u="none" strike="noStrike" dirty="0">
                          <a:effectLst/>
                        </a:rPr>
                        <a:t>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1601493"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осуществление </a:t>
                      </a:r>
                      <a:r>
                        <a:rPr lang="ru-RU" sz="1400" u="none" strike="noStrike" dirty="0">
                          <a:effectLst/>
                        </a:rPr>
                        <a:t>отдельных полномочий Краснодарского края по обеспечению выплаты компенсации части родительской платы, присмотр и уход за детьми, посещающими организации, реализующие общеобразовательную программу дошкольного образования </a:t>
                      </a:r>
                      <a:r>
                        <a:rPr lang="ru-RU" sz="1400" u="none" strike="noStrike" dirty="0" smtClean="0">
                          <a:effectLst/>
                        </a:rPr>
                        <a:t>– </a:t>
                      </a:r>
                    </a:p>
                    <a:p>
                      <a:pPr algn="ctr" fontAlgn="t">
                        <a:buFont typeface="Arial" charset="0"/>
                        <a:buNone/>
                      </a:pPr>
                      <a:r>
                        <a:rPr lang="ru-RU" sz="1400" u="none" strike="noStrike" dirty="0" smtClean="0">
                          <a:effectLst/>
                        </a:rPr>
                        <a:t>17 960,0 </a:t>
                      </a:r>
                      <a:r>
                        <a:rPr lang="ru-RU" sz="1400" u="none" strike="noStrike" dirty="0">
                          <a:effectLst/>
                        </a:rPr>
                        <a:t>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>
                        <a:buFont typeface="Arial" charset="0"/>
                        <a:buChar char="•"/>
                      </a:pPr>
                      <a:r>
                        <a:rPr lang="ru-RU" sz="1400" u="none" strike="noStrike" dirty="0" smtClean="0">
                          <a:effectLst/>
                        </a:rPr>
                        <a:t>осуществление </a:t>
                      </a:r>
                      <a:r>
                        <a:rPr lang="ru-RU" sz="1400" u="none" strike="noStrike" dirty="0">
                          <a:effectLst/>
                        </a:rPr>
                        <a:t>государственных полномочий по обеспечению государственных гарантий реализации прав на получение общедоступного и бесплатного образования </a:t>
                      </a:r>
                      <a:r>
                        <a:rPr lang="ru-RU" sz="1400" u="none" strike="noStrike" dirty="0" smtClean="0">
                          <a:effectLst/>
                        </a:rPr>
                        <a:t>– 1 228</a:t>
                      </a:r>
                      <a:r>
                        <a:rPr lang="ru-RU" sz="1400" u="none" strike="noStrike" baseline="0" dirty="0" smtClean="0">
                          <a:effectLst/>
                        </a:rPr>
                        <a:t> 656,6</a:t>
                      </a:r>
                      <a:r>
                        <a:rPr lang="ru-RU" sz="1400" u="none" strike="noStrike" dirty="0" smtClean="0">
                          <a:effectLst/>
                        </a:rPr>
                        <a:t> </a:t>
                      </a:r>
                      <a:r>
                        <a:rPr lang="ru-RU" sz="1400" u="none" strike="noStrike" dirty="0">
                          <a:effectLst/>
                        </a:rPr>
                        <a:t>тыс. руб</a:t>
                      </a:r>
                      <a:r>
                        <a:rPr lang="ru-RU" sz="1400" u="none" strike="noStrike" dirty="0" smtClean="0">
                          <a:effectLst/>
                        </a:rPr>
                        <a:t>.</a:t>
                      </a:r>
                    </a:p>
                    <a:p>
                      <a:pPr algn="ctr" fontAlgn="t">
                        <a:buFont typeface="Arial" charset="0"/>
                        <a:buChar char="•"/>
                      </a:pP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обеспечение деятельности управления образования –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 4 781,0 тыс. 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>
                        <a:buFont typeface="Arial" charset="0"/>
                        <a:buChar char="•"/>
                      </a:pP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278521">
                <a:tc gridSpan="2"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" name="Рисунок 8" descr="\\Server38\53\БЮДЖЕТ 2015\БЮДЖЕТ ДЛЯ ГРАЖДАН\КАРТИНКИ для БЮДЖЕТА ДЛЯ ГРАЖДАН\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286256"/>
            <a:ext cx="2714611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\\Server38\53\БЮДЖЕТ 2018\БЮДЖЕТ ДЛЯ ГРАЖДАН\ФОТО ТЕНГИНКА\IMG_49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1980" y="4286256"/>
            <a:ext cx="3147737" cy="2428892"/>
          </a:xfrm>
          <a:prstGeom prst="rect">
            <a:avLst/>
          </a:prstGeom>
          <a:noFill/>
        </p:spPr>
      </p:pic>
      <p:pic>
        <p:nvPicPr>
          <p:cNvPr id="21505" name="Picture 1" descr="\\Server38\53\БЮДЖЕТ 2018\БЮДЖЕТ ДЛЯ ГРАЖДАН\ФОТО ТЕНГИНКА\IMG_494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5" y="4286256"/>
            <a:ext cx="2643206" cy="24288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187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dirty="0"/>
              <a:t>Реализация мер по специальной поддержке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отдельных </a:t>
            </a:r>
            <a:r>
              <a:rPr lang="ru-RU" sz="2000" dirty="0"/>
              <a:t>категорий обучающихся </a:t>
            </a:r>
            <a:r>
              <a:rPr lang="ru-RU" sz="2000" dirty="0" smtClean="0"/>
              <a:t>– 10 304,7 </a:t>
            </a:r>
            <a:r>
              <a:rPr lang="ru-RU" sz="2000" dirty="0"/>
              <a:t>тыс. руб.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16727"/>
              </p:ext>
            </p:extLst>
          </p:nvPr>
        </p:nvGraphicFramePr>
        <p:xfrm>
          <a:off x="0" y="4071942"/>
          <a:ext cx="9144000" cy="2564904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4298830"/>
                <a:gridCol w="4845170"/>
              </a:tblGrid>
              <a:tr h="110556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 частичная компенсация удорожания стоимости питания учащихся дневных муниципальных образовательных организаций </a:t>
                      </a:r>
                      <a:r>
                        <a:rPr lang="ru-RU" sz="1600" u="none" strike="noStrike" dirty="0" smtClean="0">
                          <a:effectLst/>
                        </a:rPr>
                        <a:t>– 4 000,0 </a:t>
                      </a:r>
                      <a:r>
                        <a:rPr lang="ru-RU" sz="1600" u="none" strike="noStrike" dirty="0">
                          <a:effectLst/>
                        </a:rPr>
                        <a:t>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 обеспечение молоком и молочными продуктами учащихся дневных муниципальных образовательных организаций </a:t>
                      </a:r>
                      <a:r>
                        <a:rPr lang="ru-RU" sz="1600" u="none" strike="noStrike" dirty="0" smtClean="0">
                          <a:effectLst/>
                        </a:rPr>
                        <a:t>– 1 500,0 </a:t>
                      </a:r>
                      <a:r>
                        <a:rPr lang="ru-RU" sz="1600" u="none" strike="noStrike" dirty="0">
                          <a:effectLst/>
                        </a:rPr>
                        <a:t>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145934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</a:t>
                      </a:r>
                      <a:r>
                        <a:rPr lang="ru-RU" sz="1600" u="none" strike="noStrike" dirty="0" smtClean="0">
                          <a:effectLst/>
                        </a:rPr>
                        <a:t> </a:t>
                      </a:r>
                      <a:r>
                        <a:rPr lang="ru-RU" sz="1600" u="none" strike="noStrike" dirty="0">
                          <a:effectLst/>
                        </a:rPr>
                        <a:t>содержание автономной некоммерческой организации "Комбинат питания" - </a:t>
                      </a:r>
                      <a:br>
                        <a:rPr lang="ru-RU" sz="1600" u="none" strike="noStrike" dirty="0">
                          <a:effectLst/>
                        </a:rPr>
                      </a:br>
                      <a:r>
                        <a:rPr lang="ru-RU" sz="1600" u="none" strike="noStrike" dirty="0">
                          <a:effectLst/>
                        </a:rPr>
                        <a:t>2 </a:t>
                      </a:r>
                      <a:r>
                        <a:rPr lang="ru-RU" sz="1600" u="none" strike="noStrike" dirty="0" smtClean="0">
                          <a:effectLst/>
                        </a:rPr>
                        <a:t>700,0 </a:t>
                      </a:r>
                      <a:r>
                        <a:rPr lang="ru-RU" sz="1600" u="none" strike="noStrike" dirty="0">
                          <a:effectLst/>
                        </a:rPr>
                        <a:t>тыс. руб.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u="none" strike="noStrike" dirty="0">
                          <a:effectLst/>
                        </a:rPr>
                        <a:t>* осуществление отдельных государственных полномочий по обеспечению льготным питанием учащихся из многодетных семей в муниципальных общеобразовательных организациях </a:t>
                      </a:r>
                      <a:r>
                        <a:rPr lang="ru-RU" sz="1600" u="none" strike="noStrike" dirty="0" smtClean="0">
                          <a:effectLst/>
                        </a:rPr>
                        <a:t>– 2 104,7 </a:t>
                      </a:r>
                      <a:r>
                        <a:rPr lang="ru-RU" sz="1600" u="none" strike="noStrike" dirty="0">
                          <a:effectLst/>
                        </a:rPr>
                        <a:t>тыс. руб.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20481" name="Picture 1" descr="\\Server38\53\БЮДЖЕТ 2018\БЮДЖЕТ ДЛЯ ГРАЖДАН\ФОТО для редактирования\shkolnaya-stolovay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785794"/>
            <a:ext cx="4000528" cy="3071834"/>
          </a:xfrm>
          <a:prstGeom prst="rect">
            <a:avLst/>
          </a:prstGeom>
          <a:noFill/>
        </p:spPr>
      </p:pic>
      <p:pic>
        <p:nvPicPr>
          <p:cNvPr id="20482" name="Picture 2" descr="\\Server38\53\БЮДЖЕТ 2018\БЮДЖЕТ ДЛЯ ГРАЖДАН\ФОТО для редактирования\slide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785794"/>
            <a:ext cx="3905251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5418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МУНИЦИПАЛЬНАЯ ПРОГРАММА "ТУАПСИНСКИЙ РАЙОН - </a:t>
            </a:r>
            <a:br>
              <a:rPr lang="ru-RU" sz="2000" b="1" u="sng" dirty="0"/>
            </a:br>
            <a:r>
              <a:rPr lang="ru-RU" sz="2000" b="1" u="sng" dirty="0"/>
              <a:t>ТЕРРИТОРИЯ КОМФОРТНОГО ПРОЖИВАНИЯ"</a:t>
            </a:r>
            <a:endParaRPr lang="ru-RU" sz="2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857232"/>
            <a:ext cx="7643866" cy="9541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/>
              <a:t>РАСХОДЫ НА </a:t>
            </a:r>
            <a:r>
              <a:rPr lang="ru-RU" sz="2800" b="1" dirty="0" smtClean="0"/>
              <a:t>2018 </a:t>
            </a:r>
            <a:r>
              <a:rPr lang="ru-RU" sz="2800" b="1" dirty="0"/>
              <a:t>год </a:t>
            </a:r>
            <a:r>
              <a:rPr lang="ru-RU" sz="2800" b="1" dirty="0" smtClean="0"/>
              <a:t>– 6 463,5 </a:t>
            </a:r>
            <a:r>
              <a:rPr lang="ru-RU" sz="2800" b="1" dirty="0"/>
              <a:t>тыс. </a:t>
            </a:r>
            <a:r>
              <a:rPr lang="ru-RU" sz="2800" b="1" dirty="0" smtClean="0"/>
              <a:t>руб. на обеспечение деятельности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8" name="Овал 7"/>
          <p:cNvSpPr/>
          <p:nvPr/>
        </p:nvSpPr>
        <p:spPr>
          <a:xfrm>
            <a:off x="428596" y="2714620"/>
            <a:ext cx="3714776" cy="39290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dirty="0" smtClean="0"/>
              <a:t>муниципального казенного учреждения "Центр обеспечения деятельности учреждений образования" - </a:t>
            </a:r>
            <a:br>
              <a:rPr lang="ru-RU" dirty="0" smtClean="0"/>
            </a:br>
            <a:r>
              <a:rPr lang="ru-RU" dirty="0" smtClean="0"/>
              <a:t>2 723,2 тыс. руб.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5984" y="1643050"/>
            <a:ext cx="4572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>
              <a:defRPr/>
            </a:pPr>
            <a:r>
              <a:rPr lang="ru-RU" dirty="0" smtClean="0"/>
              <a:t> 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000232" y="1857364"/>
            <a:ext cx="556070" cy="8572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 flipH="1">
            <a:off x="4572000" y="2786058"/>
            <a:ext cx="3857652" cy="38576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ru-RU" dirty="0" smtClean="0"/>
              <a:t>управления капитального строительства администрации муниципального образования Туапсинский район – </a:t>
            </a:r>
            <a:br>
              <a:rPr lang="ru-RU" dirty="0" smtClean="0"/>
            </a:br>
            <a:r>
              <a:rPr lang="ru-RU" dirty="0" smtClean="0"/>
              <a:t>3 740,3 тыс. руб.</a:t>
            </a:r>
            <a:endParaRPr lang="ru-RU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6143636" y="1857364"/>
            <a:ext cx="556070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46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\\Server38\53\БЮДЖЕТ 2016\БЮДЖЕТ ДЛЯ ГРАЖДАН\КАРТИНКИ БЮДЖЕТ ДЛЯ ГРАЖДАН\48.png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4000" contrast="3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851920" y="1048171"/>
            <a:ext cx="540067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620688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6632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ea typeface="+mj-ea"/>
                <a:cs typeface="+mj-cs"/>
              </a:rPr>
              <a:t>Муниципальная программа "Управление муниципальными финансами"</a:t>
            </a:r>
          </a:p>
        </p:txBody>
      </p:sp>
      <p:sp>
        <p:nvSpPr>
          <p:cNvPr id="7" name="Овал 6"/>
          <p:cNvSpPr/>
          <p:nvPr/>
        </p:nvSpPr>
        <p:spPr>
          <a:xfrm>
            <a:off x="142844" y="928670"/>
            <a:ext cx="3929090" cy="156422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tx1"/>
                </a:solidFill>
              </a:rPr>
              <a:t>РАСХОДЫ </a:t>
            </a:r>
            <a:endParaRPr lang="ru-RU" sz="2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НА 2018 </a:t>
            </a:r>
            <a:r>
              <a:rPr lang="ru-RU" sz="2200" b="1" dirty="0">
                <a:solidFill>
                  <a:schemeClr val="tx1"/>
                </a:solidFill>
              </a:rPr>
              <a:t>год </a:t>
            </a:r>
            <a:r>
              <a:rPr lang="ru-RU" sz="2200" b="1" dirty="0" smtClean="0">
                <a:solidFill>
                  <a:schemeClr val="tx1"/>
                </a:solidFill>
              </a:rPr>
              <a:t>– </a:t>
            </a:r>
          </a:p>
          <a:p>
            <a:pPr algn="ctr"/>
            <a:r>
              <a:rPr lang="ru-RU" sz="2200" b="1" dirty="0" smtClean="0">
                <a:solidFill>
                  <a:schemeClr val="tx1"/>
                </a:solidFill>
              </a:rPr>
              <a:t>45 580,5 </a:t>
            </a:r>
            <a:r>
              <a:rPr lang="ru-RU" sz="2200" b="1" dirty="0">
                <a:solidFill>
                  <a:schemeClr val="tx1"/>
                </a:solidFill>
              </a:rPr>
              <a:t>тыс. </a:t>
            </a:r>
            <a:r>
              <a:rPr lang="ru-RU" sz="2200" b="1" dirty="0" smtClean="0">
                <a:solidFill>
                  <a:schemeClr val="tx1"/>
                </a:solidFill>
              </a:rPr>
              <a:t>руб.</a:t>
            </a: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10" name="Пятиугольник 9"/>
          <p:cNvSpPr/>
          <p:nvPr/>
        </p:nvSpPr>
        <p:spPr>
          <a:xfrm>
            <a:off x="144016" y="2761403"/>
            <a:ext cx="4248472" cy="145968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schemeClr val="tx1"/>
                </a:solidFill>
              </a:rPr>
              <a:t>Подпрограмма "Совершенствование межбюджетных отношений в Туапсинском районе"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4032448" y="2034301"/>
            <a:ext cx="4860032" cy="3037773"/>
          </a:xfrm>
          <a:prstGeom prst="notch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</a:rPr>
              <a:t>предоставление дотации на выравнивание бюджетной обеспеченности поселений </a:t>
            </a:r>
            <a:r>
              <a:rPr lang="ru-RU" sz="1600" dirty="0" smtClean="0">
                <a:solidFill>
                  <a:schemeClr val="tx1"/>
                </a:solidFill>
              </a:rPr>
              <a:t>–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38 977,6 тыс</a:t>
            </a:r>
            <a:r>
              <a:rPr lang="ru-RU" sz="1600" dirty="0">
                <a:solidFill>
                  <a:schemeClr val="tx1"/>
                </a:solidFill>
              </a:rPr>
              <a:t>. руб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(из них  6 406,8 тыс.руб. за счет средств краевого бюджета)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ятиугольник 11"/>
          <p:cNvSpPr/>
          <p:nvPr/>
        </p:nvSpPr>
        <p:spPr>
          <a:xfrm>
            <a:off x="144016" y="5068223"/>
            <a:ext cx="4534111" cy="1118224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Подпрограмма "Управление муниципальным долгом"</a:t>
            </a:r>
          </a:p>
        </p:txBody>
      </p:sp>
      <p:sp>
        <p:nvSpPr>
          <p:cNvPr id="13" name="Стрелка вправо с вырезом 12"/>
          <p:cNvSpPr/>
          <p:nvPr/>
        </p:nvSpPr>
        <p:spPr>
          <a:xfrm>
            <a:off x="4714876" y="4511211"/>
            <a:ext cx="4397076" cy="2232248"/>
          </a:xfrm>
          <a:prstGeom prst="notched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orthographicFront"/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обслуживание муниципального долга </a:t>
            </a:r>
            <a:r>
              <a:rPr lang="ru-RU" dirty="0" smtClean="0">
                <a:solidFill>
                  <a:schemeClr val="tx1"/>
                </a:solidFill>
              </a:rPr>
              <a:t>– 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6 602,9 </a:t>
            </a:r>
            <a:r>
              <a:rPr lang="ru-RU" dirty="0">
                <a:solidFill>
                  <a:schemeClr val="tx1"/>
                </a:solidFill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200925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2008"/>
            <a:ext cx="82296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400" b="1" u="sng" dirty="0" smtClean="0"/>
              <a:t>МУНИЦИПАЛЬНАЯ </a:t>
            </a:r>
            <a:r>
              <a:rPr lang="ru-RU" sz="2400" b="1" u="sng" dirty="0"/>
              <a:t>ПРОГРАММА </a:t>
            </a:r>
            <a:r>
              <a:rPr lang="ru-RU" sz="2400" b="1" u="sng" dirty="0" smtClean="0"/>
              <a:t>«РАЗВИТИЕ КУЛЬТУРЫ В ТУАПСИНСКОМ РАЙОНЕ"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19672" y="908720"/>
            <a:ext cx="7524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583E"/>
                </a:solidFill>
              </a:rPr>
              <a:t>РАСХОДЫ НА </a:t>
            </a:r>
            <a:r>
              <a:rPr lang="ru-RU" sz="2400" b="1" dirty="0" smtClean="0">
                <a:solidFill>
                  <a:srgbClr val="70583E"/>
                </a:solidFill>
              </a:rPr>
              <a:t>2018 </a:t>
            </a:r>
            <a:r>
              <a:rPr lang="ru-RU" sz="2400" b="1" dirty="0">
                <a:solidFill>
                  <a:srgbClr val="70583E"/>
                </a:solidFill>
              </a:rPr>
              <a:t>год </a:t>
            </a:r>
            <a:r>
              <a:rPr lang="ru-RU" sz="2400" b="1" dirty="0" smtClean="0">
                <a:solidFill>
                  <a:srgbClr val="70583E"/>
                </a:solidFill>
              </a:rPr>
              <a:t>– 73 473,2 </a:t>
            </a:r>
            <a:r>
              <a:rPr lang="ru-RU" sz="2400" b="1" dirty="0">
                <a:solidFill>
                  <a:srgbClr val="70583E"/>
                </a:solidFill>
              </a:rPr>
              <a:t>тыс. 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359645"/>
            <a:ext cx="4572000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обеспечение деятельности отдела культуры" - </a:t>
            </a:r>
            <a:r>
              <a:rPr lang="ru-RU" dirty="0" smtClean="0"/>
              <a:t> 2 287,3 </a:t>
            </a:r>
            <a:r>
              <a:rPr lang="ru-RU" dirty="0"/>
              <a:t>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1365146"/>
            <a:ext cx="4572000" cy="147732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обеспечение деятельности муниципального казенного учреждения "Туапсинский районный организационно-методический центр" </a:t>
            </a:r>
            <a:r>
              <a:rPr lang="ru-RU" dirty="0" smtClean="0"/>
              <a:t>– </a:t>
            </a:r>
            <a:r>
              <a:rPr lang="ru-RU" dirty="0"/>
              <a:t>9 </a:t>
            </a:r>
            <a:r>
              <a:rPr lang="ru-RU" dirty="0" smtClean="0"/>
              <a:t>216,3 </a:t>
            </a:r>
            <a:r>
              <a:rPr lang="ru-RU" dirty="0"/>
              <a:t>тыс.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2282975"/>
            <a:ext cx="4572000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обеспечение деятельности учреждений дополнительного образования детей отрасли "Культура" </a:t>
            </a:r>
            <a:r>
              <a:rPr lang="ru-RU" dirty="0" smtClean="0"/>
              <a:t>– 57 530,9 </a:t>
            </a:r>
            <a:r>
              <a:rPr lang="ru-RU" dirty="0"/>
              <a:t>тыс. 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72000" y="2842474"/>
            <a:ext cx="4572000" cy="203132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/>
              <a:t>финансирование расходов на поэтапное повышение уровня средней заработной платы педработников муниципальных организаций дополнительного образования детей до средней заработной платы учителей </a:t>
            </a:r>
            <a:r>
              <a:rPr lang="ru-RU" dirty="0" smtClean="0"/>
              <a:t>– </a:t>
            </a:r>
            <a:endParaRPr lang="ru-RU" dirty="0"/>
          </a:p>
          <a:p>
            <a:r>
              <a:rPr lang="ru-RU" dirty="0" smtClean="0"/>
              <a:t>4 285,1 </a:t>
            </a:r>
            <a:r>
              <a:rPr lang="ru-RU" dirty="0"/>
              <a:t>тыс. руб.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55579" y="6084883"/>
            <a:ext cx="3962944" cy="36933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dirty="0"/>
              <a:t>доплаты водителям </a:t>
            </a:r>
            <a:r>
              <a:rPr lang="ru-RU" dirty="0" smtClean="0"/>
              <a:t>– 40,6 </a:t>
            </a:r>
            <a:r>
              <a:rPr lang="ru-RU" dirty="0"/>
              <a:t>тыс. руб.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4872633"/>
            <a:ext cx="4572000" cy="120032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dirty="0" smtClean="0"/>
              <a:t>социальная выплата компенсационного характера, связанная с оплатой жилого помещения по договору найма (поднайма) – 54,0 тыс. руб.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" y="3357563"/>
            <a:ext cx="4429124" cy="30777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600" dirty="0"/>
              <a:t>осуществление отдельных полномочий Краснодарского края по предоставлению мер социальной поддержки в виде компенсации расходов на оплату жилых помещений, отопления и освещения педагогическим работникам муниципальных образовательных учреждений, расположенных на территории Туапсинского района, проживающим и работающим в сельской местности Туапсинского района </a:t>
            </a:r>
            <a:r>
              <a:rPr lang="ru-RU" sz="1600" dirty="0" smtClean="0"/>
              <a:t>– 59,0 </a:t>
            </a:r>
            <a:r>
              <a:rPr lang="ru-RU" sz="1600" dirty="0"/>
              <a:t>тыс. руб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0897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64807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ФИЗИЧЕСКОЙ КУЛЬТУРЫ В ТУАПСИНСКОМ РАЙОНЕ"</a:t>
            </a:r>
            <a:endParaRPr lang="ru-RU" sz="2000" b="1" dirty="0"/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142844" y="785794"/>
            <a:ext cx="4857784" cy="1071570"/>
          </a:xfrm>
          <a:prstGeom prst="rightArrowCallout">
            <a:avLst>
              <a:gd name="adj1" fmla="val 23982"/>
              <a:gd name="adj2" fmla="val 50000"/>
              <a:gd name="adj3" fmla="val 32631"/>
              <a:gd name="adj4" fmla="val 82382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Подпрограмма </a:t>
            </a:r>
            <a:r>
              <a:rPr lang="ru-RU" sz="1400" dirty="0" smtClean="0"/>
              <a:t>« Обеспечение </a:t>
            </a:r>
            <a:r>
              <a:rPr lang="ru-RU" sz="1400" dirty="0"/>
              <a:t>деятельности учреждений по реализации государственной политики в сфере физической культуры и спорта на муниципальном </a:t>
            </a:r>
            <a:r>
              <a:rPr lang="ru-RU" sz="1400" dirty="0" smtClean="0"/>
              <a:t>уровне » – </a:t>
            </a:r>
          </a:p>
          <a:p>
            <a:pPr algn="ctr"/>
            <a:r>
              <a:rPr lang="ru-RU" sz="1400" dirty="0" smtClean="0"/>
              <a:t>3 296,8 тыс. руб.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000628" y="836712"/>
            <a:ext cx="4143372" cy="94921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содержание отдела по </a:t>
            </a:r>
            <a:endParaRPr lang="ru-RU" sz="1200" dirty="0" smtClean="0"/>
          </a:p>
          <a:p>
            <a:pPr algn="ctr"/>
            <a:r>
              <a:rPr lang="ru-RU" sz="1200" dirty="0" smtClean="0"/>
              <a:t>физической </a:t>
            </a:r>
            <a:r>
              <a:rPr lang="ru-RU" sz="1200" dirty="0"/>
              <a:t>культуре и спорту </a:t>
            </a:r>
            <a:r>
              <a:rPr lang="ru-RU" sz="1200" dirty="0" smtClean="0"/>
              <a:t>– </a:t>
            </a:r>
          </a:p>
          <a:p>
            <a:pPr algn="ctr"/>
            <a:r>
              <a:rPr lang="ru-RU" sz="1200" dirty="0" smtClean="0"/>
              <a:t>3 296,8 </a:t>
            </a:r>
            <a:r>
              <a:rPr lang="ru-RU" sz="1200" dirty="0"/>
              <a:t>тыс. руб.</a:t>
            </a:r>
          </a:p>
        </p:txBody>
      </p:sp>
      <p:pic>
        <p:nvPicPr>
          <p:cNvPr id="10" name="Рисунок 9" descr="\\Server38\53\БЮДЖЕТ 2015\БЮДЖЕТ ДЛЯ ГРАЖДАН\КАРТИНКИ для БЮДЖЕТА ДЛЯ ГРАЖДАН\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4071942"/>
            <a:ext cx="2412267" cy="172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364088" y="260648"/>
            <a:ext cx="38341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  РАСХОДЫ </a:t>
            </a:r>
            <a:r>
              <a:rPr lang="ru-RU" sz="1600" b="1" dirty="0"/>
              <a:t>НА </a:t>
            </a:r>
            <a:r>
              <a:rPr lang="ru-RU" sz="1600" b="1" dirty="0" smtClean="0"/>
              <a:t>2018 </a:t>
            </a:r>
            <a:r>
              <a:rPr lang="ru-RU" sz="1600" b="1" dirty="0"/>
              <a:t>год </a:t>
            </a:r>
            <a:r>
              <a:rPr lang="ru-RU" sz="1600" b="1" dirty="0" smtClean="0"/>
              <a:t>– </a:t>
            </a:r>
          </a:p>
          <a:p>
            <a:r>
              <a:rPr lang="ru-RU" sz="1600" b="1" dirty="0" smtClean="0"/>
              <a:t>  111 248,5 тыс. руб. </a:t>
            </a:r>
            <a:endParaRPr lang="ru-RU" sz="1600" b="1" dirty="0"/>
          </a:p>
        </p:txBody>
      </p:sp>
      <p:sp>
        <p:nvSpPr>
          <p:cNvPr id="13" name="Выноска со стрелкой вправо 12"/>
          <p:cNvSpPr/>
          <p:nvPr/>
        </p:nvSpPr>
        <p:spPr>
          <a:xfrm>
            <a:off x="142844" y="2571744"/>
            <a:ext cx="4857784" cy="1500198"/>
          </a:xfrm>
          <a:prstGeom prst="rightArrowCallout">
            <a:avLst>
              <a:gd name="adj1" fmla="val 23982"/>
              <a:gd name="adj2" fmla="val 50000"/>
              <a:gd name="adj3" fmla="val 32631"/>
              <a:gd name="adj4" fmla="val 82382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Подпрограмма «Развитие детско-юношеского спорта» - 107 903,8 тыс. руб.</a:t>
            </a:r>
            <a:endParaRPr lang="ru-RU" sz="14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000628" y="2000240"/>
            <a:ext cx="4143372" cy="2928958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/>
              <a:t>*содержание спортивных школ– 107 369,6 </a:t>
            </a:r>
            <a:r>
              <a:rPr lang="ru-RU" sz="1200" dirty="0"/>
              <a:t>тыс. руб</a:t>
            </a:r>
            <a:r>
              <a:rPr lang="ru-RU" sz="1200" dirty="0" smtClean="0"/>
              <a:t>.;</a:t>
            </a:r>
          </a:p>
          <a:p>
            <a:r>
              <a:rPr lang="ru-RU" sz="1200" dirty="0" smtClean="0"/>
              <a:t>*проведение мероприятий – 175,0 тыс. руб.;</a:t>
            </a:r>
          </a:p>
          <a:p>
            <a:pPr lvl="0"/>
            <a:r>
              <a:rPr lang="ru-RU" sz="1200" dirty="0" smtClean="0"/>
              <a:t>*соц.выплата компенсационного  характера,  связанная с оплатой жилого помещения по договору найма (поднайма) - 36,0 тыс. руб.;</a:t>
            </a:r>
          </a:p>
          <a:p>
            <a:pPr lvl="0"/>
            <a:r>
              <a:rPr lang="ru-RU" sz="1200" dirty="0" smtClean="0"/>
              <a:t>*доплаты водителям – 120,0 тыс. руб.;</a:t>
            </a:r>
          </a:p>
          <a:p>
            <a:r>
              <a:rPr lang="ru-RU" sz="1200" dirty="0" smtClean="0"/>
              <a:t>*осуществление отдельных полномочий Краснодарского края по предоставлению социальной поддержки отдельным категориям работников муниципальных физкультурно-спортивных организаций, осуществляющих подготовку спортивного резерва, и муниципальных образовательных учреждений дополнительного образования детей – 203,2 тыс. руб.</a:t>
            </a:r>
          </a:p>
          <a:p>
            <a:pPr lvl="0"/>
            <a:endParaRPr lang="ru-RU" sz="1200" dirty="0" smtClean="0"/>
          </a:p>
          <a:p>
            <a:pPr algn="ctr"/>
            <a:endParaRPr lang="ru-RU" sz="1200" dirty="0"/>
          </a:p>
        </p:txBody>
      </p:sp>
      <p:sp>
        <p:nvSpPr>
          <p:cNvPr id="17" name="Выноска со стрелкой вправо 16"/>
          <p:cNvSpPr/>
          <p:nvPr/>
        </p:nvSpPr>
        <p:spPr>
          <a:xfrm>
            <a:off x="142844" y="5715016"/>
            <a:ext cx="4929222" cy="928694"/>
          </a:xfrm>
          <a:prstGeom prst="rightArrowCallout">
            <a:avLst>
              <a:gd name="adj1" fmla="val 23982"/>
              <a:gd name="adj2" fmla="val 50000"/>
              <a:gd name="adj3" fmla="val 32631"/>
              <a:gd name="adj4" fmla="val 82382"/>
            </a:avLst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Подпрограмма </a:t>
            </a:r>
            <a:r>
              <a:rPr lang="ru-RU" sz="1400" dirty="0" smtClean="0"/>
              <a:t>«Развитие </a:t>
            </a:r>
          </a:p>
          <a:p>
            <a:pPr algn="ctr"/>
            <a:r>
              <a:rPr lang="ru-RU" sz="1400" dirty="0" smtClean="0"/>
              <a:t>массового спорта» –  47,9 тыс. руб.</a:t>
            </a:r>
            <a:endParaRPr lang="ru-RU" sz="1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072066" y="5715016"/>
            <a:ext cx="4071934" cy="928694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проведение спортивных мероприятий – </a:t>
            </a:r>
          </a:p>
          <a:p>
            <a:pPr algn="ctr"/>
            <a:r>
              <a:rPr lang="ru-RU" sz="1200" dirty="0" smtClean="0"/>
              <a:t>47,9 тыс. руб.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32616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144016"/>
            <a:ext cx="86868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ЖИЛИЩНО-КОММУНАЛЬНОГО ХОЗЯЙСТВА В МУНИЦИПАЛЬНОМ ОБРАЗОВАНИИ ТУАПСИНСКИЙ РАЙОН"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952836" y="1071546"/>
            <a:ext cx="5238328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РАСХОДЫ НА </a:t>
            </a:r>
            <a:r>
              <a:rPr lang="ru-RU" b="1" dirty="0" smtClean="0">
                <a:solidFill>
                  <a:schemeClr val="tx1"/>
                </a:solidFill>
              </a:rPr>
              <a:t>2018 </a:t>
            </a:r>
            <a:r>
              <a:rPr lang="ru-RU" b="1" dirty="0">
                <a:solidFill>
                  <a:schemeClr val="tx1"/>
                </a:solidFill>
              </a:rPr>
              <a:t>год </a:t>
            </a:r>
            <a:r>
              <a:rPr lang="ru-RU" b="1" dirty="0" smtClean="0">
                <a:solidFill>
                  <a:schemeClr val="tx1"/>
                </a:solidFill>
              </a:rPr>
              <a:t>– 9 308,0 </a:t>
            </a:r>
            <a:r>
              <a:rPr lang="ru-RU" b="1" dirty="0">
                <a:solidFill>
                  <a:schemeClr val="tx1"/>
                </a:solidFill>
              </a:rPr>
              <a:t>тыс. </a:t>
            </a:r>
            <a:r>
              <a:rPr lang="ru-RU" b="1" dirty="0" smtClean="0">
                <a:solidFill>
                  <a:schemeClr val="tx1"/>
                </a:solidFill>
              </a:rPr>
              <a:t>рублей: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2844" y="1643050"/>
            <a:ext cx="4714908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на </a:t>
            </a:r>
            <a:r>
              <a:rPr lang="ru-RU" sz="1600" dirty="0"/>
              <a:t>осуществлению отдельных полномочий Краснодарского края по ведению учета граждан отдельных категорий в качестве нуждающихся в жилых </a:t>
            </a:r>
            <a:r>
              <a:rPr lang="ru-RU" sz="1600" dirty="0" smtClean="0"/>
              <a:t>помещениях – </a:t>
            </a:r>
          </a:p>
          <a:p>
            <a:pPr algn="ctr"/>
            <a:r>
              <a:rPr lang="ru-RU" sz="1600" dirty="0" smtClean="0"/>
              <a:t>588,5 тыс. руб.</a:t>
            </a:r>
            <a:endParaRPr lang="ru-RU" sz="1600" dirty="0"/>
          </a:p>
        </p:txBody>
      </p:sp>
      <p:pic>
        <p:nvPicPr>
          <p:cNvPr id="3074" name="Picture 2" descr="F:\schema_1.1.5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500438"/>
            <a:ext cx="4643470" cy="308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14942" y="1643050"/>
            <a:ext cx="3571900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/>
              <a:t>на обеспечение деятельности:</a:t>
            </a:r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 smtClean="0"/>
          </a:p>
          <a:p>
            <a:pPr algn="ctr"/>
            <a:endParaRPr lang="ru-RU" sz="1600" dirty="0"/>
          </a:p>
        </p:txBody>
      </p:sp>
      <p:sp>
        <p:nvSpPr>
          <p:cNvPr id="11" name="Блок-схема: процесс 10"/>
          <p:cNvSpPr/>
          <p:nvPr/>
        </p:nvSpPr>
        <p:spPr>
          <a:xfrm rot="16200000">
            <a:off x="4393405" y="4107661"/>
            <a:ext cx="3286148" cy="1500198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 anchorCtr="1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Управление  ЖКХ и ТЭК –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 7 340,6 тыс. руб.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2" name="Блок-схема: процесс 11"/>
          <p:cNvSpPr/>
          <p:nvPr/>
        </p:nvSpPr>
        <p:spPr>
          <a:xfrm rot="16200000">
            <a:off x="6393669" y="4107661"/>
            <a:ext cx="3286148" cy="1500198"/>
          </a:xfrm>
          <a:prstGeom prst="flowChartProcess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 anchorCtr="1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МБУ «Квартирно-правовая служба» -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 1 378,9 тыс. руб.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4" name="Арка 13"/>
          <p:cNvSpPr/>
          <p:nvPr/>
        </p:nvSpPr>
        <p:spPr>
          <a:xfrm>
            <a:off x="6143636" y="2643182"/>
            <a:ext cx="1571636" cy="1128714"/>
          </a:xfrm>
          <a:prstGeom prst="blockArc">
            <a:avLst>
              <a:gd name="adj1" fmla="val 10800005"/>
              <a:gd name="adj2" fmla="val 0"/>
              <a:gd name="adj3" fmla="val 25000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67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\\Server38\53\БЮДЖЕТ 2017\БЮДЖЕТ ДЛЯ ГРАЖДАН\КАРТИНКИ\prog_product_logo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572008"/>
            <a:ext cx="3857652" cy="208597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4016"/>
            <a:ext cx="9144000" cy="148478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u="sng" dirty="0"/>
              <a:t>МУНИЦИПАЛЬНАЯ ПРОГРАММА "ФУНКЦИОНИРОВАНИЕ ОРГАНОВ МЕСТНОГО САМОУПРАВЛЕНИЯ В МУНИЦИПАЛЬНОМ ОБРАЗОВАНИИ ТУАПСИНСКИЙ РАЙОН"</a:t>
            </a:r>
            <a:endParaRPr lang="ru-RU" sz="2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1643050"/>
            <a:ext cx="5040560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РАСХОДЫ НА 2018 год – 53 487,5  тыс. руб.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143505" y="2428868"/>
            <a:ext cx="396576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обеспечение </a:t>
            </a:r>
            <a:r>
              <a:rPr lang="ru-RU" dirty="0"/>
              <a:t>деятельности </a:t>
            </a:r>
            <a:r>
              <a:rPr lang="ru-RU" dirty="0" smtClean="0"/>
              <a:t>муниципального казенного учреждения Центр ОДОМС – </a:t>
            </a:r>
            <a:endParaRPr lang="ru-RU" dirty="0"/>
          </a:p>
          <a:p>
            <a:pPr algn="ctr"/>
            <a:r>
              <a:rPr lang="ru-RU" dirty="0" smtClean="0"/>
              <a:t>50 161,7 </a:t>
            </a:r>
            <a:r>
              <a:rPr lang="ru-RU" dirty="0"/>
              <a:t>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2428868"/>
            <a:ext cx="4572000" cy="203132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телекоммуникационные </a:t>
            </a:r>
            <a:r>
              <a:rPr lang="ru-RU" dirty="0"/>
              <a:t>и информационные услуги для отраслевых и функциональных органов администрации, включая услуги сети Интернет, техническое сопровождение программных продуктов </a:t>
            </a:r>
            <a:r>
              <a:rPr lang="ru-RU" dirty="0" smtClean="0"/>
              <a:t>– </a:t>
            </a:r>
          </a:p>
          <a:p>
            <a:pPr algn="ctr"/>
            <a:r>
              <a:rPr lang="ru-RU" dirty="0" smtClean="0"/>
              <a:t>3 325,8 </a:t>
            </a:r>
            <a:r>
              <a:rPr lang="ru-RU" dirty="0"/>
              <a:t>тыс. руб. </a:t>
            </a:r>
          </a:p>
        </p:txBody>
      </p:sp>
    </p:spTree>
    <p:extLst>
      <p:ext uri="{BB962C8B-B14F-4D97-AF65-F5344CB8AC3E}">
        <p14:creationId xmlns:p14="http://schemas.microsoft.com/office/powerpoint/2010/main" val="3432633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48" y="0"/>
            <a:ext cx="9144000" cy="7647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u="sng" dirty="0"/>
              <a:t>МУНИЦИПАЛЬНАЯ ПРОГРАММА "МОЛОДЕЖЬ ТУАПСИНСКОГО РАЙОНА"</a:t>
            </a:r>
            <a:endParaRPr lang="ru-RU" sz="2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72014" y="764135"/>
            <a:ext cx="5796677" cy="593164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РАСХОДЫ НА </a:t>
            </a:r>
            <a:r>
              <a:rPr lang="ru-RU" sz="2000" b="1" dirty="0" smtClean="0"/>
              <a:t>2018 </a:t>
            </a:r>
            <a:r>
              <a:rPr lang="ru-RU" sz="2000" b="1" dirty="0"/>
              <a:t>год </a:t>
            </a:r>
            <a:r>
              <a:rPr lang="ru-RU" sz="2000" b="1" dirty="0" smtClean="0"/>
              <a:t>– 8 578,1 </a:t>
            </a:r>
            <a:r>
              <a:rPr lang="ru-RU" sz="2000" b="1" dirty="0"/>
              <a:t>тыс. 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1357299"/>
            <a:ext cx="9144000" cy="255454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ru-RU" sz="2000" dirty="0" smtClean="0"/>
          </a:p>
          <a:p>
            <a:pPr algn="ctr"/>
            <a:r>
              <a:rPr lang="ru-RU" sz="2000" dirty="0" smtClean="0"/>
              <a:t>В </a:t>
            </a:r>
            <a:r>
              <a:rPr lang="ru-RU" sz="2000" dirty="0"/>
              <a:t>рамках данной программы предусмотрены расходы </a:t>
            </a:r>
            <a:endParaRPr lang="ru-RU" sz="2000" dirty="0" smtClean="0"/>
          </a:p>
          <a:p>
            <a:pPr lvl="0"/>
            <a:r>
              <a:rPr lang="ru-RU" sz="2000" dirty="0" smtClean="0"/>
              <a:t>на </a:t>
            </a:r>
            <a:r>
              <a:rPr lang="ru-RU" sz="2000" dirty="0"/>
              <a:t>обеспечение </a:t>
            </a:r>
            <a:r>
              <a:rPr lang="ru-RU" sz="2000" dirty="0" smtClean="0"/>
              <a:t>деятельности муниципального казенного учреждения "Молодежный центр" 5 235,6 тыс. руб. управления по работе с молодежью </a:t>
            </a:r>
          </a:p>
          <a:p>
            <a:pPr lvl="0"/>
            <a:r>
              <a:rPr lang="ru-RU" sz="2000" dirty="0" smtClean="0"/>
              <a:t>3 173,3 тыс. руб., а также предусмотрены расходы на проведение мероприятий – 169,2 тыс. руб.</a:t>
            </a:r>
          </a:p>
          <a:p>
            <a:pPr lvl="0"/>
            <a:endParaRPr lang="ru-RU" sz="2000" dirty="0" smtClean="0"/>
          </a:p>
          <a:p>
            <a:pPr algn="ctr"/>
            <a:endParaRPr lang="ru-RU" sz="2000" dirty="0"/>
          </a:p>
        </p:txBody>
      </p:sp>
      <p:pic>
        <p:nvPicPr>
          <p:cNvPr id="12289" name="Picture 1" descr="\\Server38\53\БЮДЖЕТ 2018\БЮДЖЕТ ДЛЯ ГРАЖДАН\молодежь\1-5-1250x8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3314"/>
            <a:ext cx="3071802" cy="3071834"/>
          </a:xfrm>
          <a:prstGeom prst="rect">
            <a:avLst/>
          </a:prstGeom>
          <a:noFill/>
        </p:spPr>
      </p:pic>
      <p:pic>
        <p:nvPicPr>
          <p:cNvPr id="12290" name="Picture 2" descr="\\Server38\53\БЮДЖЕТ 2018\БЮДЖЕТ ДЛЯ ГРАЖДАН\молодежь\1-7-538x3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9" y="3643314"/>
            <a:ext cx="3286147" cy="3071834"/>
          </a:xfrm>
          <a:prstGeom prst="rect">
            <a:avLst/>
          </a:prstGeom>
          <a:noFill/>
        </p:spPr>
      </p:pic>
      <p:pic>
        <p:nvPicPr>
          <p:cNvPr id="12291" name="Picture 3" descr="\\Server38\53\БЮДЖЕТ 2018\БЮДЖЕТ ДЛЯ ГРАЖДАН\молодежь\513619_80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643314"/>
            <a:ext cx="2571736" cy="3071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978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9087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АГРОПРОМЫШЛЕННОГО КОМПЛЕКСА НА ТЕРРИТОРИИ МУНИЦИПАЛЬНОГО ОБРАЗОВАНИЯ ТУАПСИНСКИЙ РАЙОН"</a:t>
            </a:r>
            <a:endParaRPr lang="ru-RU" sz="2000" b="1" u="sng" dirty="0" smtClean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91680" y="908720"/>
            <a:ext cx="5904656" cy="43204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/>
              <a:t>РАСХОДЫ НА </a:t>
            </a:r>
            <a:r>
              <a:rPr lang="ru-RU" sz="2000" b="1" dirty="0" smtClean="0"/>
              <a:t>2018 </a:t>
            </a:r>
            <a:r>
              <a:rPr lang="ru-RU" sz="2000" b="1" dirty="0"/>
              <a:t>год </a:t>
            </a:r>
            <a:r>
              <a:rPr lang="ru-RU" sz="2000" b="1" dirty="0" smtClean="0"/>
              <a:t>– </a:t>
            </a:r>
            <a:r>
              <a:rPr lang="ru-RU" sz="2000" b="1" dirty="0"/>
              <a:t>2 </a:t>
            </a:r>
            <a:r>
              <a:rPr lang="ru-RU" sz="2000" b="1" dirty="0" smtClean="0"/>
              <a:t>198,2 </a:t>
            </a:r>
            <a:r>
              <a:rPr lang="ru-RU" sz="2000" b="1" dirty="0"/>
              <a:t>тыс. рублей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345828"/>
            <a:ext cx="9144000" cy="255454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ysClr val="windowText" lastClr="000000"/>
                </a:solidFill>
              </a:rPr>
              <a:t>    Предусмотрены </a:t>
            </a:r>
            <a:r>
              <a:rPr lang="ru-RU" sz="1600" dirty="0">
                <a:solidFill>
                  <a:sysClr val="windowText" lastClr="000000"/>
                </a:solidFill>
              </a:rPr>
              <a:t>расходы на осуществление отдельных полномочий Краснодарского края</a:t>
            </a:r>
            <a:r>
              <a:rPr lang="ru-RU" sz="1600" dirty="0" smtClean="0">
                <a:solidFill>
                  <a:sysClr val="windowText" lastClr="000000"/>
                </a:solidFill>
              </a:rPr>
              <a:t>:</a:t>
            </a:r>
            <a:endParaRPr lang="en-US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 smtClean="0">
                <a:solidFill>
                  <a:sysClr val="windowText" lastClr="000000"/>
                </a:solidFill>
              </a:rPr>
              <a:t>осуществление </a:t>
            </a:r>
            <a:r>
              <a:rPr lang="ru-RU" sz="1600" dirty="0">
                <a:solidFill>
                  <a:sysClr val="windowText" lastClr="000000"/>
                </a:solidFill>
              </a:rPr>
              <a:t>отдельных полномочий Краснодарского края по поддержке сельскохозяйственного производства в Краснодарском крае в части предоставления субсидий гражданам, ведущим личное подсобное хозяйство, крестьянским (фермерским) хозяйствам, индивидуальным предпринимателям, ведущим деятельность в области сельскохозяйственного производства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– </a:t>
            </a:r>
            <a:r>
              <a:rPr lang="ru-RU" sz="1600" dirty="0">
                <a:solidFill>
                  <a:sysClr val="windowText" lastClr="000000"/>
                </a:solidFill>
              </a:rPr>
              <a:t>1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604,9 </a:t>
            </a:r>
            <a:r>
              <a:rPr lang="ru-RU" sz="1600" dirty="0">
                <a:solidFill>
                  <a:sysClr val="windowText" lastClr="000000"/>
                </a:solidFill>
              </a:rPr>
              <a:t>тыс. руб</a:t>
            </a:r>
            <a:r>
              <a:rPr lang="ru-RU" sz="1600" dirty="0" smtClean="0">
                <a:solidFill>
                  <a:sysClr val="windowText" lastClr="000000"/>
                </a:solidFill>
              </a:rPr>
              <a:t>.</a:t>
            </a:r>
            <a:endParaRPr lang="en-US" sz="1600" dirty="0" smtClean="0">
              <a:solidFill>
                <a:sysClr val="windowText" lastClr="00000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600" dirty="0">
                <a:solidFill>
                  <a:sysClr val="windowText" lastClr="000000"/>
                </a:solidFill>
              </a:rPr>
              <a:t>осуществление государственных полномочий по предупреждению и ликвидации болезней животных, их лечению, защите населения от болезней, общих для человека и животных, в части регулирования численности безнадзорных животных на территории муниципальных образований Краснодарского края - </a:t>
            </a:r>
            <a:r>
              <a:rPr lang="ru-RU" sz="1600" dirty="0" smtClean="0">
                <a:solidFill>
                  <a:sysClr val="windowText" lastClr="000000"/>
                </a:solidFill>
              </a:rPr>
              <a:t>593,3 </a:t>
            </a:r>
            <a:r>
              <a:rPr lang="ru-RU" sz="1600" dirty="0">
                <a:solidFill>
                  <a:sysClr val="windowText" lastClr="000000"/>
                </a:solidFill>
              </a:rPr>
              <a:t>тыс. руб.</a:t>
            </a:r>
          </a:p>
        </p:txBody>
      </p:sp>
      <p:pic>
        <p:nvPicPr>
          <p:cNvPr id="6146" name="Picture 2" descr="\\Server38\53\БЮДЖЕТ 2018\БЮДЖЕТ ДЛЯ ГРАЖДАН\kormim_krolik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02" y="4000504"/>
            <a:ext cx="2928958" cy="2714644"/>
          </a:xfrm>
          <a:prstGeom prst="rect">
            <a:avLst/>
          </a:prstGeom>
          <a:noFill/>
        </p:spPr>
      </p:pic>
      <p:pic>
        <p:nvPicPr>
          <p:cNvPr id="6147" name="Picture 3" descr="\\Server38\53\БЮДЖЕТ 2018\БЮДЖЕТ ДЛЯ ГРАЖДАН\фото индюшки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4000504"/>
            <a:ext cx="2786082" cy="2707094"/>
          </a:xfrm>
          <a:prstGeom prst="rect">
            <a:avLst/>
          </a:prstGeom>
          <a:noFill/>
        </p:spPr>
      </p:pic>
      <p:pic>
        <p:nvPicPr>
          <p:cNvPr id="6148" name="Picture 4" descr="\\Server38\53\БЮДЖЕТ 2018\БЮДЖЕТ ДЛЯ ГРАЖДАН\Язык-коровы-фото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43636" y="4000503"/>
            <a:ext cx="2857520" cy="2728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0775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493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"ПО УЛУЧШЕНИЮ ПОЛОЖЕНИЯ ДЕТЕЙ В МУНИЦИПАЛЬНОМ ОБРАЗОВАНИИ ТУАПСИНСКИЙ РАЙОН"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500174"/>
            <a:ext cx="914400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Предусмотрены </a:t>
            </a:r>
            <a:r>
              <a:rPr lang="ru-RU" dirty="0"/>
              <a:t>расходы </a:t>
            </a:r>
            <a:r>
              <a:rPr lang="ru-RU" dirty="0" smtClean="0"/>
              <a:t>на: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1255"/>
              </p:ext>
            </p:extLst>
          </p:nvPr>
        </p:nvGraphicFramePr>
        <p:xfrm>
          <a:off x="142844" y="2071679"/>
          <a:ext cx="8858312" cy="461531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58312"/>
              </a:tblGrid>
              <a:tr h="925273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strike="noStrike" dirty="0" smtClean="0">
                          <a:effectLst/>
                        </a:rPr>
                        <a:t>осуществление отдельных государственных полномочий по оплате проезда детей-сирот и детей, оставшихся без попечения родителей, находящихся под опекой (попечительством), включая предварительную опеку (попечительство), переданных на воспитание в приемную семью или на патронатное воспитание, к месту лечения и обратно – 55,4 тыс. руб.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/>
                </a:tc>
              </a:tr>
              <a:tr h="69863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предоставление ежемесячных денежных выплат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 – 25 538,2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6782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ежемесячные денежные выплаты на содержание детей-сирот и детей, оставшихся без попечения родителей, переданных на патронатное воспитание – 401,3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678297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выплаты ежемесячного вознаграждения, причитающегося патронатным воспитателям за оказание услуг по осуществлению патронатного воспитания, социального патроната и постинтернатного сопровождения – 474,1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746643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обеспечение выплаты ежемесячного вознаграждения, причитающегося приемным родителям за оказание услуг по воспитанию приемных детей – 11 698,3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746643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организацию и осуществление деятельности по опеке и попечительству в отношении несовершеннолетних – 6 517,0 тыс. руб.</a:t>
                      </a:r>
                    </a:p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Блок-схема: альтернативный процесс 8"/>
          <p:cNvSpPr/>
          <p:nvPr/>
        </p:nvSpPr>
        <p:spPr>
          <a:xfrm>
            <a:off x="3643306" y="642918"/>
            <a:ext cx="5286412" cy="785818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на 2018 год –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64 699,9 тыс. руб.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782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9493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"ПО УЛУЧШЕНИЮ ПОЛОЖЕНИЯ ДЕТЕЙ В МУНИЦИПАЛЬНОМ ОБРАЗОВАНИИ ТУАПСИНСКИЙ РАЙОН"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288103"/>
              </p:ext>
            </p:extLst>
          </p:nvPr>
        </p:nvGraphicFramePr>
        <p:xfrm>
          <a:off x="142844" y="928671"/>
          <a:ext cx="8786874" cy="378621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786874"/>
              </a:tblGrid>
              <a:tr h="5000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организацию оздоровления </a:t>
                      </a: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 отдыха детей – 588,7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1570949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государственных полномочий по выявлению обстоятельств, свидетельствующих о необходимости оказания детям сиротам и детям, оставшимся без попечения родителей, лицам из числа детей сирот и детей, оставшихся без попечения родителей, содействия в преодолении трудной жизненной ситуации, и осуществлению контроля за использованием детьми сиротами и детьми, оставшимися без попечения родителей, лицами из числа детей сирот и детей, оставшихся без попечения родителей, предоставленных им жилых помещений специализированного жилищного фонда – 808,2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500066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осуществление отдельных полномочий Краснодарского края на обеспечение жилыми помещениями детей-сирот и детей, оставшихся без попечения родителей, лиц из их числа – 14 282,6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500752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совершенствование системы организации детского оздоровительного отдыха в муниципальном образовании Туапсинский район – 4 315,0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  <a:tr h="71438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создание муниципальной системы выявления, развития и поддержки одаренных детей и обеспечение условий их личностной, социальной самореализации и профессионального самоопределения – </a:t>
                      </a: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21,1 тыс. 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pic>
        <p:nvPicPr>
          <p:cNvPr id="8" name="Рисунок 7" descr="\\Server38\53\БЮДЖЕТ 2017\БЮДЖЕТ ДЛЯ ГРАЖДАН\КАРТИНКИ\patronat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4714884"/>
            <a:ext cx="5929354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782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2008"/>
            <a:ext cx="9144000" cy="76470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ЗДРАВООХРАНЕНИЯ  МУНИЦИПАЛЬНОГО ОБРАЗОВАНИЯ ТУАПСИНСКИЙ РАЙОН"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620688"/>
            <a:ext cx="5148064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 smtClean="0"/>
              <a:t>РАСХОДЫ </a:t>
            </a:r>
            <a:r>
              <a:rPr lang="ru-RU" sz="2000" b="1" dirty="0"/>
              <a:t>НА </a:t>
            </a:r>
            <a:r>
              <a:rPr lang="ru-RU" sz="2000" b="1" dirty="0" smtClean="0"/>
              <a:t>2018 </a:t>
            </a:r>
            <a:r>
              <a:rPr lang="ru-RU" sz="2000" b="1" dirty="0"/>
              <a:t>год </a:t>
            </a:r>
            <a:r>
              <a:rPr lang="ru-RU" sz="2000" b="1" dirty="0" smtClean="0"/>
              <a:t>– </a:t>
            </a:r>
          </a:p>
          <a:p>
            <a:r>
              <a:rPr lang="ru-RU" sz="2000" b="1" dirty="0" smtClean="0"/>
              <a:t>112 764,3 </a:t>
            </a:r>
            <a:r>
              <a:rPr lang="ru-RU" sz="2000" b="1" dirty="0"/>
              <a:t>тыс. рублей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500174"/>
            <a:ext cx="9144000" cy="46166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осуществление отдельных государственных полномочий по реализации в муниципальных учреждениях здравоохранения Краснодарского края мероприятий по профилактике терроризма в Краснодарском крае </a:t>
            </a:r>
            <a:r>
              <a:rPr lang="ru-RU" sz="1400" dirty="0" smtClean="0"/>
              <a:t> - 500,0 </a:t>
            </a:r>
            <a:r>
              <a:rPr lang="ru-RU" sz="1400" dirty="0"/>
              <a:t>тыс.руб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дополнительная денежная компенсация на усиленное питание донору, безвозмездно сдавшему кровь и (или) ее компоненты </a:t>
            </a:r>
            <a:r>
              <a:rPr lang="ru-RU" sz="1400" dirty="0" smtClean="0"/>
              <a:t>– 438,5 </a:t>
            </a:r>
            <a:r>
              <a:rPr lang="ru-RU" sz="1400" dirty="0"/>
              <a:t>тыс.руб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осуществление отдельных полномочий Краснодарского края по предоставлению мер социальной поддержки жертвам политических репрессий, труженикам тыла, ветеранам труда, ветеранам военной службы, достигшим возраста, дающего право на пенсию по старости, в бесплатном изготовлении и ремонте зубных протезов (кроме изготовленных из драгоценных металлов) в сложных клинических случаях зубопротезирования </a:t>
            </a:r>
            <a:r>
              <a:rPr lang="ru-RU" sz="1400" dirty="0" smtClean="0"/>
              <a:t>– 3 170 ,3 тыс.руб.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осуществление отдельных полномочий Краснодарского края по организации оказания медицинской помощи </a:t>
            </a:r>
            <a:r>
              <a:rPr lang="ru-RU" sz="1400" dirty="0" smtClean="0"/>
              <a:t>– 67 976,5  </a:t>
            </a:r>
            <a:r>
              <a:rPr lang="ru-RU" sz="1400" dirty="0"/>
              <a:t>тыс. руб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осуществление отдельных полномочий Краснодарского края по предоставлению мер социальной поддержки отдельным группам населения в обеспечении лекарственными средствами и изделиями медицинского назначения, кроме групп населения, получающих инсулины, </a:t>
            </a:r>
            <a:r>
              <a:rPr lang="ru-RU" sz="1400" dirty="0" smtClean="0"/>
              <a:t>таблетированые </a:t>
            </a:r>
            <a:r>
              <a:rPr lang="ru-RU" sz="1400" dirty="0"/>
              <a:t>сахароснижающие </a:t>
            </a:r>
            <a:r>
              <a:rPr lang="ru-RU" sz="1400" dirty="0" smtClean="0"/>
              <a:t>препараты, средства </a:t>
            </a:r>
            <a:r>
              <a:rPr lang="ru-RU" sz="1400" dirty="0"/>
              <a:t>самоконтроля и диагностические средства, либо перенесших пересадки органов и тканей, получающих </a:t>
            </a:r>
            <a:r>
              <a:rPr lang="ru-RU" sz="1400" dirty="0" smtClean="0"/>
              <a:t>иммунодепрессанты – 28 157,1 тыс.руб</a:t>
            </a:r>
            <a:r>
              <a:rPr lang="ru-RU" sz="1400" dirty="0"/>
              <a:t>. 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обеспечение деятельности управления здравоохранения администрации муниципального образования Туапсинский район </a:t>
            </a:r>
            <a:r>
              <a:rPr lang="ru-RU" sz="1400" dirty="0" smtClean="0"/>
              <a:t>– 3 133 ,1 тыс.руб.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социальная выплата компенсационного характера, связанная с оплатой жилого помещения по договору найма (поднайма) </a:t>
            </a:r>
            <a:r>
              <a:rPr lang="ru-RU" sz="1400" dirty="0" smtClean="0"/>
              <a:t>– 625,0 </a:t>
            </a:r>
            <a:r>
              <a:rPr lang="ru-RU" sz="1400" dirty="0"/>
              <a:t>тыс.руб.</a:t>
            </a:r>
          </a:p>
        </p:txBody>
      </p:sp>
    </p:spTree>
    <p:extLst>
      <p:ext uri="{BB962C8B-B14F-4D97-AF65-F5344CB8AC3E}">
        <p14:creationId xmlns:p14="http://schemas.microsoft.com/office/powerpoint/2010/main" val="253109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72008"/>
            <a:ext cx="9144000" cy="76470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ЗДРАВООХРАНЕНИЯ  МУНИЦИПАЛЬНОГО ОБРАЗОВАНИЯ ТУАПСИНСКИЙ РАЙОН"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000108"/>
            <a:ext cx="9144000" cy="116955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400" dirty="0"/>
              <a:t>осуществление отдельных государственных полномочий по </a:t>
            </a:r>
            <a:r>
              <a:rPr lang="ru-RU" sz="1400" dirty="0" smtClean="0"/>
              <a:t>строительству и реконструкции объектов здравоохранения- 8 442,0 тыс.руб.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/>
              <a:t>выплаты компенсационного характера по возмещению расходов по оплате  жилых помещений, отопления и освещения– 200,0  </a:t>
            </a:r>
            <a:r>
              <a:rPr lang="ru-RU" sz="1400" dirty="0"/>
              <a:t>тыс.руб</a:t>
            </a:r>
            <a:r>
              <a:rPr lang="ru-RU" sz="1400" dirty="0" smtClean="0"/>
              <a:t>.</a:t>
            </a:r>
            <a:endParaRPr lang="en-US" sz="1400" dirty="0" smtClean="0"/>
          </a:p>
          <a:p>
            <a:pPr marL="285750" indent="-285750">
              <a:buFont typeface="Wingdings" pitchFamily="2" charset="2"/>
              <a:buChar char="Ø"/>
            </a:pPr>
            <a:r>
              <a:rPr lang="ru-RU" sz="1400" dirty="0" smtClean="0"/>
              <a:t>повышение квалификации работников– 121,8 тыс.руб.</a:t>
            </a:r>
            <a:endParaRPr lang="en-US" sz="1400" dirty="0" smtClean="0"/>
          </a:p>
        </p:txBody>
      </p:sp>
      <p:pic>
        <p:nvPicPr>
          <p:cNvPr id="10" name="Рисунок 9" descr="\\Server38\53\БЮДЖЕТ 2016\БЮДЖЕТ ДЛЯ ГРАЖДАН\КАРТИНКИ БЮДЖЕТ ДЛЯ ГРАЖДАН\5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714620"/>
            <a:ext cx="364333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\\Server38\53\БЮДЖЕТ 2017\БЮДЖЕТ ДЛЯ ГРАЖДАН\КАРТИНКИ\lori-0004958005-smallwww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786058"/>
            <a:ext cx="349647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31091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3366"/>
            <a:ext cx="9072594" cy="949370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</a:t>
            </a:r>
            <a:r>
              <a:rPr lang="ru-RU" sz="2000" b="1" u="sng" dirty="0" smtClean="0"/>
              <a:t>«СОДЕЙСТВИЕ РАЗВИТИЮ ГРАЖДАНСКОГО ОБЩЕСТВА И ГАРМОНИЗАЦИИЙ МЕЖНАЦИОНАЛЬНЫХ ОТНОШЕНИЙ"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1844824"/>
            <a:ext cx="9144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smtClean="0"/>
              <a:t>В рамках программы предусмотрены </a:t>
            </a:r>
            <a:r>
              <a:rPr lang="ru-RU" dirty="0"/>
              <a:t>расходы </a:t>
            </a:r>
            <a:r>
              <a:rPr lang="ru-RU" dirty="0" smtClean="0"/>
              <a:t>на проведение мероприятий по празднованию государственных праздников, памятных дат и исторических событий.</a:t>
            </a:r>
            <a:endParaRPr lang="ru-RU" dirty="0"/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4572000" y="1052736"/>
            <a:ext cx="4500594" cy="714380"/>
          </a:xfrm>
          <a:prstGeom prst="flowChartAlternateProcess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РАСХОДЫ на 2018 год – 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1 950,0 тыс. руб.</a:t>
            </a:r>
            <a:endParaRPr lang="ru-RU" sz="2400" dirty="0"/>
          </a:p>
        </p:txBody>
      </p:sp>
      <p:pic>
        <p:nvPicPr>
          <p:cNvPr id="1026" name="Picture 2" descr="\\Server38\53\БЮДЖЕТ 2018\БЮДЖЕТ ДЛЯ ГРАЖДАН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2928935"/>
            <a:ext cx="2952328" cy="3522442"/>
          </a:xfrm>
          <a:prstGeom prst="rect">
            <a:avLst/>
          </a:prstGeom>
          <a:noFill/>
        </p:spPr>
      </p:pic>
      <p:pic>
        <p:nvPicPr>
          <p:cNvPr id="1027" name="Picture 3" descr="\\Server38\53\БЮДЖЕТ 2018\БЮДЖЕТ ДЛЯ ГРАЖДАН\1-ма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504" y="2928934"/>
            <a:ext cx="3024336" cy="3571900"/>
          </a:xfrm>
          <a:prstGeom prst="rect">
            <a:avLst/>
          </a:prstGeom>
          <a:noFill/>
        </p:spPr>
      </p:pic>
      <p:pic>
        <p:nvPicPr>
          <p:cNvPr id="1028" name="Picture 4" descr="\\Server38\53\БЮДЖЕТ 2018\БЮДЖЕТ ДЛЯ ГРАЖДАН\12_jun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00" y="2928932"/>
            <a:ext cx="2614817" cy="35224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82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46" descr="\\Server38\53\БЮДЖЕТ 2017\БЮДЖЕТ ДЛЯ ГРАЖДАН\КАРТИНКИ\safety_dor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1469" y="1486035"/>
            <a:ext cx="4882531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\\Server38\53\БЮДЖЕТ 2016\БЮДЖЕТ ДЛЯ ГРАЖДАН\КАРТИНКИ БЮДЖЕТ ДЛЯ ГРАЖДАН\7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511" y="1486035"/>
            <a:ext cx="4307979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97144" cy="980728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"ЗАЩИТА НАСЕЛЕНИЯ И ТЕРРИТОРИИ ОТ ЧРЕЗВЫЧАЙНЫХ СИТУАЦИЙ ОБЕСПЕЧЕНИЕ ПОЖАРНОЙ БЕЗОПАСНОСТИ"</a:t>
            </a:r>
            <a:endParaRPr lang="ru-RU" sz="2000" dirty="0"/>
          </a:p>
        </p:txBody>
      </p:sp>
      <p:sp>
        <p:nvSpPr>
          <p:cNvPr id="7" name="Овал 6"/>
          <p:cNvSpPr/>
          <p:nvPr/>
        </p:nvSpPr>
        <p:spPr>
          <a:xfrm>
            <a:off x="4285828" y="641301"/>
            <a:ext cx="4860032" cy="879486"/>
          </a:xfrm>
          <a:prstGeom prst="ellipse">
            <a:avLst/>
          </a:prstGeom>
          <a:solidFill>
            <a:schemeClr val="accent2">
              <a:lumMod val="60000"/>
              <a:lumOff val="40000"/>
              <a:alpha val="6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РАСХОДЫ НА </a:t>
            </a:r>
            <a:r>
              <a:rPr lang="ru-RU" b="1" dirty="0" smtClean="0">
                <a:solidFill>
                  <a:schemeClr val="tx1"/>
                </a:solidFill>
              </a:rPr>
              <a:t>2018 </a:t>
            </a:r>
            <a:r>
              <a:rPr lang="ru-RU" b="1" dirty="0">
                <a:solidFill>
                  <a:schemeClr val="tx1"/>
                </a:solidFill>
              </a:rPr>
              <a:t>год </a:t>
            </a:r>
            <a:r>
              <a:rPr lang="ru-RU" b="1" dirty="0" smtClean="0">
                <a:solidFill>
                  <a:schemeClr val="tx1"/>
                </a:solidFill>
              </a:rPr>
              <a:t>–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57 056,8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4" name="Группа 33"/>
          <p:cNvGrpSpPr/>
          <p:nvPr/>
        </p:nvGrpSpPr>
        <p:grpSpPr>
          <a:xfrm>
            <a:off x="-22498" y="4581128"/>
            <a:ext cx="9144000" cy="1491078"/>
            <a:chOff x="0" y="1337368"/>
            <a:chExt cx="9144000" cy="2014209"/>
          </a:xfrm>
          <a:solidFill>
            <a:srgbClr val="0070C0">
              <a:alpha val="69804"/>
            </a:srgbClr>
          </a:solidFill>
        </p:grpSpPr>
        <p:sp>
          <p:nvSpPr>
            <p:cNvPr id="35" name="Пятиугольник 34"/>
            <p:cNvSpPr/>
            <p:nvPr/>
          </p:nvSpPr>
          <p:spPr>
            <a:xfrm>
              <a:off x="0" y="1337368"/>
              <a:ext cx="4283968" cy="2014209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"Профилактика терроризма на территории муниципального образования Туапсинский район"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</a:t>
              </a:r>
              <a:endParaRPr lang="ru-RU" sz="1400" dirty="0">
                <a:solidFill>
                  <a:srgbClr val="FFFF00"/>
                </a:solidFill>
              </a:endParaRPr>
            </a:p>
            <a:p>
              <a:pPr algn="ctr"/>
              <a:r>
                <a:rPr lang="ru-RU" sz="1400" dirty="0" smtClean="0">
                  <a:solidFill>
                    <a:srgbClr val="FFFF00"/>
                  </a:solidFill>
                </a:rPr>
                <a:t>5 500,0 </a:t>
              </a:r>
              <a:r>
                <a:rPr lang="ru-RU" sz="1400" dirty="0">
                  <a:solidFill>
                    <a:srgbClr val="FFFF00"/>
                  </a:solidFill>
                </a:rPr>
                <a:t>тыс.руб.</a:t>
              </a:r>
            </a:p>
          </p:txBody>
        </p:sp>
        <p:sp>
          <p:nvSpPr>
            <p:cNvPr id="36" name="Пятиугольник 35"/>
            <p:cNvSpPr/>
            <p:nvPr/>
          </p:nvSpPr>
          <p:spPr>
            <a:xfrm flipH="1">
              <a:off x="4283968" y="1337368"/>
              <a:ext cx="4860032" cy="1917708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 smtClean="0">
                  <a:solidFill>
                    <a:srgbClr val="FFFF00"/>
                  </a:solidFill>
                </a:rPr>
                <a:t>охрана школ муниципального </a:t>
              </a:r>
              <a:r>
                <a:rPr lang="ru-RU" sz="1600" dirty="0">
                  <a:solidFill>
                    <a:srgbClr val="FFFF00"/>
                  </a:solidFill>
                </a:rPr>
                <a:t>образования Туапсинский район </a:t>
              </a:r>
            </a:p>
          </p:txBody>
        </p:sp>
      </p:grpSp>
      <p:grpSp>
        <p:nvGrpSpPr>
          <p:cNvPr id="5" name="Группа 36"/>
          <p:cNvGrpSpPr/>
          <p:nvPr/>
        </p:nvGrpSpPr>
        <p:grpSpPr>
          <a:xfrm>
            <a:off x="-22498" y="3573016"/>
            <a:ext cx="9144000" cy="908720"/>
            <a:chOff x="0" y="1337368"/>
            <a:chExt cx="9144000" cy="1227536"/>
          </a:xfrm>
          <a:solidFill>
            <a:srgbClr val="0070C0">
              <a:alpha val="69804"/>
            </a:srgbClr>
          </a:solidFill>
        </p:grpSpPr>
        <p:sp>
          <p:nvSpPr>
            <p:cNvPr id="38" name="Пятиугольник 37"/>
            <p:cNvSpPr/>
            <p:nvPr/>
          </p:nvSpPr>
          <p:spPr>
            <a:xfrm>
              <a:off x="0" y="1337368"/>
              <a:ext cx="4283968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"Мероприятия по предупреждению и ликвидации чрезвычайных ситуаций, стихийных бедствий и их последствий"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30 732,0 тыс.руб</a:t>
              </a:r>
              <a:r>
                <a:rPr lang="ru-RU" sz="1400" dirty="0">
                  <a:solidFill>
                    <a:srgbClr val="FFFF00"/>
                  </a:solidFill>
                </a:rPr>
                <a:t>.</a:t>
              </a:r>
            </a:p>
          </p:txBody>
        </p:sp>
        <p:sp>
          <p:nvSpPr>
            <p:cNvPr id="39" name="Пятиугольник 38"/>
            <p:cNvSpPr/>
            <p:nvPr/>
          </p:nvSpPr>
          <p:spPr>
            <a:xfrm flipH="1">
              <a:off x="4283968" y="1337368"/>
              <a:ext cx="4860032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00"/>
                  </a:solidFill>
                </a:rPr>
                <a:t>на содержание аварийно-спасательных формирований, и спасательных подразделений на водных объектах.</a:t>
              </a:r>
            </a:p>
          </p:txBody>
        </p:sp>
      </p:grpSp>
      <p:grpSp>
        <p:nvGrpSpPr>
          <p:cNvPr id="6" name="Группа 39"/>
          <p:cNvGrpSpPr/>
          <p:nvPr/>
        </p:nvGrpSpPr>
        <p:grpSpPr>
          <a:xfrm>
            <a:off x="1860" y="2564904"/>
            <a:ext cx="9144000" cy="908720"/>
            <a:chOff x="0" y="1337368"/>
            <a:chExt cx="9144000" cy="1227536"/>
          </a:xfrm>
          <a:solidFill>
            <a:srgbClr val="0070C0">
              <a:alpha val="69804"/>
            </a:srgbClr>
          </a:solidFill>
        </p:grpSpPr>
        <p:sp>
          <p:nvSpPr>
            <p:cNvPr id="41" name="Пятиугольник 40"/>
            <p:cNvSpPr/>
            <p:nvPr/>
          </p:nvSpPr>
          <p:spPr>
            <a:xfrm>
              <a:off x="0" y="1337368"/>
              <a:ext cx="4283968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"Обеспечение пожарной безопасности"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</a:t>
              </a:r>
              <a:endParaRPr lang="ru-RU" sz="1400" dirty="0">
                <a:solidFill>
                  <a:srgbClr val="FFFF00"/>
                </a:solidFill>
              </a:endParaRPr>
            </a:p>
            <a:p>
              <a:pPr algn="ctr"/>
              <a:r>
                <a:rPr lang="ru-RU" sz="1400" dirty="0" smtClean="0">
                  <a:solidFill>
                    <a:srgbClr val="FFFF00"/>
                  </a:solidFill>
                </a:rPr>
                <a:t>5 632,8 </a:t>
              </a:r>
              <a:r>
                <a:rPr lang="ru-RU" sz="1400" dirty="0">
                  <a:solidFill>
                    <a:srgbClr val="FFFF00"/>
                  </a:solidFill>
                </a:rPr>
                <a:t>тыс. руб.</a:t>
              </a:r>
            </a:p>
          </p:txBody>
        </p:sp>
        <p:sp>
          <p:nvSpPr>
            <p:cNvPr id="42" name="Пятиугольник 41"/>
            <p:cNvSpPr/>
            <p:nvPr/>
          </p:nvSpPr>
          <p:spPr>
            <a:xfrm flipH="1">
              <a:off x="4283968" y="1337368"/>
              <a:ext cx="4860032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00"/>
                  </a:solidFill>
                </a:rPr>
                <a:t>на функционирование пожарного отделения</a:t>
              </a:r>
            </a:p>
          </p:txBody>
        </p:sp>
      </p:grpSp>
      <p:grpSp>
        <p:nvGrpSpPr>
          <p:cNvPr id="8" name="Группа 42"/>
          <p:cNvGrpSpPr/>
          <p:nvPr/>
        </p:nvGrpSpPr>
        <p:grpSpPr>
          <a:xfrm>
            <a:off x="1860" y="1556792"/>
            <a:ext cx="9144000" cy="908720"/>
            <a:chOff x="0" y="1337368"/>
            <a:chExt cx="9144000" cy="1227536"/>
          </a:xfrm>
          <a:solidFill>
            <a:srgbClr val="0070C0">
              <a:alpha val="69804"/>
            </a:srgbClr>
          </a:solidFill>
        </p:grpSpPr>
        <p:sp>
          <p:nvSpPr>
            <p:cNvPr id="44" name="Пятиугольник 43"/>
            <p:cNvSpPr/>
            <p:nvPr/>
          </p:nvSpPr>
          <p:spPr>
            <a:xfrm>
              <a:off x="0" y="1337368"/>
              <a:ext cx="4283968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400" dirty="0">
                  <a:solidFill>
                    <a:srgbClr val="FFFF00"/>
                  </a:solidFill>
                </a:rPr>
                <a:t>Подпрограмма "Служба 112" </a:t>
              </a:r>
              <a:r>
                <a:rPr lang="ru-RU" sz="1400" dirty="0" smtClean="0">
                  <a:solidFill>
                    <a:srgbClr val="FFFF00"/>
                  </a:solidFill>
                </a:rPr>
                <a:t>– </a:t>
              </a:r>
              <a:endParaRPr lang="ru-RU" sz="1400" dirty="0">
                <a:solidFill>
                  <a:srgbClr val="FFFF00"/>
                </a:solidFill>
              </a:endParaRPr>
            </a:p>
            <a:p>
              <a:pPr algn="ctr"/>
              <a:r>
                <a:rPr lang="ru-RU" sz="1400" dirty="0" smtClean="0">
                  <a:solidFill>
                    <a:srgbClr val="FFFF00"/>
                  </a:solidFill>
                </a:rPr>
                <a:t>15 192,0 </a:t>
              </a:r>
              <a:r>
                <a:rPr lang="ru-RU" sz="1400" dirty="0">
                  <a:solidFill>
                    <a:srgbClr val="FFFF00"/>
                  </a:solidFill>
                </a:rPr>
                <a:t>тыс. руб.</a:t>
              </a:r>
            </a:p>
          </p:txBody>
        </p:sp>
        <p:sp>
          <p:nvSpPr>
            <p:cNvPr id="45" name="Пятиугольник 44"/>
            <p:cNvSpPr/>
            <p:nvPr/>
          </p:nvSpPr>
          <p:spPr>
            <a:xfrm flipH="1">
              <a:off x="4283968" y="1337368"/>
              <a:ext cx="4860032" cy="1227536"/>
            </a:xfrm>
            <a:prstGeom prst="homePlate">
              <a:avLst/>
            </a:prstGeom>
            <a:grpFill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rgbClr val="FFFF00"/>
                  </a:solidFill>
                </a:rPr>
                <a:t>на функционирование ситуационного центра муниципального образования Туапсинский район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896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"УПРАВЛЕНИЕ МУНИЦИПАЛЬНОЙ СОБСТВЕННОСТЬЮ"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В рамках данной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программы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предусмотрены расходы на обеспечение деятельности отраслевого органа - управление имущественных отношений администрации МО Туапсинский район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–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5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842,1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тыс. руб. и на выполнение муниципального задания муниципального бюджетного учреждения "Комитет земельных отношений"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– 11 258,7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</a:rPr>
              <a:t>тыс. руб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</a:rPr>
              <a:t>., а также расходы на проведение техинвентаризации объектов недвижимости, оценка стоимости  земельных участков – 968,7 тыс. руб.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24128" y="620688"/>
            <a:ext cx="3240360" cy="792088"/>
          </a:xfrm>
          <a:prstGeom prst="roundRect">
            <a:avLst/>
          </a:prstGeom>
          <a:solidFill>
            <a:srgbClr val="485D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РАСХОДЫ НА </a:t>
            </a:r>
            <a:r>
              <a:rPr lang="ru-RU" b="1" dirty="0" smtClean="0"/>
              <a:t>2018 </a:t>
            </a:r>
            <a:r>
              <a:rPr lang="ru-RU" b="1" dirty="0"/>
              <a:t>год </a:t>
            </a:r>
            <a:r>
              <a:rPr lang="ru-RU" b="1" dirty="0" smtClean="0"/>
              <a:t>– 18 069,5 </a:t>
            </a:r>
            <a:r>
              <a:rPr lang="ru-RU" b="1" dirty="0"/>
              <a:t>тыс. рублей</a:t>
            </a:r>
          </a:p>
        </p:txBody>
      </p:sp>
      <p:pic>
        <p:nvPicPr>
          <p:cNvPr id="7" name="Рисунок 6" descr="\\Server38\53\БЮДЖЕТ 2017\БЮДЖЕТ ДЛЯ ГРАЖДАН\КАРТИНКИ БЮДЖЕТ ДЛЯ ГРАЖДАН\0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77072"/>
            <a:ext cx="4176464" cy="267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\\Server38\53\БЮДЖЕТ 2017\БЮДЖЕТ ДЛЯ ГРАЖДАН\КАРТИНКИ\images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8024" y="4077072"/>
            <a:ext cx="4035549" cy="267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77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\\Server38\53\БЮДЖЕТ 2016\БЮДЖЕТ ДЛЯ ГРАЖДАН\КАРТИНКИ БЮДЖЕТ ДЛЯ ГРАЖДАН\53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-34281" y="4000504"/>
            <a:ext cx="203451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\\Server38\53\БЮДЖЕТ 2016\БЮДЖЕТ ДЛЯ ГРАЖДАН\КАРТИНКИ БЮДЖЕТ ДЛЯ ГРАЖДАН\4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192879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8625136" cy="764704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800" b="1" u="sng" dirty="0"/>
              <a:t>МУНИЦИПАЛЬНАЯ ПРОГРАММА "ЭКОНОМИЧЕСКОЕ РАЗВИТИЕ ТУАПСИНСКОГО РАЙОНА"</a:t>
            </a:r>
            <a:endParaRPr lang="ru-RU" sz="2800" dirty="0"/>
          </a:p>
        </p:txBody>
      </p:sp>
      <p:sp>
        <p:nvSpPr>
          <p:cNvPr id="5" name="Овал 4"/>
          <p:cNvSpPr/>
          <p:nvPr/>
        </p:nvSpPr>
        <p:spPr>
          <a:xfrm>
            <a:off x="5148064" y="1126679"/>
            <a:ext cx="3995936" cy="79208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РАСХОДЫ НА </a:t>
            </a:r>
            <a:r>
              <a:rPr lang="ru-RU" sz="1600" b="1" dirty="0" smtClean="0"/>
              <a:t>2018 </a:t>
            </a:r>
            <a:r>
              <a:rPr lang="ru-RU" sz="1600" b="1" dirty="0"/>
              <a:t>год - </a:t>
            </a:r>
            <a:r>
              <a:rPr lang="ru-RU" sz="1600" b="1" dirty="0" smtClean="0"/>
              <a:t>                 4 899,6 </a:t>
            </a:r>
            <a:r>
              <a:rPr lang="ru-RU" sz="1600" b="1" dirty="0"/>
              <a:t>тыс. рублей</a:t>
            </a:r>
          </a:p>
        </p:txBody>
      </p:sp>
      <p:sp>
        <p:nvSpPr>
          <p:cNvPr id="10" name="Прямоугольник с одним вырезанным скругленным углом 9"/>
          <p:cNvSpPr/>
          <p:nvPr/>
        </p:nvSpPr>
        <p:spPr>
          <a:xfrm>
            <a:off x="1940920" y="2000240"/>
            <a:ext cx="7203080" cy="864096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/>
              <a:t>Подпрограмма "Формирование инвестиционной привлекательности муниципального образования Туапсинский район" - </a:t>
            </a:r>
            <a:r>
              <a:rPr lang="ru-RU" sz="1600" dirty="0" smtClean="0"/>
              <a:t>1 </a:t>
            </a:r>
            <a:r>
              <a:rPr lang="ru-RU" sz="1600" dirty="0"/>
              <a:t>200,0 тыс.руб.:</a:t>
            </a:r>
            <a:endParaRPr lang="ru-RU" sz="1600" dirty="0" smtClean="0"/>
          </a:p>
          <a:p>
            <a:pPr marL="0" lvl="1" indent="-285750">
              <a:buFont typeface="Arial" panose="020B0604020202020204" pitchFamily="34" charset="0"/>
              <a:buChar char="•"/>
            </a:pPr>
            <a:r>
              <a:rPr lang="ru-RU" sz="1600" dirty="0"/>
              <a:t>участие в международных форумах</a:t>
            </a:r>
          </a:p>
        </p:txBody>
      </p:sp>
      <p:sp>
        <p:nvSpPr>
          <p:cNvPr id="11" name="Прямоугольник с одним вырезанным скругленным углом 10"/>
          <p:cNvSpPr/>
          <p:nvPr/>
        </p:nvSpPr>
        <p:spPr>
          <a:xfrm>
            <a:off x="1940920" y="3357562"/>
            <a:ext cx="7203080" cy="800472"/>
          </a:xfrm>
          <a:prstGeom prst="snip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500" dirty="0"/>
              <a:t>Подпрограмма "Жилище" - </a:t>
            </a:r>
            <a:r>
              <a:rPr lang="ru-RU" sz="1500" dirty="0" smtClean="0"/>
              <a:t>1 </a:t>
            </a:r>
            <a:r>
              <a:rPr lang="ru-RU" sz="1500" dirty="0"/>
              <a:t>7</a:t>
            </a:r>
            <a:r>
              <a:rPr lang="ru-RU" sz="1500" dirty="0" smtClean="0"/>
              <a:t>00,0 </a:t>
            </a:r>
            <a:r>
              <a:rPr lang="ru-RU" sz="1500" dirty="0"/>
              <a:t>тыс. руб.: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500" dirty="0" smtClean="0"/>
              <a:t>Реализация основных направлений приоритетного национального проекта «Доступное и комфортное жилье - гражданам России»</a:t>
            </a:r>
            <a:endParaRPr lang="ru-RU" sz="1500" dirty="0"/>
          </a:p>
        </p:txBody>
      </p:sp>
      <p:sp>
        <p:nvSpPr>
          <p:cNvPr id="13" name="Прямоугольник с одним вырезанным скругленным углом 12"/>
          <p:cNvSpPr/>
          <p:nvPr/>
        </p:nvSpPr>
        <p:spPr>
          <a:xfrm>
            <a:off x="1940920" y="4572008"/>
            <a:ext cx="7203080" cy="1656184"/>
          </a:xfrm>
          <a:prstGeom prst="snip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600" dirty="0"/>
              <a:t>Подпрограмма "Информационное обеспечение и формирование общественного мнения населения муниципального образования Туапсинский район" </a:t>
            </a:r>
            <a:r>
              <a:rPr lang="ru-RU" sz="1600" dirty="0" smtClean="0"/>
              <a:t>– 1 999,6 тыс</a:t>
            </a:r>
            <a:r>
              <a:rPr lang="ru-RU" sz="1600" dirty="0"/>
              <a:t>. руб.: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600" dirty="0"/>
              <a:t>оплата расходов связанных с публикацией в средствах массовой информации нормативно-правовых актов муниципального образования Туапсинский район</a:t>
            </a:r>
          </a:p>
        </p:txBody>
      </p:sp>
      <p:sp>
        <p:nvSpPr>
          <p:cNvPr id="2050" name="AutoShape 2" descr="Картинки по запросу Доступное и комфортное жилье - гражданам Росс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36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\\Server38\53\БЮДЖЕТ 2017\БЮДЖЕТ ДЛЯ ГРАЖДАН\КАРТИНКИ\0_130b52_b81e3993_orig.jp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4643438" y="4500570"/>
            <a:ext cx="4500562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\\Server38\53\БЮДЖЕТ 2016\БЮДЖЕТ ДЛЯ ГРАЖДАН\КАРТИНКИ БЮДЖЕТ ДЛЯ ГРАЖДАН\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09120"/>
            <a:ext cx="4644008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4016"/>
            <a:ext cx="8686800" cy="83671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"ОБЕСПЕЧЕНИЕ БЕЗОПАСНОСТИ НАСЕЛЕНИЯ ТУАПСИНСКОГО РАЙОНА"</a:t>
            </a:r>
            <a:endParaRPr lang="ru-RU" sz="20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804248" y="0"/>
            <a:ext cx="2316882" cy="6206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РАСХОДЫ НА </a:t>
            </a:r>
            <a:r>
              <a:rPr lang="ru-RU" sz="1400" dirty="0" smtClean="0"/>
              <a:t>2018 </a:t>
            </a:r>
            <a:r>
              <a:rPr lang="ru-RU" sz="1400" dirty="0"/>
              <a:t>год - 2 </a:t>
            </a:r>
            <a:r>
              <a:rPr lang="ru-RU" sz="1400" dirty="0" smtClean="0"/>
              <a:t>564,8 </a:t>
            </a:r>
            <a:r>
              <a:rPr lang="ru-RU" sz="1400" dirty="0"/>
              <a:t>тыс. рублей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562199630"/>
              </p:ext>
            </p:extLst>
          </p:nvPr>
        </p:nvGraphicFramePr>
        <p:xfrm>
          <a:off x="142844" y="1000108"/>
          <a:ext cx="4143347" cy="3733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537136324"/>
              </p:ext>
            </p:extLst>
          </p:nvPr>
        </p:nvGraphicFramePr>
        <p:xfrm>
          <a:off x="4571968" y="1000108"/>
          <a:ext cx="4572032" cy="364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882732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МУНИЦИПАЛЬНАЯ ПРОГРАММА "СОЦИАЛЬНАЯ ПОДДЕРЖКА ОТДЕЛЬНЫХ КАТЕГОРИЙ ГРАЖДАН </a:t>
            </a:r>
            <a:r>
              <a:rPr lang="ru-RU" sz="2000" b="1" u="sng" dirty="0" smtClean="0"/>
              <a:t/>
            </a:r>
            <a:br>
              <a:rPr lang="ru-RU" sz="2000" b="1" u="sng" dirty="0" smtClean="0"/>
            </a:br>
            <a:r>
              <a:rPr lang="ru-RU" sz="2000" b="1" u="sng" dirty="0" smtClean="0"/>
              <a:t>МУНИЦИПАЛЬНОГО </a:t>
            </a:r>
            <a:r>
              <a:rPr lang="ru-RU" sz="2000" b="1" u="sng" dirty="0"/>
              <a:t>ОБРАЗОВАНИЯ </a:t>
            </a:r>
            <a:r>
              <a:rPr lang="ru-RU" sz="2000" b="1" u="sng" dirty="0" smtClean="0"/>
              <a:t>ТУАПСИНСКИЙ </a:t>
            </a:r>
            <a:r>
              <a:rPr lang="ru-RU" sz="2000" b="1" u="sng" dirty="0"/>
              <a:t>РАЙОН"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18516"/>
            <a:ext cx="9036496" cy="5239484"/>
          </a:xfrm>
        </p:spPr>
        <p:txBody>
          <a:bodyPr/>
          <a:lstStyle/>
          <a:p>
            <a:pPr algn="just">
              <a:buNone/>
            </a:pPr>
            <a:r>
              <a:rPr lang="ru-RU" dirty="0" smtClean="0"/>
              <a:t>		</a:t>
            </a:r>
            <a:r>
              <a:rPr lang="ru-RU" sz="2800" b="1" dirty="0">
                <a:solidFill>
                  <a:srgbClr val="900A17"/>
                </a:solidFill>
              </a:rPr>
              <a:t>В рамках данной </a:t>
            </a:r>
            <a:r>
              <a:rPr lang="ru-RU" sz="2800" b="1" dirty="0" smtClean="0">
                <a:solidFill>
                  <a:srgbClr val="900A17"/>
                </a:solidFill>
              </a:rPr>
              <a:t>программы </a:t>
            </a:r>
            <a:r>
              <a:rPr lang="ru-RU" sz="2800" b="1" dirty="0">
                <a:solidFill>
                  <a:srgbClr val="900A17"/>
                </a:solidFill>
              </a:rPr>
              <a:t>предусмотрены расходы на выплаты доплат к пенсии муниципальным служащим</a:t>
            </a: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361064"/>
              </p:ext>
            </p:extLst>
          </p:nvPr>
        </p:nvGraphicFramePr>
        <p:xfrm>
          <a:off x="1763688" y="2996952"/>
          <a:ext cx="5848350" cy="3677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Документ" r:id="rId3" imgW="5929084" imgH="4732536" progId="Word.Document.12">
                  <p:embed/>
                </p:oleObj>
              </mc:Choice>
              <mc:Fallback>
                <p:oleObj name="Документ" r:id="rId3" imgW="5929084" imgH="4732536" progId="Word.Document.12">
                  <p:embed/>
                  <p:pic>
                    <p:nvPicPr>
                      <p:cNvPr id="0" name="Picture 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2996952"/>
                        <a:ext cx="5848350" cy="3677791"/>
                      </a:xfrm>
                      <a:prstGeom prst="rect">
                        <a:avLst/>
                      </a:prstGeom>
                      <a:solidFill>
                        <a:schemeClr val="bg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46085" y="1095296"/>
            <a:ext cx="79111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РАСХОДЫ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2018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год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755,6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тыс. рублей</a:t>
            </a: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041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71400"/>
            <a:ext cx="9144000" cy="1196752"/>
          </a:xfrm>
        </p:spPr>
        <p:txBody>
          <a:bodyPr/>
          <a:lstStyle/>
          <a:p>
            <a:pPr algn="l">
              <a:lnSpc>
                <a:spcPct val="100000"/>
              </a:lnSpc>
            </a:pPr>
            <a:r>
              <a:rPr lang="ru-RU" sz="2000" b="1" u="sng" dirty="0"/>
              <a:t>МУНИЦИПАЛЬНАЯ ПРОГРАММА "РАЗВИТИЕ САНАТОРНО-КУРОРТНОГО И ТУРИСТСКОГО КОМПЛЕКСА МУНИЦИПАЛЬНОГО ОБРАЗОВАНИЯ ТУАПСИНСКИЙ РАЙОН"</a:t>
            </a: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67544" y="1052736"/>
            <a:ext cx="8280920" cy="576064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>
              <a:buNone/>
            </a:pPr>
            <a:r>
              <a:rPr lang="ru-RU" b="1" dirty="0">
                <a:solidFill>
                  <a:srgbClr val="FF0000"/>
                </a:solidFill>
              </a:rPr>
              <a:t>РАСХОДЫ НА </a:t>
            </a:r>
            <a:r>
              <a:rPr lang="ru-RU" b="1" dirty="0" smtClean="0">
                <a:solidFill>
                  <a:srgbClr val="FF0000"/>
                </a:solidFill>
              </a:rPr>
              <a:t>2018 </a:t>
            </a:r>
            <a:r>
              <a:rPr lang="ru-RU" b="1" dirty="0">
                <a:solidFill>
                  <a:srgbClr val="FF0000"/>
                </a:solidFill>
              </a:rPr>
              <a:t>год </a:t>
            </a:r>
            <a:r>
              <a:rPr lang="ru-RU" b="1" dirty="0" smtClean="0">
                <a:solidFill>
                  <a:srgbClr val="FF0000"/>
                </a:solidFill>
              </a:rPr>
              <a:t>– 7 845,5 </a:t>
            </a:r>
            <a:r>
              <a:rPr lang="ru-RU" b="1" dirty="0">
                <a:solidFill>
                  <a:srgbClr val="FF0000"/>
                </a:solidFill>
              </a:rPr>
              <a:t>тыс. рублей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5536" y="1628800"/>
            <a:ext cx="84969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	</a:t>
            </a:r>
            <a:r>
              <a:rPr lang="ru-RU" sz="2000" b="1" dirty="0">
                <a:solidFill>
                  <a:srgbClr val="CC0066"/>
                </a:solidFill>
              </a:rPr>
              <a:t>В рамках данной </a:t>
            </a:r>
            <a:r>
              <a:rPr lang="ru-RU" sz="2000" b="1" dirty="0" smtClean="0">
                <a:solidFill>
                  <a:srgbClr val="CC0066"/>
                </a:solidFill>
              </a:rPr>
              <a:t>программы </a:t>
            </a:r>
            <a:r>
              <a:rPr lang="ru-RU" sz="2000" b="1" dirty="0">
                <a:solidFill>
                  <a:srgbClr val="CC0066"/>
                </a:solidFill>
              </a:rPr>
              <a:t>предусмотрены расходы на обеспечение деятельности управления по развитию курортов администрации МО Туапсинский район </a:t>
            </a:r>
            <a:r>
              <a:rPr lang="ru-RU" sz="2000" b="1" dirty="0" smtClean="0">
                <a:solidFill>
                  <a:srgbClr val="CC0066"/>
                </a:solidFill>
              </a:rPr>
              <a:t>– 5 566,1 </a:t>
            </a:r>
            <a:r>
              <a:rPr lang="ru-RU" sz="2000" b="1" dirty="0">
                <a:solidFill>
                  <a:srgbClr val="CC0066"/>
                </a:solidFill>
              </a:rPr>
              <a:t>тыс. руб., на выполнение муниципального задания муниципального бюджетного учреждения "Центр развития пляжного отдыха и туризма Туапсинского района" </a:t>
            </a:r>
            <a:r>
              <a:rPr lang="ru-RU" sz="2000" b="1" dirty="0" smtClean="0">
                <a:solidFill>
                  <a:srgbClr val="CC0066"/>
                </a:solidFill>
              </a:rPr>
              <a:t>– 1 823,6 тыс.руб.</a:t>
            </a:r>
          </a:p>
          <a:p>
            <a:pPr algn="just"/>
            <a:r>
              <a:rPr lang="ru-RU" sz="2000" b="1" dirty="0" smtClean="0">
                <a:solidFill>
                  <a:srgbClr val="CC0066"/>
                </a:solidFill>
              </a:rPr>
              <a:t>Продвижение санаторно-курортных и туристских возможностей Туапсинского района с применением рекламно-информационных технологий – 65,0 тыс.рублей, внесение членских взносов в Ассоциацию курортных городов – </a:t>
            </a:r>
          </a:p>
          <a:p>
            <a:pPr algn="just"/>
            <a:r>
              <a:rPr lang="ru-RU" sz="2000" b="1" dirty="0" smtClean="0">
                <a:solidFill>
                  <a:srgbClr val="CC0066"/>
                </a:solidFill>
              </a:rPr>
              <a:t>390,8 тыс. руб.</a:t>
            </a:r>
            <a:endParaRPr lang="ru-RU" sz="2000" b="1" dirty="0">
              <a:solidFill>
                <a:srgbClr val="CC0066"/>
              </a:solidFill>
            </a:endParaRPr>
          </a:p>
        </p:txBody>
      </p:sp>
      <p:pic>
        <p:nvPicPr>
          <p:cNvPr id="7" name="Рисунок 6" descr="\\Server38\53\БЮДЖЕТ 2016\БЮДЖЕТ ДЛЯ ГРАЖДАН\КАРТИНКИ БЮДЖЕТ ДЛЯ ГРАЖДАН\7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5000636"/>
            <a:ext cx="3929090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\\Server38\53\БЮДЖЕТ 2017\БЮДЖЕТ ДЛЯ ГРАЖДАН\КАРТИНКИ\map-tuapse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5000636"/>
            <a:ext cx="3486176" cy="16430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9485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2008"/>
            <a:ext cx="8697144" cy="548680"/>
          </a:xfrm>
        </p:spPr>
        <p:txBody>
          <a:bodyPr/>
          <a:lstStyle/>
          <a:p>
            <a:pPr algn="l"/>
            <a:r>
              <a:rPr lang="ru-RU" sz="2400" b="1" u="sng" dirty="0">
                <a:latin typeface="+mj-lt"/>
              </a:rPr>
              <a:t>НЕПРОГРАММНЫЕ РАСХОДЫ</a:t>
            </a:r>
            <a:endParaRPr lang="ru-RU" sz="2400" b="1" u="sng" dirty="0" smtClean="0"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42984"/>
            <a:ext cx="4572000" cy="738664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обеспечение деятельности высшего должностного лица муниципального образования Туапсинский район -  1 969,2 тыс. руб.</a:t>
            </a:r>
            <a:endParaRPr lang="ru-RU" sz="14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2214554"/>
            <a:ext cx="45720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400" dirty="0"/>
              <a:t>обеспечение деятельности Совета муниципального образования Туапсинский район - </a:t>
            </a:r>
            <a:r>
              <a:rPr lang="ru-RU" sz="1400" dirty="0" smtClean="0"/>
              <a:t> 1 861,5 </a:t>
            </a:r>
            <a:r>
              <a:rPr lang="ru-RU" sz="1400" dirty="0"/>
              <a:t>тыс.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0" y="3357562"/>
            <a:ext cx="4572000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обеспечение деятельности администрации муниципального образования Туапсинский район - </a:t>
            </a:r>
          </a:p>
          <a:p>
            <a:r>
              <a:rPr lang="ru-RU" sz="1400" dirty="0" smtClean="0"/>
              <a:t>73 138,4 тыс</a:t>
            </a:r>
            <a:r>
              <a:rPr lang="ru-RU" sz="1400" dirty="0"/>
              <a:t>. 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0" y="4572008"/>
            <a:ext cx="4572000" cy="73866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обеспечение деятельности финансового управления администрации муниципального образования Туапсинский район -  26 897,4 тыс. рублей</a:t>
            </a:r>
            <a:endParaRPr lang="ru-RU" sz="14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0" y="5517232"/>
            <a:ext cx="4572000" cy="95410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400" dirty="0"/>
              <a:t>обеспечение деятельности контрольно-счетной палаты администрации муниципального образования Туапсинский район - 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5 925,3 </a:t>
            </a:r>
            <a:r>
              <a:rPr lang="ru-RU" sz="1400" dirty="0"/>
              <a:t>тыс. рублей</a:t>
            </a:r>
          </a:p>
        </p:txBody>
      </p:sp>
      <p:sp>
        <p:nvSpPr>
          <p:cNvPr id="25" name="Прямоугольник с двумя вырезанными соседними углами 24"/>
          <p:cNvSpPr/>
          <p:nvPr/>
        </p:nvSpPr>
        <p:spPr>
          <a:xfrm>
            <a:off x="5148064" y="214290"/>
            <a:ext cx="3851920" cy="1667358"/>
          </a:xfrm>
          <a:prstGeom prst="snip2SameRect">
            <a:avLst>
              <a:gd name="adj1" fmla="val 5000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Объем средств по непрограммным расходам составляет </a:t>
            </a:r>
            <a:r>
              <a:rPr lang="ru-RU" b="1" dirty="0" smtClean="0"/>
              <a:t>  113 133,4 </a:t>
            </a:r>
            <a:r>
              <a:rPr lang="ru-RU" b="1" dirty="0"/>
              <a:t>тыс. </a:t>
            </a:r>
            <a:r>
              <a:rPr lang="ru-RU" b="1" dirty="0" smtClean="0"/>
              <a:t>рублей</a:t>
            </a:r>
            <a:endParaRPr lang="ru-RU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2571744"/>
            <a:ext cx="4572000" cy="116955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осуществление отдельных полномочий Краснодарского края по созданию и организации деятельности комиссий по делам несовершеннолетних и защите их прав </a:t>
            </a:r>
            <a:r>
              <a:rPr lang="ru-RU" sz="1400" dirty="0" smtClean="0"/>
              <a:t>–                         2 382,0 </a:t>
            </a:r>
            <a:r>
              <a:rPr lang="ru-RU" sz="1400" dirty="0"/>
              <a:t>тыс.руб.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72000" y="5214950"/>
            <a:ext cx="4572000" cy="30777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расходы дорожного фонда - 260,9  тыс. рублей</a:t>
            </a:r>
            <a:endParaRPr lang="ru-RU" sz="14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572000" y="4000504"/>
            <a:ext cx="4572000" cy="7386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r>
              <a:rPr lang="ru-RU" sz="1400" dirty="0"/>
              <a:t>осуществление отдельных полномочий Краснодарского края по поддержке сельскохозяйственного производства </a:t>
            </a:r>
            <a:r>
              <a:rPr lang="ru-RU" sz="1400" dirty="0" smtClean="0"/>
              <a:t>– 588,7 </a:t>
            </a:r>
            <a:r>
              <a:rPr lang="ru-RU" sz="1400" dirty="0"/>
              <a:t>тыс.руб.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572000" y="5929330"/>
            <a:ext cx="45720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400" dirty="0"/>
              <a:t>расходы по обеспечению мобилизационной подготовки экономики - </a:t>
            </a:r>
            <a:r>
              <a:rPr lang="ru-RU" sz="1400" dirty="0" smtClean="0"/>
              <a:t>110,0 </a:t>
            </a:r>
            <a:r>
              <a:rPr lang="ru-RU" sz="1400" dirty="0"/>
              <a:t>тыс.руб.</a:t>
            </a:r>
          </a:p>
        </p:txBody>
      </p:sp>
    </p:spTree>
    <p:extLst>
      <p:ext uri="{BB962C8B-B14F-4D97-AF65-F5344CB8AC3E}">
        <p14:creationId xmlns:p14="http://schemas.microsoft.com/office/powerpoint/2010/main" val="22445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0822344"/>
              </p:ext>
            </p:extLst>
          </p:nvPr>
        </p:nvGraphicFramePr>
        <p:xfrm>
          <a:off x="-1" y="7987"/>
          <a:ext cx="9144001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Презентация" r:id="rId3" imgW="4570501" imgH="2570894" progId="PowerPoint.Show.12">
                  <p:embed/>
                </p:oleObj>
              </mc:Choice>
              <mc:Fallback>
                <p:oleObj name="Презентация" r:id="rId3" imgW="4570501" imgH="2570894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" y="7987"/>
                        <a:ext cx="9144001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Овал 1"/>
          <p:cNvSpPr/>
          <p:nvPr/>
        </p:nvSpPr>
        <p:spPr>
          <a:xfrm>
            <a:off x="107504" y="4005064"/>
            <a:ext cx="1296144" cy="19442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 </a:t>
            </a:r>
          </a:p>
          <a:p>
            <a:pPr algn="ctr"/>
            <a:r>
              <a:rPr lang="ru-RU" dirty="0" err="1" smtClean="0"/>
              <a:t>посе-лений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7812360" y="4005064"/>
            <a:ext cx="1224136" cy="20882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6 </a:t>
            </a:r>
            <a:r>
              <a:rPr lang="ru-RU" dirty="0" err="1" smtClean="0"/>
              <a:t>посе-лений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45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ФИНАНСОВОЕ УПРАВЛЕНИЕ АДМИНИСТРАЦИИ МУНИЦИПАЛЬНОГО ОБРАЗОВАНИЯ ТУАПСИНСКИЙ РАЙОН 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33483807"/>
              </p:ext>
            </p:extLst>
          </p:nvPr>
        </p:nvGraphicFramePr>
        <p:xfrm>
          <a:off x="0" y="1556792"/>
          <a:ext cx="9144000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319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67544" y="3244334"/>
            <a:ext cx="81369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СПАСИБО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4149080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solidFill>
                  <a:srgbClr val="FF0000"/>
                </a:solidFill>
              </a:rPr>
              <a:t>ЗА ВНИМАНИЕ!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8" name="Picture 2" descr="G:\001\00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91518" y="44624"/>
            <a:ext cx="2688956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5355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4304</TotalTime>
  <Words>4775</Words>
  <Application>Microsoft Office PowerPoint</Application>
  <PresentationFormat>Экран (4:3)</PresentationFormat>
  <Paragraphs>855</Paragraphs>
  <Slides>48</Slides>
  <Notes>1</Notes>
  <HiddenSlides>3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48</vt:i4>
      </vt:variant>
    </vt:vector>
  </HeadingPairs>
  <TitlesOfParts>
    <vt:vector size="53" baseType="lpstr">
      <vt:lpstr>Тема Office</vt:lpstr>
      <vt:lpstr>Исполнительная</vt:lpstr>
      <vt:lpstr>1_Исполнительная</vt:lpstr>
      <vt:lpstr>Документ</vt:lpstr>
      <vt:lpstr>Презентация</vt:lpstr>
      <vt:lpstr>Презентация PowerPoint</vt:lpstr>
      <vt:lpstr>Что такое бюджет для граждан?</vt:lpstr>
      <vt:lpstr>Презентация PowerPoint</vt:lpstr>
      <vt:lpstr>Муниципальное образование Туапсинский район </vt:lpstr>
      <vt:lpstr>Презентация PowerPoint</vt:lpstr>
      <vt:lpstr>Презентация PowerPoint</vt:lpstr>
      <vt:lpstr>Цели и задачи бюджетной и налоговой политики                  на 2018 -2020 годы </vt:lpstr>
      <vt:lpstr>Цели и задачи бюджетной и налоговой политики                  на 2018  -2020 годы </vt:lpstr>
      <vt:lpstr>Основные показатели прогноза социально-экономического развития на 2018  и на период до 2020 года </vt:lpstr>
      <vt:lpstr>Презентация PowerPoint</vt:lpstr>
      <vt:lpstr>Основные характеристики местного бюджета </vt:lpstr>
      <vt:lpstr>Изменения в бюджетном и налоговом  законодательстве,  планируемые к введению в 2018 году</vt:lpstr>
      <vt:lpstr>Структура налоговых и неналоговых доходов</vt:lpstr>
      <vt:lpstr>Налоговые и неналоговые доходы</vt:lpstr>
      <vt:lpstr>СТРУКТУРА БЕЗВОЗМЕЗДНЫХ ПОСТУПЛЕНИЙ</vt:lpstr>
      <vt:lpstr>Презентация PowerPoint</vt:lpstr>
      <vt:lpstr>Презентация PowerPoint</vt:lpstr>
      <vt:lpstr>МУНИЦИПАЛЬНЫЕ ПРОГРАММЫ        </vt:lpstr>
      <vt:lpstr>МУНИЦИПАЛЬНЫЕ ПРОГРАММЫ</vt:lpstr>
      <vt:lpstr>Презентация PowerPoint</vt:lpstr>
      <vt:lpstr>Презентация PowerPoint</vt:lpstr>
      <vt:lpstr>       Формирование системы оценки качества образования и образовательных результатов -  2 010,3 тыс. руб.</vt:lpstr>
      <vt:lpstr>Обеспечение системы образования Краснодарского края высококвалифицированными кадрами, создание механизмов мотивации педагогов к повышению качества работы  и непрерывному профессиональному развитию – 4 582,0 тыс. руб.</vt:lpstr>
      <vt:lpstr>Развитие современных механизмов, содержания и технологий дошкольного, общего и дополнительного образования. Формирование востребованной системы оценки качества образования и образовательных результатов - 1 351 706,4 тыс. руб.</vt:lpstr>
      <vt:lpstr>Реализация мер по специальной поддержке  отдельных категорий обучающихся – 10 304,7 тыс. руб.</vt:lpstr>
      <vt:lpstr>МУНИЦИПАЛЬНАЯ ПРОГРАММА "ТУАПСИНСКИЙ РАЙОН -  ТЕРРИТОРИЯ КОМФОРТНОГО ПРОЖИВАНИЯ"</vt:lpstr>
      <vt:lpstr> </vt:lpstr>
      <vt:lpstr>МУНИЦИПАЛЬНАЯ ПРОГРАММА «РАЗВИТИЕ КУЛЬТУРЫ В ТУАПСИНСКОМ РАЙОНЕ"</vt:lpstr>
      <vt:lpstr>МУНИЦИПАЛЬНАЯ ПРОГРАММА "РАЗВИТИЕ ФИЗИЧЕСКОЙ КУЛЬТУРЫ В ТУАПСИНСКОМ РАЙОНЕ"</vt:lpstr>
      <vt:lpstr>МУНИЦИПАЛЬНАЯ ПРОГРАММА "РАЗВИТИЕ ЖИЛИЩНО-КОММУНАЛЬНОГО ХОЗЯЙСТВА В МУНИЦИПАЛЬНОМ ОБРАЗОВАНИИ ТУАПСИНСКИЙ РАЙОН"</vt:lpstr>
      <vt:lpstr>МУНИЦИПАЛЬНАЯ ПРОГРАММА "ФУНКЦИОНИРОВАНИЕ ОРГАНОВ МЕСТНОГО САМОУПРАВЛЕНИЯ В МУНИЦИПАЛЬНОМ ОБРАЗОВАНИИ ТУАПСИНСКИЙ РАЙОН"</vt:lpstr>
      <vt:lpstr>МУНИЦИПАЛЬНАЯ ПРОГРАММА "МОЛОДЕЖЬ ТУАПСИНСКОГО РАЙОНА"</vt:lpstr>
      <vt:lpstr>МУНИЦИПАЛЬНАЯ ПРОГРАММА "РАЗВИТИЕ АГРОПРОМЫШЛЕННОГО КОМПЛЕКСА НА ТЕРРИТОРИИ МУНИЦИПАЛЬНОГО ОБРАЗОВАНИЯ ТУАПСИНСКИЙ РАЙОН"</vt:lpstr>
      <vt:lpstr>МУНИЦИПАЛЬНАЯ ПРОГРАММА "ПО УЛУЧШЕНИЮ ПОЛОЖЕНИЯ ДЕТЕЙ В МУНИЦИПАЛЬНОМ ОБРАЗОВАНИИ ТУАПСИНСКИЙ РАЙОН"</vt:lpstr>
      <vt:lpstr>МУНИЦИПАЛЬНАЯ ПРОГРАММА "ПО УЛУЧШЕНИЮ ПОЛОЖЕНИЯ ДЕТЕЙ В МУНИЦИПАЛЬНОМ ОБРАЗОВАНИИ ТУАПСИНСКИЙ РАЙОН"</vt:lpstr>
      <vt:lpstr>МУНИЦИПАЛЬНАЯ ПРОГРАММА "РАЗВИТИЕ ЗДРАВООХРАНЕНИЯ  МУНИЦИПАЛЬНОГО ОБРАЗОВАНИЯ ТУАПСИНСКИЙ РАЙОН"</vt:lpstr>
      <vt:lpstr>МУНИЦИПАЛЬНАЯ ПРОГРАММА "РАЗВИТИЕ ЗДРАВООХРАНЕНИЯ  МУНИЦИПАЛЬНОГО ОБРАЗОВАНИЯ ТУАПСИНСКИЙ РАЙОН"</vt:lpstr>
      <vt:lpstr>МУНИЦИПАЛЬНАЯ ПРОГРАММА «СОДЕЙСТВИЕ РАЗВИТИЮ ГРАЖДАНСКОГО ОБЩЕСТВА И ГАРМОНИЗАЦИИЙ МЕЖНАЦИОНАЛЬНЫХ ОТНОШЕНИЙ"</vt:lpstr>
      <vt:lpstr>МУНИЦИПАЛЬНАЯ ПРОГРАММА "ЗАЩИТА НАСЕЛЕНИЯ И ТЕРРИТОРИИ ОТ ЧРЕЗВЫЧАЙНЫХ СИТУАЦИЙ ОБЕСПЕЧЕНИЕ ПОЖАРНОЙ БЕЗОПАСНОСТИ"</vt:lpstr>
      <vt:lpstr>МУНИЦИПАЛЬНАЯ ПРОГРАММА "УПРАВЛЕНИЕ МУНИЦИПАЛЬНОЙ СОБСТВЕННОСТЬЮ"</vt:lpstr>
      <vt:lpstr>МУНИЦИПАЛЬНАЯ ПРОГРАММА "ЭКОНОМИЧЕСКОЕ РАЗВИТИЕ ТУАПСИНСКОГО РАЙОНА"</vt:lpstr>
      <vt:lpstr>МУНИЦИПАЛЬНАЯ ПРОГРАММА "ОБЕСПЕЧЕНИЕ БЕЗОПАСНОСТИ НАСЕЛЕНИЯ ТУАПСИНСКОГО РАЙОНА"</vt:lpstr>
      <vt:lpstr>МУНИЦИПАЛЬНАЯ ПРОГРАММА "СОЦИАЛЬНАЯ ПОДДЕРЖКА ОТДЕЛЬНЫХ КАТЕГОРИЙ ГРАЖДАН  МУНИЦИПАЛЬНОГО ОБРАЗОВАНИЯ ТУАПСИНСКИЙ РАЙОН"</vt:lpstr>
      <vt:lpstr>МУНИЦИПАЛЬНАЯ ПРОГРАММА "РАЗВИТИЕ САНАТОРНО-КУРОРТНОГО И ТУРИСТСКОГО КОМПЛЕКСА МУНИЦИПАЛЬНОГО ОБРАЗОВАНИЯ ТУАПСИНСКИЙ РАЙОН"</vt:lpstr>
      <vt:lpstr>НЕПРОГРАММНЫЕ РАСХОДЫ</vt:lpstr>
      <vt:lpstr>Презентация PowerPoint</vt:lpstr>
      <vt:lpstr>ФИНАНСОВОЕ УПРАВЛЕНИЕ АДМИНИСТРАЦИИ МУНИЦИПАЛЬНОГО ОБРАЗОВАНИЯ ТУАПСИНСКИЙ РАЙОН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Пичугина ЛВ.</cp:lastModifiedBy>
  <cp:revision>433</cp:revision>
  <cp:lastPrinted>2017-12-07T09:50:12Z</cp:lastPrinted>
  <dcterms:modified xsi:type="dcterms:W3CDTF">2017-12-25T11:26:23Z</dcterms:modified>
</cp:coreProperties>
</file>