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8" r:id="rId1"/>
    <p:sldMasterId id="2147484332" r:id="rId2"/>
  </p:sldMasterIdLst>
  <p:notesMasterIdLst>
    <p:notesMasterId r:id="rId48"/>
  </p:notesMasterIdLst>
  <p:sldIdLst>
    <p:sldId id="314" r:id="rId3"/>
    <p:sldId id="297" r:id="rId4"/>
    <p:sldId id="362" r:id="rId5"/>
    <p:sldId id="286" r:id="rId6"/>
    <p:sldId id="372" r:id="rId7"/>
    <p:sldId id="304" r:id="rId8"/>
    <p:sldId id="354" r:id="rId9"/>
    <p:sldId id="408" r:id="rId10"/>
    <p:sldId id="355" r:id="rId11"/>
    <p:sldId id="356" r:id="rId12"/>
    <p:sldId id="373" r:id="rId13"/>
    <p:sldId id="358" r:id="rId14"/>
    <p:sldId id="359" r:id="rId15"/>
    <p:sldId id="379" r:id="rId16"/>
    <p:sldId id="380" r:id="rId17"/>
    <p:sldId id="381" r:id="rId18"/>
    <p:sldId id="382" r:id="rId19"/>
    <p:sldId id="409" r:id="rId20"/>
    <p:sldId id="410" r:id="rId21"/>
    <p:sldId id="411" r:id="rId22"/>
    <p:sldId id="383" r:id="rId23"/>
    <p:sldId id="384" r:id="rId24"/>
    <p:sldId id="385" r:id="rId25"/>
    <p:sldId id="386" r:id="rId26"/>
    <p:sldId id="387" r:id="rId27"/>
    <p:sldId id="388" r:id="rId28"/>
    <p:sldId id="389" r:id="rId29"/>
    <p:sldId id="390" r:id="rId30"/>
    <p:sldId id="391" r:id="rId31"/>
    <p:sldId id="392" r:id="rId32"/>
    <p:sldId id="393" r:id="rId33"/>
    <p:sldId id="394" r:id="rId34"/>
    <p:sldId id="395" r:id="rId35"/>
    <p:sldId id="396" r:id="rId36"/>
    <p:sldId id="397" r:id="rId37"/>
    <p:sldId id="398" r:id="rId38"/>
    <p:sldId id="399" r:id="rId39"/>
    <p:sldId id="400" r:id="rId40"/>
    <p:sldId id="401" r:id="rId41"/>
    <p:sldId id="402" r:id="rId42"/>
    <p:sldId id="403" r:id="rId43"/>
    <p:sldId id="404" r:id="rId44"/>
    <p:sldId id="405" r:id="rId45"/>
    <p:sldId id="406" r:id="rId46"/>
    <p:sldId id="407" r:id="rId47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8FC7FF"/>
    <a:srgbClr val="009900"/>
    <a:srgbClr val="80ABE0"/>
    <a:srgbClr val="FF9900"/>
    <a:srgbClr val="79BCFF"/>
    <a:srgbClr val="0000FF"/>
    <a:srgbClr val="003399"/>
    <a:srgbClr val="C5FFC5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3" autoAdjust="0"/>
    <p:restoredTop sz="89898" autoAdjust="0"/>
  </p:normalViewPr>
  <p:slideViewPr>
    <p:cSldViewPr>
      <p:cViewPr>
        <p:scale>
          <a:sx n="80" d="100"/>
          <a:sy n="80" d="100"/>
        </p:scale>
        <p:origin x="-2514" y="-1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Excel3.xlsx"/><Relationship Id="rId1" Type="http://schemas.openxmlformats.org/officeDocument/2006/relationships/image" Target="../media/image9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274321959755032"/>
          <c:y val="8.4367331374948354E-2"/>
          <c:w val="0.36840409011373576"/>
          <c:h val="0.5594628591092138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12700">
              <a:noFill/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bubble3D val="0"/>
            <c:spPr>
              <a:solidFill>
                <a:srgbClr val="FFFF0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bubble3D val="0"/>
            <c:spPr>
              <a:solidFill>
                <a:srgbClr val="00B0F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bubble3D val="0"/>
            <c:spPr>
              <a:solidFill>
                <a:srgbClr val="00B05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bubble3D val="0"/>
            <c:spPr>
              <a:solidFill>
                <a:srgbClr val="C0504D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bubble3D val="0"/>
            <c:spPr>
              <a:solidFill>
                <a:srgbClr val="7030A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5"/>
            <c:bubble3D val="0"/>
            <c:spPr>
              <a:solidFill>
                <a:srgbClr val="0000FF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6"/>
            <c:bubble3D val="0"/>
            <c:spPr>
              <a:solidFill>
                <a:srgbClr val="CC330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Lbl>
              <c:idx val="0"/>
              <c:layout>
                <c:manualLayout>
                  <c:x val="-0.2574019028871391"/>
                  <c:y val="-5.561351657651984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Налоговые и неналоговые доходы, прочие безвозмездные поступления </a:t>
                    </a:r>
                    <a:r>
                      <a:rPr lang="ru-RU" dirty="0" smtClean="0"/>
                      <a:t>                     1 </a:t>
                    </a:r>
                    <a:r>
                      <a:rPr lang="ru-RU" dirty="0"/>
                      <a:t>271 млн. руб.</a:t>
                    </a:r>
                  </a:p>
                </c:rich>
              </c:tx>
              <c:showLegendKey val="1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1"/>
              <c:layout>
                <c:manualLayout>
                  <c:x val="-0.27361996937882765"/>
                  <c:y val="-6.5979571148232732E-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/>
                      <a:t>Субвенции                 1 136 млн. руб.</a:t>
                    </a:r>
                    <a:endParaRPr lang="ru-RU" dirty="0"/>
                  </a:p>
                </c:rich>
              </c:tx>
              <c:showLegendKey val="1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2"/>
              <c:layout>
                <c:manualLayout>
                  <c:x val="9.0929024496937877E-2"/>
                  <c:y val="-0.1785295770605890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/>
                      <a:t>Субсидии </a:t>
                    </a:r>
                  </a:p>
                  <a:p>
                    <a:r>
                      <a:rPr lang="ru-RU" sz="1400" dirty="0" smtClean="0"/>
                      <a:t>333  млн. руб.</a:t>
                    </a:r>
                    <a:endParaRPr lang="ru-RU" dirty="0"/>
                  </a:p>
                </c:rich>
              </c:tx>
              <c:showLegendKey val="1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3"/>
              <c:layout>
                <c:manualLayout>
                  <c:x val="0.14776498250218723"/>
                  <c:y val="-0.16917576438795154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/>
                      <a:t>Дотации  </a:t>
                    </a:r>
                  </a:p>
                  <a:p>
                    <a:r>
                      <a:rPr lang="ru-RU" sz="1400" dirty="0" smtClean="0"/>
                      <a:t>118 млн. руб. </a:t>
                    </a:r>
                    <a:endParaRPr lang="ru-RU" dirty="0"/>
                  </a:p>
                </c:rich>
              </c:tx>
              <c:showLegendKey val="1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4"/>
              <c:layout>
                <c:manualLayout>
                  <c:x val="0.230751968503937"/>
                  <c:y val="-5.6525281634095564E-2"/>
                </c:manualLayout>
              </c:layout>
              <c:showLegendKey val="1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5"/>
              <c:layout>
                <c:manualLayout>
                  <c:x val="0.3094688320209974"/>
                  <c:y val="0.103723655138236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Доходы </a:t>
                    </a:r>
                    <a:r>
                      <a:rPr lang="ru-RU" dirty="0"/>
                      <a:t>от возврата остатков прошлых лет  </a:t>
                    </a:r>
                    <a:r>
                      <a:rPr lang="ru-RU" dirty="0" smtClean="0"/>
                      <a:t>                10 </a:t>
                    </a:r>
                    <a:r>
                      <a:rPr lang="ru-RU" dirty="0"/>
                      <a:t>млн. руб. </a:t>
                    </a:r>
                  </a:p>
                </c:rich>
              </c:tx>
              <c:showLegendKey val="1"/>
              <c:showVal val="0"/>
              <c:showCatName val="1"/>
              <c:showSerName val="0"/>
              <c:showPercent val="0"/>
              <c:showBubbleSize val="0"/>
              <c:separator> </c:separator>
            </c:dLbl>
            <c:dLbl>
              <c:idx val="6"/>
              <c:layout>
                <c:manualLayout>
                  <c:x val="0.10138888888888889"/>
                  <c:y val="0.2299008119193102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  Возврат </a:t>
                    </a:r>
                    <a:r>
                      <a:rPr lang="ru-RU" dirty="0"/>
                      <a:t>остатков субсидий, субвенций и иных межбюджетных трансфертов  прошлых </a:t>
                    </a:r>
                    <a:r>
                      <a:rPr lang="ru-RU" dirty="0" smtClean="0"/>
                      <a:t>лет                 </a:t>
                    </a:r>
                    <a:r>
                      <a:rPr lang="ru-RU" dirty="0"/>
                      <a:t>-19 млн. руб. </a:t>
                    </a:r>
                  </a:p>
                </c:rich>
              </c:tx>
              <c:showLegendKey val="1"/>
              <c:showVal val="0"/>
              <c:showCatName val="1"/>
              <c:showSerName val="0"/>
              <c:showPercent val="0"/>
              <c:showBubbleSize val="0"/>
              <c:separator> </c:separator>
            </c:dLbl>
            <c:spPr>
              <a:solidFill>
                <a:sysClr val="window" lastClr="FFFFFF">
                  <a:lumMod val="95000"/>
                </a:sys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1"/>
            <c:showVal val="0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Лист1!$A$2:$A$8</c:f>
              <c:strCache>
                <c:ptCount val="7"/>
                <c:pt idx="0">
                  <c:v>Налоговые и неналоговые доходы, прочие безвозмездные поступления 1 271 млн. руб.</c:v>
                </c:pt>
                <c:pt idx="1">
                  <c:v>Субвенции 1 136 млн. руб.</c:v>
                </c:pt>
                <c:pt idx="2">
                  <c:v>Субсидии 333  млн. руб.</c:v>
                </c:pt>
                <c:pt idx="3">
                  <c:v>Дотации  118 млн. руб. </c:v>
                </c:pt>
                <c:pt idx="4">
                  <c:v>Иные межбюджетные трансферты 
 93 млн. руб.</c:v>
                </c:pt>
                <c:pt idx="5">
                  <c:v>Доходы от возврата остатков прошлых лет  10 млн. руб. </c:v>
                </c:pt>
                <c:pt idx="6">
                  <c:v>Возврат остатков субсидий, субвенций и иных межбюджетных трансфертов  прошлых лет  -19 млн. руб. 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>
                  <c:v>1271</c:v>
                </c:pt>
                <c:pt idx="1">
                  <c:v>1136</c:v>
                </c:pt>
                <c:pt idx="2">
                  <c:v>333</c:v>
                </c:pt>
                <c:pt idx="3">
                  <c:v>118</c:v>
                </c:pt>
                <c:pt idx="4">
                  <c:v>93</c:v>
                </c:pt>
                <c:pt idx="5">
                  <c:v>10</c:v>
                </c:pt>
                <c:pt idx="6">
                  <c:v>-19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23"/>
        <c:holeSize val="50"/>
      </c:doughnutChart>
      <c:spPr>
        <a:ln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0"/>
      <c:rotY val="160"/>
      <c:depthPercent val="100"/>
      <c:rAngAx val="1"/>
    </c:view3D>
    <c:floor>
      <c:thickness val="0"/>
    </c:floor>
    <c:sideWall>
      <c:thickness val="0"/>
      <c:spPr>
        <a:ln>
          <a:noFill/>
        </a:ln>
      </c:spPr>
    </c:sideWall>
    <c:backWall>
      <c:thickness val="0"/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3.4918088363954505E-2"/>
          <c:y val="2.7738666666666672E-2"/>
          <c:w val="0.59088123359580047"/>
          <c:h val="0.7772274999999999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Продажа материальных и нематериальных активов  1%</c:v>
                </c:pt>
              </c:strCache>
            </c:strRef>
          </c:tx>
          <c:spPr>
            <a:solidFill>
              <a:srgbClr val="00990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0"/>
              <c:layout>
                <c:manualLayout>
                  <c:x val="1.522189413823272E-2"/>
                  <c:y val="2.3579833333333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499781277340332E-2"/>
                  <c:y val="2.23911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9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</c:v>
                </c:pt>
                <c:pt idx="1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Налог, взимаемый в связи с применением патентной системы налогообложения 4%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3888888888888914E-2"/>
                  <c:y val="5.02716666666666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22211286089238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34</c:v>
                </c:pt>
                <c:pt idx="1">
                  <c:v>44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Прочие доходы 5%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3781277340332432E-2"/>
                  <c:y val="2.11649999999999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503499562554681E-2"/>
                  <c:y val="-2.11666666666666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56</c:v>
                </c:pt>
                <c:pt idx="1">
                  <c:v>60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 на прибыль организаций   5%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3888888888888914E-2"/>
                  <c:y val="-1.1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611001749781278E-2"/>
                  <c:y val="-6.87866666666658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50</c:v>
                </c:pt>
                <c:pt idx="1">
                  <c:v>65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Налог на имущество организаций 6%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5277668416447943E-2"/>
                  <c:y val="-6.35016666666666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611001749781278E-2"/>
                  <c:y val="-6.349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76</c:v>
                </c:pt>
                <c:pt idx="1">
                  <c:v>78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Арендная плата за землю 13%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3888779527559056E-2"/>
                  <c:y val="-8.46666666666666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88779527559056E-2"/>
                  <c:y val="-6.349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158</c:v>
                </c:pt>
                <c:pt idx="1">
                  <c:v>168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УСН  14%</c:v>
                </c:pt>
              </c:strCache>
            </c:strRef>
          </c:tx>
          <c:spPr>
            <a:solidFill>
              <a:srgbClr val="79BCFF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1.3888888888888888E-2"/>
                  <c:y val="-1.05834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88779527559056E-2"/>
                  <c:y val="4.23333333333333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132</c:v>
                </c:pt>
                <c:pt idx="1">
                  <c:v>178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Налог на доходы физических лиц  52%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2.3611111111111138E-2"/>
                  <c:y val="-2.963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222222222222272E-2"/>
                  <c:y val="-1.48166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Лист1!$I$2:$I$3</c:f>
              <c:numCache>
                <c:formatCode>General</c:formatCode>
                <c:ptCount val="2"/>
                <c:pt idx="0">
                  <c:v>574</c:v>
                </c:pt>
                <c:pt idx="1">
                  <c:v>659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gapDepth val="20"/>
        <c:shape val="cylinder"/>
        <c:axId val="111481216"/>
        <c:axId val="111482752"/>
        <c:axId val="0"/>
      </c:bar3DChart>
      <c:catAx>
        <c:axId val="111481216"/>
        <c:scaling>
          <c:orientation val="minMax"/>
        </c:scaling>
        <c:delete val="1"/>
        <c:axPos val="b"/>
        <c:majorTickMark val="out"/>
        <c:minorTickMark val="none"/>
        <c:tickLblPos val="none"/>
        <c:crossAx val="111482752"/>
        <c:crosses val="autoZero"/>
        <c:auto val="1"/>
        <c:lblAlgn val="ctr"/>
        <c:lblOffset val="100"/>
        <c:noMultiLvlLbl val="0"/>
      </c:catAx>
      <c:valAx>
        <c:axId val="111482752"/>
        <c:scaling>
          <c:orientation val="minMax"/>
          <c:max val="105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111481216"/>
        <c:crosses val="autoZero"/>
        <c:crossBetween val="between"/>
      </c:valAx>
    </c:plotArea>
    <c:legend>
      <c:legendPos val="tr"/>
      <c:legendEntry>
        <c:idx val="3"/>
        <c:txPr>
          <a:bodyPr/>
          <a:lstStyle/>
          <a:p>
            <a:pPr>
              <a:defRPr sz="1300">
                <a:latin typeface="Palatino Linotype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300">
                <a:latin typeface="Palatino Linotype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300">
                <a:latin typeface="Palatino Linotype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2549803149606298"/>
          <c:y val="8.8546666666666652E-3"/>
          <c:w val="0.35972222222222222"/>
          <c:h val="0.953623"/>
        </c:manualLayout>
      </c:layout>
      <c:overlay val="0"/>
      <c:txPr>
        <a:bodyPr/>
        <a:lstStyle/>
        <a:p>
          <a:pPr>
            <a:defRPr sz="1300">
              <a:latin typeface="Palatino Linotype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82321949615748"/>
          <c:y val="1.2293034749730624E-2"/>
          <c:w val="0.51356254195262951"/>
          <c:h val="0.905626978737848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C3300"/>
            </a:solidFill>
            <a:scene3d>
              <a:camera prst="orthographicFront"/>
              <a:lightRig rig="threePt" dir="t"/>
            </a:scene3d>
            <a:sp3d>
              <a:bevelT w="190500" h="38100" prst="coolSlant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4B4B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1"/>
            <c:invertIfNegative val="0"/>
            <c:bubble3D val="0"/>
            <c:spPr>
              <a:solidFill>
                <a:srgbClr val="FF4B4B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2"/>
            <c:invertIfNegative val="0"/>
            <c:bubble3D val="0"/>
            <c:spPr>
              <a:solidFill>
                <a:srgbClr val="FF4B4B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3"/>
            <c:invertIfNegative val="0"/>
            <c:bubble3D val="0"/>
            <c:spPr>
              <a:solidFill>
                <a:srgbClr val="FF4B4B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4"/>
            <c:invertIfNegative val="0"/>
            <c:bubble3D val="0"/>
            <c:spPr>
              <a:solidFill>
                <a:srgbClr val="FF990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5"/>
            <c:invertIfNegative val="0"/>
            <c:bubble3D val="0"/>
            <c:spPr>
              <a:solidFill>
                <a:srgbClr val="339933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6"/>
            <c:invertIfNegative val="0"/>
            <c:bubble3D val="0"/>
            <c:spPr>
              <a:solidFill>
                <a:srgbClr val="339933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Lbls>
            <c:dLbl>
              <c:idx val="0"/>
              <c:layout>
                <c:manualLayout>
                  <c:x val="1.038745117490235E-2"/>
                  <c:y val="-2.2152166701753947E-3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 smtClean="0">
                        <a:solidFill>
                          <a:schemeClr val="tx1"/>
                        </a:solidFill>
                        <a:latin typeface="+mn-lt"/>
                      </a:rPr>
                      <a:t>100,4</a:t>
                    </a:r>
                    <a:r>
                      <a:rPr lang="ru-RU" sz="2800" dirty="0" smtClean="0">
                        <a:solidFill>
                          <a:schemeClr val="tx1"/>
                        </a:solidFill>
                        <a:latin typeface="+mn-lt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4709748063693098E-3"/>
                  <c:y val="-4.3156977466207698E-3"/>
                </c:manualLayout>
              </c:layout>
              <c:tx>
                <c:rich>
                  <a:bodyPr/>
                  <a:lstStyle/>
                  <a:p>
                    <a:pPr algn="ctr" rtl="0">
                      <a:defRPr sz="2800" b="1">
                        <a:solidFill>
                          <a:schemeClr val="tx1"/>
                        </a:solidFill>
                        <a:latin typeface="+mn-lt"/>
                      </a:defRPr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latin typeface="+mn-lt"/>
                      </a:rPr>
                      <a:t>103,0</a:t>
                    </a:r>
                    <a:r>
                      <a:rPr lang="ru-RU" sz="2800" dirty="0" smtClean="0">
                        <a:solidFill>
                          <a:schemeClr val="tx1"/>
                        </a:solidFill>
                        <a:latin typeface="+mn-lt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  <a:latin typeface="Sylfaen" panose="010A0502050306030303" pitchFamily="18" charset="0"/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75030988942146E-2"/>
                  <c:y val="-4.4302923155707732E-3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 smtClean="0">
                        <a:solidFill>
                          <a:schemeClr val="tx1"/>
                        </a:solidFill>
                        <a:latin typeface="+mn-lt"/>
                      </a:rPr>
                      <a:t>104,1</a:t>
                    </a:r>
                    <a:r>
                      <a:rPr lang="ru-RU" sz="2800" dirty="0" smtClean="0">
                        <a:solidFill>
                          <a:schemeClr val="tx1"/>
                        </a:solidFill>
                        <a:latin typeface="+mn-lt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5002065929476508E-3"/>
                  <c:y val="-4.4302923155707732E-3"/>
                </c:manualLayout>
              </c:layout>
              <c:tx>
                <c:rich>
                  <a:bodyPr/>
                  <a:lstStyle/>
                  <a:p>
                    <a:r>
                      <a:rPr lang="en-US" sz="2800" dirty="0" smtClean="0">
                        <a:solidFill>
                          <a:schemeClr val="tx1"/>
                        </a:solidFill>
                        <a:latin typeface="+mn-lt"/>
                      </a:rPr>
                      <a:t>105,4</a:t>
                    </a:r>
                    <a:r>
                      <a:rPr lang="ru-RU" sz="2800" dirty="0" smtClean="0">
                        <a:solidFill>
                          <a:schemeClr val="tx1"/>
                        </a:solidFill>
                        <a:latin typeface="+mn-lt"/>
                      </a:rPr>
                      <a:t>%</a:t>
                    </a:r>
                    <a:endParaRPr lang="en-US" sz="2800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436629673259347E-2"/>
                  <c:y val="5.0282272129448062E-4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 smtClean="0">
                        <a:solidFill>
                          <a:schemeClr val="tx1"/>
                        </a:solidFill>
                        <a:latin typeface="+mn-lt"/>
                      </a:rPr>
                      <a:t>106,5</a:t>
                    </a:r>
                    <a:r>
                      <a:rPr lang="ru-RU" sz="2800" b="1" dirty="0" smtClean="0">
                        <a:solidFill>
                          <a:schemeClr val="tx1"/>
                        </a:solidFill>
                        <a:latin typeface="+mn-lt"/>
                      </a:rPr>
                      <a:t>%</a:t>
                    </a:r>
                    <a:endParaRPr lang="en-US" sz="2800" b="1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9.705708661417423E-3"/>
                  <c:y val="2.2151461577853849E-3"/>
                </c:manualLayout>
              </c:layout>
              <c:tx>
                <c:rich>
                  <a:bodyPr/>
                  <a:lstStyle/>
                  <a:p>
                    <a:pPr>
                      <a:defRPr sz="3600" b="1">
                        <a:solidFill>
                          <a:schemeClr val="tx1"/>
                        </a:solidFill>
                        <a:latin typeface="+mn-lt"/>
                      </a:defRPr>
                    </a:pPr>
                    <a:r>
                      <a:rPr lang="en-US" sz="3200" b="1" dirty="0" smtClean="0">
                        <a:solidFill>
                          <a:srgbClr val="0033CC"/>
                        </a:solidFill>
                        <a:latin typeface="+mn-lt"/>
                      </a:rPr>
                      <a:t>115,9</a:t>
                    </a:r>
                    <a:r>
                      <a:rPr lang="ru-RU" sz="3200" b="1" dirty="0" smtClean="0">
                        <a:solidFill>
                          <a:srgbClr val="0033CC"/>
                        </a:solidFill>
                        <a:latin typeface="+mn-lt"/>
                      </a:rPr>
                      <a:t>%</a:t>
                    </a:r>
                    <a:endParaRPr lang="en-US" sz="3600" b="1" dirty="0">
                      <a:solidFill>
                        <a:srgbClr val="0033CC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2143493086986173E-2"/>
                  <c:y val="-2.7178451764365893E-3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 smtClean="0">
                        <a:solidFill>
                          <a:schemeClr val="tx1"/>
                        </a:solidFill>
                        <a:latin typeface="+mn-lt"/>
                      </a:rPr>
                      <a:t>126,5</a:t>
                    </a:r>
                    <a:r>
                      <a:rPr lang="ru-RU" sz="2800" b="1" dirty="0" smtClean="0">
                        <a:solidFill>
                          <a:schemeClr val="tx1"/>
                        </a:solidFill>
                        <a:latin typeface="+mn-lt"/>
                      </a:rPr>
                      <a:t>%</a:t>
                    </a:r>
                    <a:endParaRPr lang="en-US" sz="3000" b="1" dirty="0">
                      <a:solidFill>
                        <a:srgbClr val="00206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2.654919505637285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2800" b="1">
                    <a:solidFill>
                      <a:schemeClr val="tx1"/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город-курорт Геленджик</c:v>
                </c:pt>
                <c:pt idx="1">
                  <c:v>город Краснодар </c:v>
                </c:pt>
                <c:pt idx="2">
                  <c:v>город Новороссийск           </c:v>
                </c:pt>
                <c:pt idx="3">
                  <c:v>город-курорт Анапа</c:v>
                </c:pt>
                <c:pt idx="4">
                  <c:v>город Армавир                </c:v>
                </c:pt>
                <c:pt idx="5">
                  <c:v>Туапсинский р-н          </c:v>
                </c:pt>
                <c:pt idx="6">
                  <c:v>город Сочи     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100.4</c:v>
                </c:pt>
                <c:pt idx="1">
                  <c:v>103</c:v>
                </c:pt>
                <c:pt idx="2">
                  <c:v>104.1</c:v>
                </c:pt>
                <c:pt idx="3">
                  <c:v>105.4</c:v>
                </c:pt>
                <c:pt idx="4">
                  <c:v>106.5</c:v>
                </c:pt>
                <c:pt idx="5">
                  <c:v>115.9</c:v>
                </c:pt>
                <c:pt idx="6">
                  <c:v>126.5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11877504"/>
        <c:axId val="111891584"/>
      </c:barChart>
      <c:catAx>
        <c:axId val="111877504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blipFill>
            <a:blip xmlns:r="http://schemas.openxmlformats.org/officeDocument/2006/relationships" r:embed="rId1"/>
            <a:tile tx="0" ty="0" sx="100000" sy="100000" flip="none" algn="tl"/>
          </a:blipFill>
          <a:ln w="28575" cap="flat" cmpd="sng" algn="ctr">
            <a:solidFill>
              <a:schemeClr val="accent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c:spPr>
        <c:txPr>
          <a:bodyPr rot="0"/>
          <a:lstStyle/>
          <a:p>
            <a:pPr algn="r">
              <a:defRPr sz="2200" b="1">
                <a:latin typeface="Sylfaen" panose="010A0502050306030303" pitchFamily="18" charset="0"/>
              </a:defRPr>
            </a:pPr>
            <a:endParaRPr lang="ru-RU"/>
          </a:p>
        </c:txPr>
        <c:crossAx val="111891584"/>
        <c:crossesAt val="0"/>
        <c:auto val="1"/>
        <c:lblAlgn val="ctr"/>
        <c:lblOffset val="100"/>
        <c:noMultiLvlLbl val="0"/>
      </c:catAx>
      <c:valAx>
        <c:axId val="111891584"/>
        <c:scaling>
          <c:orientation val="minMax"/>
        </c:scaling>
        <c:delete val="0"/>
        <c:axPos val="b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1187750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2400"/>
      </a:pPr>
      <a:endParaRPr lang="ru-RU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513998250218675E-4"/>
          <c:y val="9.4487973553756599E-2"/>
          <c:w val="0.54003029308836392"/>
          <c:h val="0.667152253501910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rgbClr val="99CCFF"/>
              </a:solidFill>
            </c:spPr>
          </c:dPt>
          <c:dPt>
            <c:idx val="1"/>
            <c:bubble3D val="0"/>
            <c:spPr>
              <a:solidFill>
                <a:srgbClr val="FF9933"/>
              </a:solidFill>
            </c:spPr>
          </c:dPt>
          <c:dPt>
            <c:idx val="2"/>
            <c:bubble3D val="0"/>
            <c:spPr>
              <a:solidFill>
                <a:srgbClr val="FF5050"/>
              </a:solidFill>
            </c:spPr>
          </c:dPt>
          <c:dPt>
            <c:idx val="3"/>
            <c:bubble3D val="0"/>
            <c:spPr>
              <a:solidFill>
                <a:srgbClr val="99FFCC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Pt>
            <c:idx val="5"/>
            <c:bubble3D val="0"/>
            <c:spPr>
              <a:solidFill>
                <a:srgbClr val="C6528C"/>
              </a:solidFill>
            </c:spPr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5.1903717345398337E-2"/>
                  <c:y val="-0.221514647193923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2287182852143475E-2"/>
                  <c:y val="-6.6544997555484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9776574803149605E-2"/>
                  <c:y val="0.114955458659268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8.3610454943132115E-2"/>
                  <c:y val="9.964010909359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8.640485564304462E-2"/>
                  <c:y val="-2.45179899263234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5451006124234476E-2"/>
                  <c:y val="-0.109917554461524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7.0631014873140857E-2"/>
                  <c:y val="-0.151837259243678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6.2310804899387527E-2"/>
                  <c:y val="-0.18347720915954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724791599339444E-2"/>
                  <c:y val="-0.166902472371293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 b="1">
                    <a:solidFill>
                      <a:srgbClr val="002060"/>
                    </a:solidFill>
                    <a:latin typeface="Palatino Linotype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Транспорт  17%</c:v>
                </c:pt>
                <c:pt idx="1">
                  <c:v>Операции с недвижимым имуществом  15%</c:v>
                </c:pt>
                <c:pt idx="2">
                  <c:v>Торговля, общественное питание 14%</c:v>
                </c:pt>
                <c:pt idx="3">
                  <c:v>Промышленность 13%</c:v>
                </c:pt>
                <c:pt idx="4">
                  <c:v>Санаторно-курортная сфера 7%</c:v>
                </c:pt>
                <c:pt idx="5">
                  <c:v>Строительство 5%</c:v>
                </c:pt>
                <c:pt idx="6">
                  <c:v>Социальная сфера 5%</c:v>
                </c:pt>
                <c:pt idx="7">
                  <c:v>Образование 5%</c:v>
                </c:pt>
              </c:strCache>
            </c:strRef>
          </c:cat>
          <c:val>
            <c:numRef>
              <c:f>Лист1!$B$2:$B$9</c:f>
              <c:numCache>
                <c:formatCode>0</c:formatCode>
                <c:ptCount val="8"/>
                <c:pt idx="0" formatCode="General">
                  <c:v>212</c:v>
                </c:pt>
                <c:pt idx="1">
                  <c:v>190</c:v>
                </c:pt>
                <c:pt idx="2" formatCode="General">
                  <c:v>171</c:v>
                </c:pt>
                <c:pt idx="3" formatCode="General">
                  <c:v>166</c:v>
                </c:pt>
                <c:pt idx="4" formatCode="General">
                  <c:v>89</c:v>
                </c:pt>
                <c:pt idx="5" formatCode="General">
                  <c:v>66</c:v>
                </c:pt>
                <c:pt idx="6" formatCode="General">
                  <c:v>65</c:v>
                </c:pt>
                <c:pt idx="7" formatCode="General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700" b="1"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3819783464566928"/>
          <c:y val="3.2948369565217392E-2"/>
          <c:w val="0.46039665354330711"/>
          <c:h val="0.92192758550118248"/>
        </c:manualLayout>
      </c:layout>
      <c:overlay val="0"/>
      <c:txPr>
        <a:bodyPr/>
        <a:lstStyle/>
        <a:p>
          <a:pPr>
            <a:defRPr sz="1700" b="1">
              <a:solidFill>
                <a:srgbClr val="002060"/>
              </a:solidFill>
              <a:latin typeface="Palatino Linotype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0"/>
      <c:depthPercent val="100"/>
      <c:rAngAx val="0"/>
      <c:perspective val="8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584538458861231E-2"/>
          <c:y val="0.11715803683486165"/>
          <c:w val="0.73079723013740983"/>
          <c:h val="0.8828419631651447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" h="44450"/>
            </a:sp3d>
          </c:spPr>
          <c:explosion val="33"/>
          <c:dPt>
            <c:idx val="0"/>
            <c:bubble3D val="0"/>
            <c:explosion val="37"/>
            <c:spPr>
              <a:solidFill>
                <a:schemeClr val="tx1">
                  <a:lumMod val="65000"/>
                </a:schemeClr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"/>
            <c:bubble3D val="0"/>
            <c:explosion val="37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2"/>
            <c:bubble3D val="0"/>
            <c:spPr>
              <a:solidFill>
                <a:srgbClr val="8E25AB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3"/>
            <c:bubble3D val="0"/>
            <c:spPr>
              <a:solidFill>
                <a:srgbClr val="99FFCC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4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6"/>
            <c:bubble3D val="0"/>
            <c:spPr>
              <a:solidFill>
                <a:srgbClr val="66FF66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7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8"/>
            <c:bubble3D val="0"/>
            <c:spPr>
              <a:solidFill>
                <a:srgbClr val="FE00FE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9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0"/>
            <c:bubble3D val="0"/>
            <c:explosion val="36"/>
            <c:spPr>
              <a:solidFill>
                <a:srgbClr val="0000FF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1"/>
            <c:bubble3D val="0"/>
            <c:explosion val="3"/>
            <c:spPr>
              <a:solidFill>
                <a:srgbClr val="23911B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Lbls>
            <c:dLbl>
              <c:idx val="0"/>
              <c:layout>
                <c:manualLayout>
                  <c:x val="0.1173962193936787"/>
                  <c:y val="-5.9147456736382116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371145345947449"/>
                  <c:y val="3.813471402442181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0284527125252441"/>
                  <c:y val="0.14707323819630347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5845511757057501"/>
                  <c:y val="0.1953430522326298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628773444729934"/>
                  <c:y val="0.27770862250058093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333608790596861E-2"/>
                  <c:y val="0.25372380545586581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3.0417746521317027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8.077154153531353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8.112194671234868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4.85164008805083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6.5168250545931908E-2"/>
                  <c:y val="-4.463324380161356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45 210,3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0.23988140761636448"/>
                  <c:y val="5.2040952744794187E-4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Лист1!$A$2:$A$13</c:f>
              <c:strCache>
                <c:ptCount val="12"/>
                <c:pt idx="0">
                  <c:v>Нац.оборона</c:v>
                </c:pt>
                <c:pt idx="1">
                  <c:v>Физическая культура</c:v>
                </c:pt>
                <c:pt idx="2">
                  <c:v>ЖКХ</c:v>
                </c:pt>
                <c:pt idx="3">
                  <c:v>Обслуживание гос. и мун. долга</c:v>
                </c:pt>
                <c:pt idx="4">
                  <c:v>Культура, кинематография и СМИ</c:v>
                </c:pt>
                <c:pt idx="5">
                  <c:v>Межбюджетные трансферты</c:v>
                </c:pt>
                <c:pt idx="6">
                  <c:v>Нац.безопасность и правоохр.деятельность         </c:v>
                </c:pt>
                <c:pt idx="7">
                  <c:v>Нац.экономика</c:v>
                </c:pt>
                <c:pt idx="8">
                  <c:v>Социальная политика</c:v>
                </c:pt>
                <c:pt idx="9">
                  <c:v>Здравоохранение</c:v>
                </c:pt>
                <c:pt idx="10">
                  <c:v>Общегосударственные вопросы</c:v>
                </c:pt>
                <c:pt idx="11">
                  <c:v>Образование</c:v>
                </c:pt>
              </c:strCache>
            </c:strRef>
          </c:cat>
          <c:val>
            <c:numRef>
              <c:f>Лист1!$B$2:$B$13</c:f>
              <c:numCache>
                <c:formatCode>#,##0.0</c:formatCode>
                <c:ptCount val="12"/>
                <c:pt idx="0">
                  <c:v>29.4</c:v>
                </c:pt>
                <c:pt idx="1">
                  <c:v>136376.5</c:v>
                </c:pt>
                <c:pt idx="2">
                  <c:v>13611.7</c:v>
                </c:pt>
                <c:pt idx="3">
                  <c:v>1762.5</c:v>
                </c:pt>
                <c:pt idx="4">
                  <c:v>21987.1</c:v>
                </c:pt>
                <c:pt idx="5">
                  <c:v>42088.1</c:v>
                </c:pt>
                <c:pt idx="6">
                  <c:v>74880.800000000003</c:v>
                </c:pt>
                <c:pt idx="7">
                  <c:v>22580.6</c:v>
                </c:pt>
                <c:pt idx="8">
                  <c:v>358915.8</c:v>
                </c:pt>
                <c:pt idx="9">
                  <c:v>20475.7</c:v>
                </c:pt>
                <c:pt idx="10">
                  <c:v>272796.09999999998</c:v>
                </c:pt>
                <c:pt idx="11">
                  <c:v>1912181.2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931431889919424"/>
          <c:y val="0.16131260344310791"/>
          <c:w val="0.40544010990923557"/>
          <c:h val="0.83496809380022952"/>
        </c:manualLayout>
      </c:layout>
      <c:overlay val="0"/>
      <c:spPr>
        <a:effectLst>
          <a:outerShdw dist="50800" sx="1000" sy="1000" algn="ctr" rotWithShape="0">
            <a:srgbClr val="000000"/>
          </a:outerShdw>
        </a:effectLst>
      </c:spPr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>
          <a:solidFill>
            <a:srgbClr val="002060"/>
          </a:solidFill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706491-B414-4678-9256-EFA98204950C}" type="doc">
      <dgm:prSet loTypeId="urn:microsoft.com/office/officeart/2008/layout/RadialCluster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AC82D715-D749-4BB0-985B-D4F25F427DC8}" type="pres">
      <dgm:prSet presAssocID="{82706491-B414-4678-9256-EFA98204950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3B6184F7-29B5-4372-9706-5D8E31DF4FE8}" type="presOf" srcId="{82706491-B414-4678-9256-EFA98204950C}" destId="{AC82D715-D749-4BB0-985B-D4F25F427DC8}" srcOrd="0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0.03538</cdr:x>
      <cdr:y>0.85649</cdr:y>
    </cdr:from>
    <cdr:to>
      <cdr:x>0.96461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23515" y="5157173"/>
          <a:ext cx="8496879" cy="86411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0099"/>
              </a:solidFill>
            </a:rPr>
            <a:t>Факт 2 млрд. 942 млн. руб., в т. ч. </a:t>
          </a:r>
        </a:p>
        <a:p xmlns:a="http://schemas.openxmlformats.org/drawingml/2006/main">
          <a:pPr algn="ctr"/>
          <a:r>
            <a:rPr lang="ru-RU" sz="2400" b="1" dirty="0" smtClean="0">
              <a:solidFill>
                <a:srgbClr val="000099"/>
              </a:solidFill>
            </a:rPr>
            <a:t>краевые средства – 1 млрд. 671 млн. руб. или 56,8%</a:t>
          </a:r>
          <a:endParaRPr lang="ru-RU" sz="2400" b="1" dirty="0">
            <a:solidFill>
              <a:srgbClr val="000099"/>
            </a:solidFill>
          </a:endParaRPr>
        </a:p>
      </cdr:txBody>
    </cdr:sp>
  </cdr:relSizeAnchor>
  <cdr:relSizeAnchor xmlns:cdr="http://schemas.openxmlformats.org/drawingml/2006/chartDrawing">
    <cdr:from>
      <cdr:x>0.90087</cdr:x>
      <cdr:y>0.05041</cdr:y>
    </cdr:from>
    <cdr:to>
      <cdr:x>0.97962</cdr:x>
      <cdr:y>0.12603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237532" y="288032"/>
          <a:ext cx="7200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0.27383</cdr:x>
      <cdr:y>0.10442</cdr:y>
    </cdr:from>
    <cdr:to>
      <cdr:x>0.44708</cdr:x>
      <cdr:y>0.16162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 flipV="1">
          <a:off x="2503899" y="626533"/>
          <a:ext cx="1584176" cy="343216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0000CC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0.28738</cdr:x>
      <cdr:y>0.01071</cdr:y>
    </cdr:from>
    <cdr:to>
      <cdr:x>0.45275</cdr:x>
      <cdr:y>0.13072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627784" y="64282"/>
          <a:ext cx="1512143" cy="72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115,9 %</a:t>
          </a:r>
          <a:endParaRPr lang="ru-RU" sz="2800" b="1" dirty="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0.30313</cdr:x>
      <cdr:y>0.26044</cdr:y>
    </cdr:from>
    <cdr:to>
      <cdr:x>0.40313</cdr:x>
      <cdr:y>0.41284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71800" y="15626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0.30313</cdr:x>
      <cdr:y>0.16443</cdr:y>
    </cdr:from>
    <cdr:to>
      <cdr:x>0.43463</cdr:x>
      <cdr:y>0.24844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771800" y="986573"/>
          <a:ext cx="120243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+175</a:t>
          </a:r>
          <a:endParaRPr lang="ru-RU" sz="28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0.58785</cdr:x>
      <cdr:y>0.04356</cdr:y>
    </cdr:from>
    <cdr:to>
      <cdr:x>0.78946</cdr:x>
      <cdr:y>0.11903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364088" y="251281"/>
          <a:ext cx="1839666" cy="435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effectLst/>
              <a:latin typeface="Sylfaen" panose="010A0502050306030303" pitchFamily="18" charset="0"/>
            </a:rPr>
            <a:t>1 место </a:t>
          </a:r>
          <a:endParaRPr lang="ru-RU" sz="2400" b="1" dirty="0">
            <a:solidFill>
              <a:schemeClr val="bg1"/>
            </a:solidFill>
            <a:effectLst/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0.57207</cdr:x>
      <cdr:y>0.16839</cdr:y>
    </cdr:from>
    <cdr:to>
      <cdr:x>0.72286</cdr:x>
      <cdr:y>0.25577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220067" y="953298"/>
          <a:ext cx="1375940" cy="4946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0033CC"/>
              </a:solidFill>
              <a:latin typeface="Sylfaen" panose="010A0502050306030303" pitchFamily="18" charset="0"/>
            </a:rPr>
            <a:t>9 место </a:t>
          </a:r>
          <a:endParaRPr lang="ru-RU" sz="2800" b="1" dirty="0">
            <a:solidFill>
              <a:srgbClr val="0033CC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0.55629</cdr:x>
      <cdr:y>0.30527</cdr:y>
    </cdr:from>
    <cdr:to>
      <cdr:x>0.72564</cdr:x>
      <cdr:y>0.3702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076056" y="1728192"/>
          <a:ext cx="1545297" cy="3675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Sylfaen" panose="010A0502050306030303" pitchFamily="18" charset="0"/>
            </a:rPr>
            <a:t>24 место</a:t>
          </a:r>
          <a:endParaRPr lang="ru-RU" sz="2400" b="1" dirty="0">
            <a:solidFill>
              <a:schemeClr val="bg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0.55629</cdr:x>
      <cdr:y>0.43246</cdr:y>
    </cdr:from>
    <cdr:to>
      <cdr:x>0.72564</cdr:x>
      <cdr:y>0.51038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5076056" y="2448272"/>
          <a:ext cx="1545298" cy="441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Sylfaen" panose="010A0502050306030303" pitchFamily="18" charset="0"/>
            </a:rPr>
            <a:t>31 место</a:t>
          </a:r>
          <a:endParaRPr lang="ru-RU" sz="2400" b="1" dirty="0">
            <a:solidFill>
              <a:schemeClr val="bg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0.5484</cdr:x>
      <cdr:y>0.55966</cdr:y>
    </cdr:from>
    <cdr:to>
      <cdr:x>0.72201</cdr:x>
      <cdr:y>0.63758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5004048" y="3168352"/>
          <a:ext cx="1584170" cy="441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Sylfaen" panose="010A0502050306030303" pitchFamily="18" charset="0"/>
            </a:rPr>
            <a:t>35 место</a:t>
          </a:r>
          <a:endParaRPr lang="ru-RU" sz="2400" b="1" dirty="0">
            <a:solidFill>
              <a:schemeClr val="bg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0.5405</cdr:x>
      <cdr:y>0.68685</cdr:y>
    </cdr:from>
    <cdr:to>
      <cdr:x>0.70179</cdr:x>
      <cdr:y>0.76175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932040" y="3888432"/>
          <a:ext cx="1471751" cy="424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Sylfaen" panose="010A0502050306030303" pitchFamily="18" charset="0"/>
            </a:rPr>
            <a:t>39 место</a:t>
          </a:r>
          <a:endParaRPr lang="ru-RU" sz="2400" b="1" dirty="0">
            <a:solidFill>
              <a:schemeClr val="bg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0.5405</cdr:x>
      <cdr:y>0.81405</cdr:y>
    </cdr:from>
    <cdr:to>
      <cdr:x>0.69834</cdr:x>
      <cdr:y>0.89026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4932040" y="4608512"/>
          <a:ext cx="1440180" cy="431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bg1"/>
              </a:solidFill>
              <a:latin typeface="Sylfaen" panose="010A0502050306030303" pitchFamily="18" charset="0"/>
            </a:rPr>
            <a:t>44 место </a:t>
          </a:r>
          <a:endParaRPr lang="ru-RU" sz="2400" b="1" dirty="0">
            <a:solidFill>
              <a:schemeClr val="bg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0.00218</cdr:x>
      <cdr:y>0.92514</cdr:y>
    </cdr:from>
    <cdr:to>
      <cdr:x>0.49934</cdr:x>
      <cdr:y>0.99582</cdr:y>
    </cdr:to>
    <cdr:sp macro="" textlink="">
      <cdr:nvSpPr>
        <cdr:cNvPr id="11" name="TextBox 2"/>
        <cdr:cNvSpPr txBox="1"/>
      </cdr:nvSpPr>
      <cdr:spPr>
        <a:xfrm xmlns:a="http://schemas.openxmlformats.org/drawingml/2006/main">
          <a:off x="19869" y="5237459"/>
          <a:ext cx="4536523" cy="400125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75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190500" dist="228600" dir="2700000" algn="ctr">
            <a:srgbClr val="000000">
              <a:alpha val="30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glow" dir="t">
            <a:rot lat="0" lon="0" rev="4800000"/>
          </a:lightRig>
        </a:scene3d>
        <a:sp3d xmlns:a="http://schemas.openxmlformats.org/drawingml/2006/main" prstMaterial="matte">
          <a:bevelT w="127000" h="63500"/>
        </a:sp3d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kern="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rPr>
            <a:t>среднекраевой </a:t>
          </a:r>
          <a:r>
            <a:rPr lang="ru-RU" sz="2000" b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показатель </a:t>
          </a:r>
          <a:r>
            <a:rPr lang="ru-RU" sz="2000" b="1" kern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108,5% </a:t>
          </a:r>
          <a:endParaRPr lang="ru-RU" sz="16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0.0238</cdr:x>
      <cdr:y>0.81306</cdr:y>
    </cdr:from>
    <cdr:to>
      <cdr:x>0.50993</cdr:x>
      <cdr:y>0.99215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5009" y="4576656"/>
          <a:ext cx="4392454" cy="100808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40000"/>
            <a:lumOff val="6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rPr>
            <a:t>Факт  2021 года – </a:t>
          </a:r>
        </a:p>
        <a:p xmlns:a="http://schemas.openxmlformats.org/drawingml/2006/main">
          <a:pPr algn="ctr"/>
          <a:r>
            <a:rPr lang="ru-RU" sz="2400" b="1" u="sng" dirty="0" smtClean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rPr>
            <a:t>1 млрд.  271  млн. руб.</a:t>
          </a:r>
          <a:r>
            <a:rPr lang="ru-RU" sz="2400" b="1" u="sng" dirty="0" smtClean="0">
              <a:solidFill>
                <a:srgbClr val="002060"/>
              </a:solidFill>
              <a:latin typeface="Palatino Linotype" pitchFamily="18" charset="0"/>
            </a:rPr>
            <a:t> </a:t>
          </a:r>
          <a:endParaRPr lang="ru-RU" sz="2400" b="1" u="sng" dirty="0">
            <a:solidFill>
              <a:schemeClr val="bg1"/>
            </a:solidFill>
            <a:latin typeface="Palatino Linotype" pitchFamily="18" charset="0"/>
          </a:endParaRPr>
        </a:p>
      </cdr:txBody>
    </cdr:sp>
  </cdr:relSizeAnchor>
  <cdr:relSizeAnchor xmlns:cdr="http://schemas.openxmlformats.org/drawingml/2006/chartDrawing">
    <cdr:from>
      <cdr:x>0.0119</cdr:x>
      <cdr:y>0.01322</cdr:y>
    </cdr:from>
    <cdr:to>
      <cdr:x>0.16725</cdr:x>
      <cdr:y>0.0711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7522" y="74414"/>
          <a:ext cx="1403630" cy="3257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>
              <a:solidFill>
                <a:srgbClr val="002060"/>
              </a:solidFill>
              <a:latin typeface="Sylfaen" panose="010A0502050306030303" pitchFamily="18" charset="0"/>
            </a:rPr>
            <a:t>м</a:t>
          </a:r>
          <a:r>
            <a:rPr lang="ru-RU" sz="1600" dirty="0" smtClean="0">
              <a:solidFill>
                <a:srgbClr val="002060"/>
              </a:solidFill>
              <a:latin typeface="Sylfaen" panose="010A0502050306030303" pitchFamily="18" charset="0"/>
            </a:rPr>
            <a:t>лн. руб. </a:t>
          </a:r>
          <a:endParaRPr lang="ru-RU" sz="1600" dirty="0">
            <a:solidFill>
              <a:srgbClr val="002060"/>
            </a:solidFill>
            <a:latin typeface="Sylfaen" panose="010A0502050306030303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53400-D54E-4D4C-947F-32A95B38F108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A8FD6-A51C-4539-9477-50890BDC8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0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1146A-A10B-41A8-986D-85982841564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565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Факт по соцсфере-2 449 936,3 разделы 07,08,09,10,11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A8FD6-A51C-4539-9477-50890BDC8E5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38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A8FD6-A51C-4539-9477-50890BDC8E57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38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A8FD6-A51C-4539-9477-50890BDC8E57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538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26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10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4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262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0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79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8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763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347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932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8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95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720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34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97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12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62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00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4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30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4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38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/>
              <a:pPr/>
              <a:t>20.06.2022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572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20.06.2022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72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3683" cy="68869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449" y="24780"/>
            <a:ext cx="7056784" cy="1224136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3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МУНИЦИПАЛЬНОЕ </a:t>
            </a:r>
            <a:r>
              <a:rPr lang="ru-RU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ОБРАЗОВАНИЕ</a:t>
            </a:r>
            <a:r>
              <a:rPr lang="en-US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en-US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ТУАПСИНСКИЙ РАЙОН</a:t>
            </a:r>
            <a:r>
              <a:rPr lang="ru-RU" sz="3200" b="1" cap="none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3200" b="1" cap="none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47664" y="5013176"/>
            <a:ext cx="6192688" cy="172819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36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ИСПОЛНЕНИЕ </a:t>
            </a:r>
            <a:endParaRPr lang="ru-RU" sz="36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БЮДЖЕТА РАЙОНА </a:t>
            </a:r>
            <a:endParaRPr lang="ru-RU" sz="3600" b="1" cap="none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6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2021 год</a:t>
            </a:r>
            <a:endParaRPr lang="ru-RU" sz="3600" b="1" cap="none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85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75"/>
            <a:ext cx="9036496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Исполнение бюджета района</a:t>
            </a:r>
            <a:br>
              <a:rPr lang="ru-RU" sz="28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sz="28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по собственным доходам  за 2021 год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73497394"/>
              </p:ext>
            </p:extLst>
          </p:nvPr>
        </p:nvGraphicFramePr>
        <p:xfrm>
          <a:off x="0" y="930259"/>
          <a:ext cx="9144000" cy="60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-1" y="980728"/>
            <a:ext cx="1043651" cy="3738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latin typeface="Sylfaen" panose="010A0502050306030303" pitchFamily="18" charset="0"/>
              </a:rPr>
              <a:t>м</a:t>
            </a:r>
            <a:r>
              <a:rPr lang="ru-RU" sz="1600" dirty="0" smtClean="0">
                <a:latin typeface="Sylfaen" panose="010A0502050306030303" pitchFamily="18" charset="0"/>
              </a:rPr>
              <a:t>лн</a:t>
            </a:r>
            <a:r>
              <a:rPr lang="ru-RU" sz="1200" dirty="0" smtClean="0">
                <a:latin typeface="Sylfaen" panose="010A0502050306030303" pitchFamily="18" charset="0"/>
              </a:rPr>
              <a:t>. </a:t>
            </a:r>
            <a:r>
              <a:rPr lang="ru-RU" sz="1600" dirty="0" smtClean="0">
                <a:latin typeface="Sylfaen" panose="010A0502050306030303" pitchFamily="18" charset="0"/>
              </a:rPr>
              <a:t>руб. </a:t>
            </a:r>
            <a:endParaRPr lang="ru-RU" sz="1600" dirty="0">
              <a:latin typeface="Sylfaen" panose="010A0502050306030303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84226" y="5949280"/>
            <a:ext cx="1443558" cy="75608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План 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1 096</a:t>
            </a:r>
            <a:endParaRPr lang="ru-RU" sz="2400" b="1" dirty="0">
              <a:solidFill>
                <a:srgbClr val="0000CC"/>
              </a:solidFill>
              <a:latin typeface="Palatino Linotyp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35896" y="5961527"/>
            <a:ext cx="1512169" cy="75608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Факт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Palatino Linotype" pitchFamily="18" charset="0"/>
              </a:rPr>
              <a:t> 1 271</a:t>
            </a:r>
            <a:endParaRPr lang="ru-RU" sz="2400" b="1" dirty="0">
              <a:solidFill>
                <a:srgbClr val="0000CC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5083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300" b="1" dirty="0" smtClean="0">
                <a:ln w="50800"/>
                <a:solidFill>
                  <a:srgbClr val="002060"/>
                </a:solidFill>
              </a:rPr>
              <a:t>МО Туапсинский район  в рейтинге  среди ГО И МР </a:t>
            </a:r>
            <a:br>
              <a:rPr lang="ru-RU" sz="2300" b="1" dirty="0" smtClean="0">
                <a:ln w="50800"/>
                <a:solidFill>
                  <a:srgbClr val="002060"/>
                </a:solidFill>
              </a:rPr>
            </a:br>
            <a:r>
              <a:rPr lang="ru-RU" sz="2300" b="1" dirty="0" smtClean="0">
                <a:ln w="50800"/>
                <a:solidFill>
                  <a:srgbClr val="002060"/>
                </a:solidFill>
              </a:rPr>
              <a:t>Краснодарского </a:t>
            </a:r>
            <a:r>
              <a:rPr lang="ru-RU" sz="2300" b="1" dirty="0">
                <a:ln w="50800"/>
                <a:solidFill>
                  <a:srgbClr val="002060"/>
                </a:solidFill>
              </a:rPr>
              <a:t>края по исполнению бюджета по доходам  </a:t>
            </a:r>
            <a:r>
              <a:rPr lang="ru-RU" sz="2200" b="1" dirty="0" smtClean="0">
                <a:ln w="50800"/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ln w="50800"/>
                <a:solidFill>
                  <a:srgbClr val="002060"/>
                </a:solidFill>
              </a:rPr>
            </a:br>
            <a:r>
              <a:rPr lang="ru-RU" sz="2300" b="1" dirty="0" smtClean="0">
                <a:ln w="50800"/>
                <a:solidFill>
                  <a:srgbClr val="002060"/>
                </a:solidFill>
              </a:rPr>
              <a:t>за 2021 год</a:t>
            </a:r>
            <a:endParaRPr lang="ru-RU" sz="2300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329945"/>
              </p:ext>
            </p:extLst>
          </p:nvPr>
        </p:nvGraphicFramePr>
        <p:xfrm>
          <a:off x="0" y="1196752"/>
          <a:ext cx="9124875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63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трелка вниз 22"/>
          <p:cNvSpPr/>
          <p:nvPr/>
        </p:nvSpPr>
        <p:spPr>
          <a:xfrm>
            <a:off x="7249591" y="3935015"/>
            <a:ext cx="432048" cy="41299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4247964" y="3920901"/>
            <a:ext cx="432048" cy="412998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115616" y="3935015"/>
            <a:ext cx="432048" cy="412998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836712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собственных доходов бюджета района                          в разрезе главных администраторов  доходов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908720"/>
            <a:ext cx="669674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28 главных администраторов – 1 271 млн. руб. 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1628800"/>
            <a:ext cx="2664296" cy="229210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182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Федеральная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налоговая служба РФ (МИФНС России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6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КК)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1 057 млн. руб.  (83%)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59832" y="1655092"/>
            <a:ext cx="2664296" cy="2265809"/>
          </a:xfrm>
          <a:prstGeom prst="roundRect">
            <a:avLst/>
          </a:prstGeom>
          <a:solidFill>
            <a:srgbClr val="FFBD5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992,921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Управление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имущественных отношений , городские поселения МО Туапсинский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190 млн. руб.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(15%)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6136" y="1655093"/>
            <a:ext cx="3240359" cy="2265808"/>
          </a:xfrm>
          <a:prstGeom prst="roundRect">
            <a:avLst/>
          </a:prstGeom>
          <a:solidFill>
            <a:srgbClr val="99FF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администраторы (Федеральные агентства РФ,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отраслевые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Министерства,  Департаменты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Краснодарского края)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 млн. руб.  (2%)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504" y="4348013"/>
            <a:ext cx="2566088" cy="2263453"/>
          </a:xfrm>
          <a:prstGeom prst="roundRect">
            <a:avLst/>
          </a:prstGeom>
          <a:solidFill>
            <a:srgbClr val="897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Налог на прибыль организаций, НДФЛ, </a:t>
            </a:r>
            <a:r>
              <a:rPr lang="ru-RU" sz="1600" kern="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налог на имущество </a:t>
            </a:r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организаций,</a:t>
            </a:r>
            <a:endParaRPr lang="ru-RU" sz="1600" kern="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УСН, ЕНВД, </a:t>
            </a:r>
          </a:p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патентная система налогообложения </a:t>
            </a:r>
          </a:p>
          <a:p>
            <a:pPr lvl="0" algn="ctr"/>
            <a:r>
              <a:rPr lang="ru-RU" sz="1600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часть госпошлины</a:t>
            </a:r>
            <a:endParaRPr lang="ru-RU" sz="1600" kern="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71428" y="4333899"/>
            <a:ext cx="2968724" cy="2263453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арендной платы за землю, доходы от продажи земельных участков,  доходы от уплаты части прибыли  МУП, доходы от сдачи в аренду имущества, доходы от продажи имущества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28184" y="4333899"/>
            <a:ext cx="2630220" cy="2119436"/>
          </a:xfrm>
          <a:prstGeom prst="roundRect">
            <a:avLst/>
          </a:prstGeom>
          <a:solidFill>
            <a:srgbClr val="57FF5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Плата за НВОС,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оказания платных услуг, штрафы</a:t>
            </a:r>
          </a:p>
        </p:txBody>
      </p:sp>
    </p:spTree>
    <p:extLst>
      <p:ext uri="{BB962C8B-B14F-4D97-AF65-F5344CB8AC3E}">
        <p14:creationId xmlns:p14="http://schemas.microsoft.com/office/powerpoint/2010/main" val="182402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152128"/>
          </a:xfrm>
        </p:spPr>
        <p:txBody>
          <a:bodyPr>
            <a:noAutofit/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Исполнение собственных доходов  бюджета МО Туапсинский </a:t>
            </a:r>
            <a:r>
              <a:rPr lang="ru-RU" sz="2400" b="1" spc="150" dirty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район в разрезе основных отраслей экономики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за 2021 год (уд</a:t>
            </a:r>
            <a:r>
              <a:rPr lang="ru-RU" sz="2400" b="1" spc="150" dirty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.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вес в нормативе) 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53065063"/>
              </p:ext>
            </p:extLst>
          </p:nvPr>
        </p:nvGraphicFramePr>
        <p:xfrm>
          <a:off x="0" y="1228596"/>
          <a:ext cx="9036496" cy="562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174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2241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РАСХОДЫ БЮДЖЕТА муниципального </a:t>
            </a:r>
            <a:r>
              <a:rPr lang="ru-RU" sz="24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образования</a:t>
            </a:r>
            <a:br>
              <a:rPr lang="ru-RU" sz="24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 Туапсинский район за 2021 год</a:t>
            </a:r>
            <a:endParaRPr lang="ru-RU" sz="24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260595"/>
              </p:ext>
            </p:extLst>
          </p:nvPr>
        </p:nvGraphicFramePr>
        <p:xfrm>
          <a:off x="179512" y="1268760"/>
          <a:ext cx="8784978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1080120"/>
                <a:gridCol w="1324072"/>
                <a:gridCol w="1318311"/>
                <a:gridCol w="1966131"/>
              </a:tblGrid>
              <a:tr h="8691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План</a:t>
                      </a:r>
                    </a:p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Исполнено</a:t>
                      </a:r>
                    </a:p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Исполнение</a:t>
                      </a:r>
                      <a:r>
                        <a:rPr lang="ru-RU" sz="16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</a:p>
                    <a:p>
                      <a:pPr algn="ctr" fontAlgn="t"/>
                      <a:r>
                        <a:rPr lang="ru-RU" sz="16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плана по расходам  (%)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Доля </a:t>
                      </a:r>
                      <a:r>
                        <a:rPr lang="ru-RU" sz="16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исполнения расходов в общем объеме </a:t>
                      </a:r>
                      <a:r>
                        <a:rPr lang="ru-RU" sz="16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расходов (%)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2 989 898,2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2 877 685,5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96,2</a:t>
                      </a:r>
                      <a:endParaRPr lang="ru-RU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698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Общегосударственные вопросы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282 518,1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272 796,1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Национальная оборона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48,9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29,4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60,1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менее 0,1%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Национальная безопасность и правоохранительная деятельность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75 133,0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74 880,8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Национальная экономика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26 041,8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22 580,6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86,7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Жилищно-коммунальное хозяйство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13 668,9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13 611,7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99,6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Образование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1 996 765,9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1 912 181,2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95,8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66,4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Культура, кинематография и средства массовой информации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22 281,7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21 987,1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98,7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Здравоохранение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20 904,1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20 475,7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98,0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Социальная политика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372 288,2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358 915,8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96,4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Физическая культура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136 396,7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136 376,5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4,7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Обслуживание государственного и муниципального долга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1 762,8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1 762,5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менее 0,1%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696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Межбюджетные трансферты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42 088,1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42 088,1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1,5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45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84479128"/>
              </p:ext>
            </p:extLst>
          </p:nvPr>
        </p:nvGraphicFramePr>
        <p:xfrm>
          <a:off x="179512" y="0"/>
          <a:ext cx="8964488" cy="6829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858280" cy="64294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РАСХОДЫ БЮДЖЕТА муниципального образования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Туапсинский район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309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120050"/>
              </p:ext>
            </p:extLst>
          </p:nvPr>
        </p:nvGraphicFramePr>
        <p:xfrm>
          <a:off x="285719" y="714357"/>
          <a:ext cx="8501122" cy="5883956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5286413"/>
                <a:gridCol w="1317764"/>
                <a:gridCol w="905719"/>
                <a:gridCol w="991226"/>
              </a:tblGrid>
              <a:tr h="566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Утверждено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бюджете,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173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2 590 137,2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2 494 720,7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образования в муниципальном образовании 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1 627 721,8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1 627 258,1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"Туапсинский район - территория комфортного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проживания»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242 330,8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157 051,1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"Управление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финансами»</a:t>
                      </a:r>
                      <a:endParaRPr lang="ru-RU" sz="12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39 762,8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39 762,5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«Развитие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ультуры  в Туапсинском районе»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88 669,0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88 418,2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физической культуры и спорта в  Туапсинском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районе»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134 228,4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134 208,2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жилищно-коммунального хозяйства в муниципальном образовании  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16 194,1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16 136,9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"Функционирование органов местного самоуправления в муниципальном образовании 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86 384,8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82 830,3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"Молодежь Туапсинского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района»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11 081,6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11 011,9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Ведомственная целевая программа "Развитие агропромышленного комплекса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территории муниципального образования Туапсинский район»</a:t>
                      </a:r>
                    </a:p>
                    <a:p>
                      <a:pPr algn="l" fontAlgn="t"/>
                      <a:endParaRPr lang="ru-RU" sz="12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3 929,4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2 373,6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 улучшению положения детей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муниципальном образовании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Туапсинский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64 095,0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61 302,9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38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34039"/>
              </p:ext>
            </p:extLst>
          </p:nvPr>
        </p:nvGraphicFramePr>
        <p:xfrm>
          <a:off x="179513" y="714356"/>
          <a:ext cx="8678769" cy="5772640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5351785"/>
                <a:gridCol w="1301863"/>
                <a:gridCol w="1012560"/>
                <a:gridCol w="1012561"/>
              </a:tblGrid>
              <a:tr h="7346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Утверждено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бюджете,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исполнения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39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«Содействие развитию гражданского общества и гармонизации </a:t>
                      </a: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межнациональных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отношений"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12 009,0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11 936,3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309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"Защита населения и территории от чрезвычайных ситуаций, обеспечение пожарной безопасности"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146 631,1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146 222,4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944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"Управление муниципальной собственностью"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699,4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80 210,4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830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"Экономическое развитие Туапсинского района"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12 024,0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11 653,9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695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«Доступная среда муниципального образования Туапсинского района»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695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безопасности населения Туапсинского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11 066,9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11 053,0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009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«Социальная поддержка отдельных категорий граждан муниципального образования Туапсинский район»</a:t>
                      </a: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4 667,2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4 667,2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47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санаторно-курортного и туристского комплекса муниципального образования Туапсинский район»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8 576,4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8 558,3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3568" y="-27384"/>
            <a:ext cx="8246150" cy="102749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ПРОГРАММЫ</a:t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2800" b="1" dirty="0">
              <a:ln w="17780" cmpd="sng">
                <a:noFill/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019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67544" y="188640"/>
            <a:ext cx="8352928" cy="237626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БЮДЖЕТА МУНИЦИПАЛЬНОГО ОБРАЗОВАНИЯ ТУАПСИНСКИЙ РАЙОН  В РАМКАХ МУНИЦИПАЛЬНЫХ </a:t>
            </a:r>
            <a:r>
              <a:rPr lang="ru-RU" sz="2400" b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                                                  </a:t>
            </a:r>
            <a:r>
              <a:rPr lang="ru-RU" sz="2400" smtClean="0">
                <a:solidFill>
                  <a:srgbClr val="FFFF00"/>
                </a:solidFill>
              </a:rPr>
              <a:t>план </a:t>
            </a:r>
            <a:r>
              <a:rPr lang="ru-RU" sz="2400" dirty="0" smtClean="0">
                <a:solidFill>
                  <a:srgbClr val="FFFF00"/>
                </a:solidFill>
              </a:rPr>
              <a:t>2 млрд. 590,1 млн. руб., факт 2 млрд. 494,7 млн. руб.   (96,3%)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323528" y="2420888"/>
            <a:ext cx="4248472" cy="3528392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33CC"/>
                </a:solidFill>
              </a:rPr>
              <a:t>Расходная часть бюджета </a:t>
            </a:r>
            <a:r>
              <a:rPr lang="ru-RU" sz="2000" b="1" dirty="0" smtClean="0">
                <a:solidFill>
                  <a:srgbClr val="0033CC"/>
                </a:solidFill>
              </a:rPr>
              <a:t>была сформирована </a:t>
            </a:r>
            <a:r>
              <a:rPr lang="ru-RU" sz="2000" b="1" dirty="0">
                <a:solidFill>
                  <a:srgbClr val="0033CC"/>
                </a:solidFill>
              </a:rPr>
              <a:t>и представлена в программном формате </a:t>
            </a:r>
            <a:r>
              <a:rPr lang="ru-RU" sz="2400" b="1" dirty="0">
                <a:solidFill>
                  <a:srgbClr val="FF0000"/>
                </a:solidFill>
              </a:rPr>
              <a:t>на</a:t>
            </a:r>
            <a:r>
              <a:rPr lang="ru-RU" sz="2400" b="1" dirty="0">
                <a:solidFill>
                  <a:srgbClr val="0033CC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основе </a:t>
            </a:r>
            <a:r>
              <a:rPr lang="ru-RU" sz="2400" b="1" dirty="0" smtClean="0">
                <a:solidFill>
                  <a:srgbClr val="FF0000"/>
                </a:solidFill>
              </a:rPr>
              <a:t>20 муниципальных </a:t>
            </a:r>
            <a:r>
              <a:rPr lang="ru-RU" sz="2400" b="1" dirty="0">
                <a:solidFill>
                  <a:srgbClr val="FF0000"/>
                </a:solidFill>
              </a:rPr>
              <a:t>программ  </a:t>
            </a:r>
            <a:r>
              <a:rPr lang="ru-RU" sz="2000" b="1" dirty="0">
                <a:solidFill>
                  <a:srgbClr val="0033CC"/>
                </a:solidFill>
              </a:rPr>
              <a:t>Туапсинского района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4788024" y="2420888"/>
            <a:ext cx="4248472" cy="3528392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89,2 %</a:t>
            </a:r>
            <a:r>
              <a:rPr lang="ru-RU" sz="2400" b="1" dirty="0" smtClean="0"/>
              <a:t> </a:t>
            </a:r>
            <a:r>
              <a:rPr lang="ru-RU" sz="2000" b="1" dirty="0">
                <a:solidFill>
                  <a:srgbClr val="0033CC"/>
                </a:solidFill>
              </a:rPr>
              <a:t>расходов, распределенных в рамках муниципальных программ, имеют социальную </a:t>
            </a:r>
            <a:r>
              <a:rPr lang="ru-RU" sz="2000" b="1" dirty="0" smtClean="0">
                <a:solidFill>
                  <a:srgbClr val="0033CC"/>
                </a:solidFill>
              </a:rPr>
              <a:t>направленность </a:t>
            </a:r>
            <a:r>
              <a:rPr lang="ru-RU" sz="2400" b="1" dirty="0" smtClean="0">
                <a:solidFill>
                  <a:srgbClr val="0033CC"/>
                </a:solidFill>
              </a:rPr>
              <a:t>или свыше 77 % от общих расходов                                                    </a:t>
            </a:r>
            <a:endParaRPr lang="ru-RU" sz="24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73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2251" y="116632"/>
            <a:ext cx="866443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в рамках муниципальных программ </a:t>
            </a:r>
          </a:p>
          <a:p>
            <a:pPr algn="ctr"/>
            <a:r>
              <a:rPr lang="ru-RU" sz="2400" dirty="0" smtClean="0"/>
              <a:t>                                                                                                     (млн. руб.)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592" y="1539044"/>
            <a:ext cx="4681449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Всего: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593" y="2636913"/>
            <a:ext cx="4681448" cy="36004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Образование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593" y="1988840"/>
            <a:ext cx="4671160" cy="576064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33CC"/>
                </a:solidFill>
              </a:rPr>
              <a:t>На социальную сферу</a:t>
            </a:r>
            <a:r>
              <a:rPr lang="ru-RU" sz="2000" b="1" dirty="0" smtClean="0">
                <a:solidFill>
                  <a:srgbClr val="0033CC"/>
                </a:solidFill>
              </a:rPr>
              <a:t> </a:t>
            </a:r>
            <a:r>
              <a:rPr lang="ru-RU" sz="2400" b="1" dirty="0" smtClean="0">
                <a:solidFill>
                  <a:srgbClr val="BE125C"/>
                </a:solidFill>
              </a:rPr>
              <a:t>(89,2 %), </a:t>
            </a:r>
          </a:p>
          <a:p>
            <a:r>
              <a:rPr lang="ru-RU" sz="2000" b="1" dirty="0" smtClean="0">
                <a:solidFill>
                  <a:srgbClr val="0033CC"/>
                </a:solidFill>
              </a:rPr>
              <a:t>в том числе: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8943" y="4062970"/>
            <a:ext cx="4652810" cy="380405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Культура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275" y="5092559"/>
            <a:ext cx="4681449" cy="37002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Молодежная политика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0519" y="3557621"/>
            <a:ext cx="4642522" cy="391393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Физическая культура и спорт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3526" y="3077381"/>
            <a:ext cx="4652811" cy="36004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Социальная политика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0592" y="5589240"/>
            <a:ext cx="4681449" cy="11521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Прочие (АПК, управление мун</a:t>
            </a:r>
            <a:r>
              <a:rPr lang="ru-RU" sz="2000" b="1" dirty="0">
                <a:solidFill>
                  <a:srgbClr val="000066"/>
                </a:solidFill>
              </a:rPr>
              <a:t>.</a:t>
            </a:r>
            <a:r>
              <a:rPr lang="ru-RU" sz="2000" b="1" dirty="0" smtClean="0">
                <a:solidFill>
                  <a:srgbClr val="000066"/>
                </a:solidFill>
              </a:rPr>
              <a:t> </a:t>
            </a:r>
            <a:r>
              <a:rPr lang="ru-RU" sz="2000" b="1" dirty="0">
                <a:solidFill>
                  <a:srgbClr val="000066"/>
                </a:solidFill>
              </a:rPr>
              <a:t>ф</a:t>
            </a:r>
            <a:r>
              <a:rPr lang="ru-RU" sz="2000" b="1" dirty="0" smtClean="0">
                <a:solidFill>
                  <a:srgbClr val="000066"/>
                </a:solidFill>
              </a:rPr>
              <a:t>инансами, безопасность, доступная среда, малый бизнес, ЖКХ, санаторно-курортный комплекс и т.д.)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17971" y="1549363"/>
            <a:ext cx="1176614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2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590,1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37393" y="3077381"/>
            <a:ext cx="1140621" cy="36004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144,1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83740" y="5560466"/>
            <a:ext cx="1164038" cy="11521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CC"/>
                </a:solidFill>
              </a:rPr>
              <a:t>277,3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37394" y="3560808"/>
            <a:ext cx="1166718" cy="391393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136,4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83740" y="5096082"/>
            <a:ext cx="1147667" cy="37002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11,3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150854" y="4069454"/>
            <a:ext cx="1143731" cy="36004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22,9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37393" y="2636911"/>
            <a:ext cx="1152998" cy="36004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1 977,3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17971" y="1997967"/>
            <a:ext cx="1172420" cy="56693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2 312,8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424715" y="1549363"/>
            <a:ext cx="1159673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2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494,7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32260" y="1988841"/>
            <a:ext cx="1194940" cy="5760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2 224,9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793346" y="1549363"/>
            <a:ext cx="1159673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9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6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3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803874" y="1998364"/>
            <a:ext cx="1152128" cy="56654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96,2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12627" y="2647987"/>
            <a:ext cx="1114573" cy="348966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1 892,8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820933" y="2663973"/>
            <a:ext cx="1135070" cy="33298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95,7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877922" y="3547407"/>
            <a:ext cx="1060143" cy="391393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100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12629" y="3552743"/>
            <a:ext cx="1114572" cy="39627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136,4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850609" y="3069877"/>
            <a:ext cx="1087456" cy="36004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98,2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512628" y="4062970"/>
            <a:ext cx="1138008" cy="36004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22,6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877923" y="4060686"/>
            <a:ext cx="1046302" cy="36004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98,7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555853" y="5079118"/>
            <a:ext cx="1094783" cy="37002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11,2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885496" y="5082477"/>
            <a:ext cx="1052569" cy="370022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99,1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512628" y="3077381"/>
            <a:ext cx="1121681" cy="36004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141,5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555853" y="5546618"/>
            <a:ext cx="1164038" cy="11581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269,8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890309" y="5589240"/>
            <a:ext cx="1092911" cy="11155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97,3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077077" y="992696"/>
            <a:ext cx="1217508" cy="4743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ПЛАН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417497" y="992696"/>
            <a:ext cx="1174107" cy="4743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ФАКТ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790381" y="1017240"/>
            <a:ext cx="1174107" cy="44998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68943" y="4540695"/>
            <a:ext cx="4652810" cy="43204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Здравоохранение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183740" y="4540695"/>
            <a:ext cx="1120371" cy="423627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20,9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527309" y="4517541"/>
            <a:ext cx="1147667" cy="42362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20,5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850609" y="4510583"/>
            <a:ext cx="1102409" cy="42362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98,1</a:t>
            </a:r>
            <a:endParaRPr lang="ru-RU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2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00811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образования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1556792"/>
            <a:ext cx="7992888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05" y="1052736"/>
            <a:ext cx="51125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Настоящий информационный сборник «Бюджет для граждан» посвящен отчету об исполнении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бюджета  муниципального образования Туапсинский район за 2021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Данный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отчет является основным документом, в котором содержатся сведения о том, какие доходы получил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итогам года, на какие цели и в каком объеме были израсходованы бюджетные средства.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этом сборнике мы хотим познакомить население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Туапсинского района 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только с цифрами, объемами доходов и расходов, но и пояснить, каким образом были получены соответствующие доходы и каких результатов удалось добиться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результате расходования бюджетных средств.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773" y="728660"/>
            <a:ext cx="3816424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0" y="817240"/>
            <a:ext cx="1763688" cy="1340983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just" defTabSz="1081088"/>
            <a:r>
              <a:rPr lang="ru-RU" sz="1600" b="1" dirty="0" smtClean="0">
                <a:solidFill>
                  <a:schemeClr val="bg1"/>
                </a:solidFill>
              </a:rPr>
              <a:t>Образование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1892,8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788024" y="850113"/>
            <a:ext cx="1512167" cy="130129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Культура  </a:t>
            </a:r>
          </a:p>
          <a:p>
            <a:pPr algn="ctr"/>
            <a:r>
              <a:rPr lang="ru-RU" sz="1600" b="1" dirty="0" smtClean="0"/>
              <a:t>22,6 </a:t>
            </a:r>
          </a:p>
        </p:txBody>
      </p:sp>
      <p:sp>
        <p:nvSpPr>
          <p:cNvPr id="7" name="Овал 6"/>
          <p:cNvSpPr/>
          <p:nvPr/>
        </p:nvSpPr>
        <p:spPr>
          <a:xfrm>
            <a:off x="3336675" y="863880"/>
            <a:ext cx="1368151" cy="12943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Спорт  </a:t>
            </a:r>
            <a:r>
              <a:rPr lang="en-US" sz="1600" b="1" dirty="0" smtClean="0"/>
              <a:t>1</a:t>
            </a:r>
            <a:r>
              <a:rPr lang="ru-RU" sz="1600" b="1" dirty="0" smtClean="0"/>
              <a:t>36,4</a:t>
            </a:r>
            <a:endParaRPr lang="ru-RU" sz="1600" dirty="0"/>
          </a:p>
        </p:txBody>
      </p:sp>
      <p:sp>
        <p:nvSpPr>
          <p:cNvPr id="8" name="Овал 7"/>
          <p:cNvSpPr/>
          <p:nvPr/>
        </p:nvSpPr>
        <p:spPr>
          <a:xfrm>
            <a:off x="7699593" y="887334"/>
            <a:ext cx="1445072" cy="1196967"/>
          </a:xfrm>
          <a:prstGeom prst="ellipse">
            <a:avLst/>
          </a:prstGeom>
          <a:solidFill>
            <a:srgbClr val="003399"/>
          </a:solidFill>
          <a:ln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/>
              <a:t>Моло-дежная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политика  11,2</a:t>
            </a:r>
          </a:p>
        </p:txBody>
      </p:sp>
      <p:sp>
        <p:nvSpPr>
          <p:cNvPr id="9" name="Овал 8"/>
          <p:cNvSpPr/>
          <p:nvPr/>
        </p:nvSpPr>
        <p:spPr>
          <a:xfrm>
            <a:off x="1799627" y="828469"/>
            <a:ext cx="1440160" cy="13146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Соц</a:t>
            </a:r>
            <a:r>
              <a:rPr lang="ru-RU" sz="1600" b="1" dirty="0"/>
              <a:t>.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политика                     141,5</a:t>
            </a:r>
            <a:endParaRPr lang="ru-RU" sz="1600" b="1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38467" y="2253341"/>
            <a:ext cx="1553213" cy="702582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содержание  учреждений </a:t>
            </a:r>
          </a:p>
          <a:p>
            <a:pPr algn="ctr"/>
            <a:r>
              <a:rPr lang="ru-RU" sz="1400" b="1" dirty="0" smtClean="0">
                <a:cs typeface="Times New Roman" pitchFamily="18" charset="0"/>
              </a:rPr>
              <a:t>1 510,8 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138467" y="4745624"/>
            <a:ext cx="1526581" cy="555367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питание </a:t>
            </a:r>
          </a:p>
          <a:p>
            <a:pPr algn="ctr"/>
            <a:r>
              <a:rPr lang="ru-RU" sz="1400" b="1" dirty="0" smtClean="0"/>
              <a:t>и молоко 91,9 </a:t>
            </a:r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44348" y="5392456"/>
            <a:ext cx="1526580" cy="479814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о</a:t>
            </a:r>
            <a:r>
              <a:rPr lang="ru-RU" sz="1400" b="1" dirty="0" smtClean="0"/>
              <a:t>храна 68,3</a:t>
            </a:r>
          </a:p>
        </p:txBody>
      </p:sp>
      <p:sp>
        <p:nvSpPr>
          <p:cNvPr id="37" name="Блок-схема: процесс 36"/>
          <p:cNvSpPr/>
          <p:nvPr/>
        </p:nvSpPr>
        <p:spPr>
          <a:xfrm>
            <a:off x="138467" y="5963871"/>
            <a:ext cx="1526581" cy="831359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err="1" smtClean="0"/>
              <a:t>найм</a:t>
            </a:r>
            <a:r>
              <a:rPr lang="ru-RU" sz="1400" b="1" dirty="0" smtClean="0"/>
              <a:t> жилья и компенсация ЖКУ 2,2 </a:t>
            </a:r>
          </a:p>
          <a:p>
            <a:pPr algn="ctr"/>
            <a:r>
              <a:rPr lang="ru-RU" sz="1400" dirty="0" smtClean="0"/>
              <a:t>  </a:t>
            </a:r>
            <a:endParaRPr lang="ru-RU" sz="1400" dirty="0"/>
          </a:p>
        </p:txBody>
      </p:sp>
      <p:sp>
        <p:nvSpPr>
          <p:cNvPr id="41" name="Блок-схема: процесс 40"/>
          <p:cNvSpPr/>
          <p:nvPr/>
        </p:nvSpPr>
        <p:spPr>
          <a:xfrm>
            <a:off x="4932040" y="2272926"/>
            <a:ext cx="1368152" cy="796035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smtClean="0"/>
              <a:t>содержание  учреждений</a:t>
            </a:r>
          </a:p>
          <a:p>
            <a:pPr algn="ctr"/>
            <a:r>
              <a:rPr lang="ru-RU" sz="1400" b="1" dirty="0" smtClean="0"/>
              <a:t>11,4</a:t>
            </a:r>
          </a:p>
          <a:p>
            <a:pPr algn="ctr"/>
            <a:endParaRPr lang="ru-RU" sz="1200" dirty="0"/>
          </a:p>
        </p:txBody>
      </p:sp>
      <p:sp>
        <p:nvSpPr>
          <p:cNvPr id="56" name="Блок-схема: процесс 55"/>
          <p:cNvSpPr/>
          <p:nvPr/>
        </p:nvSpPr>
        <p:spPr>
          <a:xfrm flipH="1">
            <a:off x="3431528" y="2272926"/>
            <a:ext cx="1368151" cy="881614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содержание</a:t>
            </a:r>
          </a:p>
          <a:p>
            <a:pPr algn="ctr"/>
            <a:r>
              <a:rPr lang="ru-RU" sz="1400" b="1" dirty="0" smtClean="0"/>
              <a:t>учреждений </a:t>
            </a:r>
          </a:p>
          <a:p>
            <a:pPr algn="ctr"/>
            <a:r>
              <a:rPr lang="ru-RU" sz="1400" b="1" dirty="0" smtClean="0"/>
              <a:t> 129,3</a:t>
            </a:r>
            <a:endParaRPr lang="ru-RU" sz="1400" b="1" dirty="0"/>
          </a:p>
        </p:txBody>
      </p:sp>
      <p:sp>
        <p:nvSpPr>
          <p:cNvPr id="58" name="Блок-схема: процесс 57"/>
          <p:cNvSpPr/>
          <p:nvPr/>
        </p:nvSpPr>
        <p:spPr>
          <a:xfrm>
            <a:off x="3440379" y="5320548"/>
            <a:ext cx="1381224" cy="623630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доплаты водителям  </a:t>
            </a:r>
          </a:p>
          <a:p>
            <a:pPr algn="ctr"/>
            <a:r>
              <a:rPr lang="ru-RU" sz="1400" b="1" dirty="0" smtClean="0"/>
              <a:t>0,7</a:t>
            </a:r>
            <a:endParaRPr lang="ru-RU" sz="1400" b="1" dirty="0"/>
          </a:p>
        </p:txBody>
      </p:sp>
      <p:sp>
        <p:nvSpPr>
          <p:cNvPr id="60" name="Блок-схема: процесс 59"/>
          <p:cNvSpPr/>
          <p:nvPr/>
        </p:nvSpPr>
        <p:spPr>
          <a:xfrm>
            <a:off x="3440379" y="6092194"/>
            <a:ext cx="1408755" cy="635066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найм</a:t>
            </a:r>
            <a:r>
              <a:rPr lang="ru-RU" sz="1400" b="1" dirty="0" smtClean="0"/>
              <a:t> жилья</a:t>
            </a:r>
          </a:p>
          <a:p>
            <a:pPr algn="ctr"/>
            <a:r>
              <a:rPr lang="ru-RU" sz="1400" b="1" dirty="0" smtClean="0"/>
              <a:t>0,1</a:t>
            </a:r>
            <a:endParaRPr lang="ru-RU" sz="1400" b="1" dirty="0"/>
          </a:p>
        </p:txBody>
      </p:sp>
      <p:sp>
        <p:nvSpPr>
          <p:cNvPr id="62" name="Блок-схема: процесс 61"/>
          <p:cNvSpPr/>
          <p:nvPr/>
        </p:nvSpPr>
        <p:spPr>
          <a:xfrm>
            <a:off x="7828351" y="2289424"/>
            <a:ext cx="1229048" cy="802009"/>
          </a:xfrm>
          <a:prstGeom prst="flowChartProcess">
            <a:avLst/>
          </a:prstGeom>
          <a:solidFill>
            <a:srgbClr val="003399"/>
          </a:solidFill>
          <a:ln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содержание</a:t>
            </a:r>
          </a:p>
          <a:p>
            <a:pPr algn="ctr"/>
            <a:r>
              <a:rPr lang="ru-RU" sz="1400" b="1" dirty="0" smtClean="0"/>
              <a:t>учреждений </a:t>
            </a:r>
          </a:p>
          <a:p>
            <a:pPr algn="ctr"/>
            <a:r>
              <a:rPr lang="ru-RU" sz="1400" b="1" dirty="0" smtClean="0"/>
              <a:t>6,5</a:t>
            </a:r>
            <a:endParaRPr lang="ru-RU" sz="1400" b="1" dirty="0"/>
          </a:p>
        </p:txBody>
      </p:sp>
      <p:sp>
        <p:nvSpPr>
          <p:cNvPr id="64" name="Блок-схема: процесс 63"/>
          <p:cNvSpPr/>
          <p:nvPr/>
        </p:nvSpPr>
        <p:spPr>
          <a:xfrm flipH="1">
            <a:off x="7828351" y="3208155"/>
            <a:ext cx="1242436" cy="907405"/>
          </a:xfrm>
          <a:prstGeom prst="flowChartProcess">
            <a:avLst/>
          </a:prstGeom>
          <a:solidFill>
            <a:srgbClr val="003399"/>
          </a:solidFill>
          <a:ln>
            <a:solidFill>
              <a:srgbClr val="0000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проведение </a:t>
            </a:r>
            <a:r>
              <a:rPr lang="ru-RU" sz="1400" b="1" dirty="0" err="1" smtClean="0"/>
              <a:t>мероприя-тий</a:t>
            </a:r>
            <a:r>
              <a:rPr lang="ru-RU" sz="1400" b="1" dirty="0" smtClean="0"/>
              <a:t>  4,7</a:t>
            </a:r>
            <a:endParaRPr lang="ru-RU" sz="1400" b="1" dirty="0"/>
          </a:p>
        </p:txBody>
      </p:sp>
      <p:sp>
        <p:nvSpPr>
          <p:cNvPr id="66" name="Блок-схема: процесс 65"/>
          <p:cNvSpPr/>
          <p:nvPr/>
        </p:nvSpPr>
        <p:spPr>
          <a:xfrm>
            <a:off x="1792125" y="4822719"/>
            <a:ext cx="1544550" cy="524928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доплаты к пенсии 4,5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1241" y="49270"/>
            <a:ext cx="7799653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РАСХОДЫ В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РАМКАХ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МУНИЦИПАЛЬНЫХ ПРОГРАММ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НА СОЦИАЛЬНУЮ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СФЕРУ   (млн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руб.)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138467" y="3047754"/>
            <a:ext cx="1562143" cy="619068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/>
              <a:t>кап.ремонты</a:t>
            </a:r>
            <a:endParaRPr lang="ru-RU" sz="1400" b="1" dirty="0"/>
          </a:p>
          <a:p>
            <a:pPr algn="ctr"/>
            <a:r>
              <a:rPr lang="ru-RU" sz="1400" b="1" dirty="0"/>
              <a:t> </a:t>
            </a:r>
            <a:r>
              <a:rPr lang="ru-RU" sz="1400" b="1" dirty="0" smtClean="0"/>
              <a:t>122,2</a:t>
            </a:r>
            <a:endParaRPr lang="ru-RU" sz="1400" b="1" dirty="0"/>
          </a:p>
        </p:txBody>
      </p:sp>
      <p:sp>
        <p:nvSpPr>
          <p:cNvPr id="28" name="Блок-схема: процесс 27"/>
          <p:cNvSpPr/>
          <p:nvPr/>
        </p:nvSpPr>
        <p:spPr>
          <a:xfrm>
            <a:off x="138534" y="3777293"/>
            <a:ext cx="1553146" cy="864096"/>
          </a:xfrm>
          <a:prstGeom prst="flowChartProcess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иные мероприятия в рамках ГП и МП 97,4</a:t>
            </a:r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1792125" y="6275015"/>
            <a:ext cx="1561566" cy="512062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адресная помощь 0,</a:t>
            </a:r>
            <a:r>
              <a:rPr lang="en-US" sz="1400" b="1" dirty="0" smtClean="0"/>
              <a:t>2</a:t>
            </a:r>
            <a:endParaRPr lang="ru-RU" sz="1400" b="1" dirty="0"/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3428613" y="3246509"/>
            <a:ext cx="1392990" cy="1468559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Спорт</a:t>
            </a:r>
            <a:r>
              <a:rPr lang="ru-RU" sz="1400" b="1" dirty="0"/>
              <a:t>. м</a:t>
            </a:r>
            <a:r>
              <a:rPr lang="ru-RU" sz="1400" b="1" dirty="0" smtClean="0"/>
              <a:t>ероприятия, </a:t>
            </a:r>
            <a:r>
              <a:rPr lang="ru-RU" sz="1400" b="1" dirty="0"/>
              <a:t>иные мероприятия в рамках ГП и МП </a:t>
            </a:r>
            <a:r>
              <a:rPr lang="ru-RU" sz="1400" b="1" dirty="0" smtClean="0"/>
              <a:t>5,3</a:t>
            </a:r>
          </a:p>
          <a:p>
            <a:pPr algn="ctr"/>
            <a:endParaRPr lang="ru-RU" sz="1400" b="1" dirty="0"/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4932041" y="3184974"/>
            <a:ext cx="1368151" cy="82009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проведение мероприятий</a:t>
            </a:r>
          </a:p>
          <a:p>
            <a:pPr algn="ctr"/>
            <a:r>
              <a:rPr lang="ru-RU" sz="1400" b="1" dirty="0" smtClean="0"/>
              <a:t>11,2</a:t>
            </a:r>
            <a:endParaRPr lang="ru-RU" sz="1400" b="1" dirty="0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1789322" y="3184972"/>
            <a:ext cx="1532896" cy="754668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Содержание опеки и </a:t>
            </a:r>
            <a:r>
              <a:rPr lang="ru-RU" sz="1400" b="1" dirty="0" err="1" smtClean="0"/>
              <a:t>попечи</a:t>
            </a:r>
            <a:r>
              <a:rPr lang="ru-RU" sz="1400" b="1" dirty="0" smtClean="0"/>
              <a:t>-</a:t>
            </a:r>
          </a:p>
          <a:p>
            <a:pPr algn="ctr"/>
            <a:r>
              <a:rPr lang="ru-RU" sz="1400" b="1" dirty="0" err="1" smtClean="0"/>
              <a:t>тельства</a:t>
            </a:r>
            <a:r>
              <a:rPr lang="ru-RU" sz="1400" b="1" dirty="0" smtClean="0"/>
              <a:t>   57,0</a:t>
            </a:r>
            <a:endParaRPr lang="ru-RU" sz="1400" b="1" dirty="0"/>
          </a:p>
        </p:txBody>
      </p:sp>
      <p:sp>
        <p:nvSpPr>
          <p:cNvPr id="10" name="Шестиугольник 9"/>
          <p:cNvSpPr/>
          <p:nvPr/>
        </p:nvSpPr>
        <p:spPr>
          <a:xfrm>
            <a:off x="5079140" y="4348369"/>
            <a:ext cx="3492389" cy="1848881"/>
          </a:xfrm>
          <a:prstGeom prst="hexagon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свыше </a:t>
            </a:r>
            <a:r>
              <a:rPr lang="ru-RU" sz="3200" b="1" dirty="0" smtClean="0">
                <a:solidFill>
                  <a:srgbClr val="FF0000"/>
                </a:solidFill>
              </a:rPr>
              <a:t>89 % </a:t>
            </a:r>
            <a:r>
              <a:rPr lang="ru-RU" sz="2800" b="1" dirty="0" smtClean="0">
                <a:solidFill>
                  <a:schemeClr val="tx1"/>
                </a:solidFill>
              </a:rPr>
              <a:t>расходов бюджета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6380341" y="948237"/>
            <a:ext cx="1259632" cy="119696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Здраво-охране-</a:t>
            </a:r>
            <a:r>
              <a:rPr lang="ru-RU" sz="1600" b="1" dirty="0" err="1" smtClean="0"/>
              <a:t>ние</a:t>
            </a:r>
            <a:r>
              <a:rPr lang="ru-RU" sz="1600" b="1" dirty="0" smtClean="0"/>
              <a:t> 20,5</a:t>
            </a: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439961" y="2289424"/>
            <a:ext cx="1259632" cy="1332998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Строитель-</a:t>
            </a:r>
            <a:r>
              <a:rPr lang="ru-RU" sz="1400" b="1" dirty="0" err="1" smtClean="0"/>
              <a:t>ство</a:t>
            </a:r>
            <a:r>
              <a:rPr lang="ru-RU" sz="1400" b="1" dirty="0" smtClean="0"/>
              <a:t> здания ВОП </a:t>
            </a:r>
          </a:p>
          <a:p>
            <a:pPr algn="ctr"/>
            <a:r>
              <a:rPr lang="ru-RU" sz="1400" b="1" dirty="0" smtClean="0"/>
              <a:t>в селе </a:t>
            </a:r>
            <a:r>
              <a:rPr lang="ru-RU" sz="1400" b="1" dirty="0" err="1" smtClean="0"/>
              <a:t>Лермонтово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20,5</a:t>
            </a:r>
            <a:endParaRPr lang="ru-RU" sz="1400" b="1" dirty="0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3431528" y="4819130"/>
            <a:ext cx="1390075" cy="360040"/>
          </a:xfrm>
          <a:prstGeom prst="flowChartProcess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охрана 1,0</a:t>
            </a:r>
          </a:p>
        </p:txBody>
      </p:sp>
      <p:sp>
        <p:nvSpPr>
          <p:cNvPr id="34" name="Блок-схема: процесс 33"/>
          <p:cNvSpPr/>
          <p:nvPr/>
        </p:nvSpPr>
        <p:spPr>
          <a:xfrm>
            <a:off x="1776781" y="5432837"/>
            <a:ext cx="1576910" cy="730802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обеспечение </a:t>
            </a:r>
            <a:r>
              <a:rPr lang="ru-RU" sz="1400" b="1" dirty="0"/>
              <a:t>жильем </a:t>
            </a:r>
            <a:r>
              <a:rPr lang="ru-RU" sz="1400" b="1" dirty="0" smtClean="0"/>
              <a:t>мол. </a:t>
            </a:r>
            <a:r>
              <a:rPr lang="ru-RU" sz="1400" b="1" dirty="0"/>
              <a:t>семей </a:t>
            </a:r>
            <a:r>
              <a:rPr lang="ru-RU" sz="1400" b="1" dirty="0" smtClean="0"/>
              <a:t>3,5</a:t>
            </a:r>
            <a:endParaRPr lang="ru-RU" sz="1400" b="1" dirty="0"/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1788343" y="4024207"/>
            <a:ext cx="1544551" cy="720080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к</a:t>
            </a:r>
            <a:r>
              <a:rPr lang="ru-RU" sz="1400" b="1" dirty="0" smtClean="0"/>
              <a:t>омпенсация </a:t>
            </a:r>
            <a:r>
              <a:rPr lang="ru-RU" sz="1400" b="1" dirty="0" err="1" smtClean="0"/>
              <a:t>родит.платы</a:t>
            </a:r>
            <a:r>
              <a:rPr lang="ru-RU" sz="1400" b="1" dirty="0" smtClean="0"/>
              <a:t>   16,7</a:t>
            </a:r>
            <a:endParaRPr lang="ru-RU" sz="1400" b="1" dirty="0"/>
          </a:p>
        </p:txBody>
      </p:sp>
      <p:sp>
        <p:nvSpPr>
          <p:cNvPr id="42" name="Блок-схема: процесс 41"/>
          <p:cNvSpPr/>
          <p:nvPr/>
        </p:nvSpPr>
        <p:spPr>
          <a:xfrm>
            <a:off x="1799627" y="2272926"/>
            <a:ext cx="1496512" cy="837928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предоставление </a:t>
            </a:r>
            <a:r>
              <a:rPr lang="ru-RU" sz="1400" b="1" dirty="0" smtClean="0"/>
              <a:t>жил. </a:t>
            </a:r>
            <a:r>
              <a:rPr lang="ru-RU" sz="1400" b="1" dirty="0" err="1"/>
              <a:t>п</a:t>
            </a:r>
            <a:r>
              <a:rPr lang="ru-RU" sz="1400" b="1" dirty="0" err="1" smtClean="0"/>
              <a:t>омещ</a:t>
            </a:r>
            <a:r>
              <a:rPr lang="ru-RU" sz="1400" b="1" dirty="0" smtClean="0"/>
              <a:t>-й детям-сиротам 59,6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61461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8367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r>
              <a:rPr lang="en-US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 в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Туапсинский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район». Расходы –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627 721,8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666390"/>
              </p:ext>
            </p:extLst>
          </p:nvPr>
        </p:nvGraphicFramePr>
        <p:xfrm>
          <a:off x="179512" y="980728"/>
          <a:ext cx="8680844" cy="3228349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72008"/>
                <a:gridCol w="8608836"/>
              </a:tblGrid>
              <a:tr h="50004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7879" marR="7879" marT="78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отраслевого органа и муниципальных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казенных учреждений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65 275,0 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46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государственных полномочий по обеспечению государственных гарантий реализации прав на получение общедоступного и бесплатного образования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1 379 499,8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54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ГИА, ЕГЭ –  4 564,7 тыс.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2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финансирование доплат отдельным категориям 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работников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3 232,0 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9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доведение средней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заработной платы </a:t>
                      </a:r>
                      <a:r>
                        <a:rPr lang="ru-RU" sz="1600" b="1" u="none" strike="noStrike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педработников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9 266,8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ежемесячное денежное вознаграждение за классное руководство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49 371,8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4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мероприятий –  5 555,4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578" name="AutoShape 2" descr="https://tuapseregion.ru/upload/iblock/70b/P90103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AutoShape 4" descr="https://tuapseregion.ru/upload/iblock/70b/P90103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786322"/>
            <a:ext cx="4056385" cy="195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86322"/>
            <a:ext cx="4464495" cy="195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40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493992"/>
              </p:ext>
            </p:extLst>
          </p:nvPr>
        </p:nvGraphicFramePr>
        <p:xfrm>
          <a:off x="395536" y="5715016"/>
          <a:ext cx="8391306" cy="71438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8391306"/>
              </a:tblGrid>
              <a:tr h="714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выплаты на оплату жилого помещения по договору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найма – 628,0 тыс.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435902"/>
              </p:ext>
            </p:extLst>
          </p:nvPr>
        </p:nvGraphicFramePr>
        <p:xfrm>
          <a:off x="428596" y="226223"/>
          <a:ext cx="8286808" cy="3019714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8286808"/>
              </a:tblGrid>
              <a:tr h="7858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1 636,0  тыс. руб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54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меры социальной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поддержки детям инвалидам и ОВЗ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4 056,3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питания учащихся образовательных организаций  –  38 157,7 тыс. руб.</a:t>
                      </a: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0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обеспечению льготным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питанием учащихся из многодетных семей –  727,4 тыс. руб.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95382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обеспечению выплаты компенсации части родительской платы – 16 814,7  тыс. руб.</a:t>
                      </a:r>
                      <a:endParaRPr lang="ru-RU" sz="1600" b="1" i="1" u="none" strike="noStrike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37017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бесплатного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горячего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питания учащихся начальных образовательных организаций –  48 936,2  тыс. руб.</a:t>
                      </a: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2"/>
            <a:ext cx="4752527" cy="192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E:\КАРТИНКИ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98326"/>
            <a:ext cx="324036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116632"/>
            <a:ext cx="8995110" cy="1296143"/>
          </a:xfrm>
        </p:spPr>
        <p:txBody>
          <a:bodyPr vert="horz" lIns="0" tIns="0" rIns="0" bIns="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«Туапсинский район – территория комфортного проживания»</a:t>
            </a:r>
            <a:endParaRPr lang="ru-RU" sz="2400" b="1" spc="150" dirty="0">
              <a:ln w="11430"/>
              <a:solidFill>
                <a:schemeClr val="accent4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\\Server38\53\Общий доступ 2018\ИСПОЛНЕНИЕ БЮДЖЕТА\за 2017 год\БЮДЖЕТ ДЛЯ ГРАЖДАН\IMG-20180422-WA01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943034" y="3162562"/>
            <a:ext cx="3464111" cy="1728192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62562"/>
            <a:ext cx="3795159" cy="169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5013176"/>
            <a:ext cx="3795158" cy="156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986" y="1412775"/>
            <a:ext cx="8703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33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данной программы осуществлялись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</a:p>
          <a:p>
            <a:pPr algn="ctr">
              <a:buSzPct val="133000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объеме 242 330,8 тыс. руб.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следующие цели: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059107"/>
            <a:ext cx="8712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33000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обеспечение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 отраслевого органа и казенного учреждения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6 239,9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420889"/>
            <a:ext cx="8712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33000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проведение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капитальных ремонтов объектов социальной сферы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         215 186,8  тыс. руб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527" y="2759443"/>
            <a:ext cx="8712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33000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осуществление государственных полномочий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строительству ВОП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20 904,1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3034" y="4983555"/>
            <a:ext cx="3464112" cy="15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77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«Управление муниципальными финансами»</a:t>
            </a: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39 762,8 тыс</a:t>
            </a: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28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179512" y="2132856"/>
            <a:ext cx="4104456" cy="158417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Подпрограмма "Совершенствование межбюджетных отношений в Туапсинском районе</a:t>
            </a: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4427984" y="1772816"/>
            <a:ext cx="4320480" cy="2304256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предоставление дотации на выравнивание бюджетной обеспеченности поселений – </a:t>
            </a:r>
          </a:p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38 000,0 тыс. руб.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179512" y="4761148"/>
            <a:ext cx="3927395" cy="129614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Подпрограмма "Управление муниципальным долгом"</a:t>
            </a:r>
          </a:p>
        </p:txBody>
      </p:sp>
      <p:sp>
        <p:nvSpPr>
          <p:cNvPr id="17" name="Стрелка вправо с вырезом 16"/>
          <p:cNvSpPr/>
          <p:nvPr/>
        </p:nvSpPr>
        <p:spPr>
          <a:xfrm>
            <a:off x="4265197" y="4365104"/>
            <a:ext cx="4464496" cy="2088232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обслуживание </a:t>
            </a:r>
            <a:endParaRPr lang="ru-RU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муниципального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долга –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1 762,8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58118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08" y="116632"/>
            <a:ext cx="8856984" cy="1143000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культуры в Туапсинском районе»</a:t>
            </a:r>
            <a:b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в объеме 88 669,0 </a:t>
            </a:r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рублей направлены на:</a:t>
            </a:r>
            <a:endParaRPr lang="ru-RU" sz="2400" b="1" spc="1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7504" y="1428736"/>
            <a:ext cx="3035736" cy="157163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отраслевого органа, казенного учреждения и учреждений дополнительного образования детей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77 848,3 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14678" y="1428736"/>
            <a:ext cx="2786082" cy="113616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поэтапное повышение уровня средней заработной платы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8 249,5 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300192" y="1428736"/>
            <a:ext cx="2736304" cy="1352192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>
              <a:defRPr/>
            </a:pP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социальные выплаты на оплату жилого помещения по договору найма – 98,0  тыс. руб.</a:t>
            </a:r>
            <a:endParaRPr lang="ru-RU" sz="1200" b="1" i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ctr"/>
            <a:endParaRPr lang="ru-RU" sz="800" dirty="0">
              <a:solidFill>
                <a:srgbClr val="FF0066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987824" y="2636912"/>
            <a:ext cx="3168352" cy="186365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осуществление отдельных полномочий Краснодарского края по предоставлению мер </a:t>
            </a:r>
            <a:r>
              <a:rPr lang="ru-RU" sz="1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соцподдержки</a:t>
            </a: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в виде компенсации расходов на оплату  жилых помещений, отопления  и освещения </a:t>
            </a:r>
            <a:r>
              <a:rPr lang="ru-RU" sz="1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педработникам</a:t>
            </a: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66,0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07504" y="3071810"/>
            <a:ext cx="2736304" cy="114300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доплаты водителям–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146,0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300192" y="2852936"/>
            <a:ext cx="2736304" cy="158417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(фестивали, конкурсы) -   2 261,2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4437112"/>
            <a:ext cx="3205589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37112"/>
            <a:ext cx="3997678" cy="242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53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73771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 «Развитие физической культуры и спорта </a:t>
            </a:r>
            <a:b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в Туапсинском районе». Расходы – 134 228,4 тыс. руб.</a:t>
            </a:r>
            <a:endParaRPr lang="ru-RU" dirty="0">
              <a:solidFill>
                <a:srgbClr val="0066CC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714488"/>
            <a:ext cx="4000528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«Обеспечение деятельности учреждений по реализации государственной политики в сфере физической культуры и спорта на муниципальном уровне» - 3 340,3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57818" y="1714488"/>
            <a:ext cx="3500462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</a:t>
            </a:r>
          </a:p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отраслевого органа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4429124" y="2000240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2643182"/>
            <a:ext cx="4010052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«Развитие детско-юношеского спорта» - 130 043,0 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4429124" y="2786058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2643182"/>
            <a:ext cx="3500462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спортивных школ, </a:t>
            </a:r>
            <a:r>
              <a:rPr lang="ru-RU" sz="1400" dirty="0" err="1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найм</a:t>
            </a:r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 жилья, доплаты отдельным категориям граждан, приобретение спортивно-технологического оборудования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3500438"/>
            <a:ext cx="4000528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«Развитие массового спорта» - </a:t>
            </a:r>
          </a:p>
          <a:p>
            <a:r>
              <a:rPr lang="ru-RU" sz="1400" b="1" dirty="0" smtClean="0">
                <a:solidFill>
                  <a:srgbClr val="0066CC"/>
                </a:solidFill>
              </a:rPr>
              <a:t>845,1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4429124" y="3643314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57818" y="3674273"/>
            <a:ext cx="3500462" cy="61198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проведение спортивных мероприятий</a:t>
            </a:r>
          </a:p>
        </p:txBody>
      </p:sp>
      <p:pic>
        <p:nvPicPr>
          <p:cNvPr id="16" name="Рисунок 15" descr="\\Server38\53\Общий доступ 2019\ИСПОЛНЕНИЕ БЮДЖЕТА\БЮДЖЕТ ДЛЯ ГРАЖДАН\КАРТИНКИ\Detskij-sport5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4429132"/>
            <a:ext cx="442915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Спортивные мероприят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429131"/>
            <a:ext cx="3500462" cy="223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48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978" y="116632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«Развитие жилищно-коммунального хозяйства в МО Туапсинский район» Расходы – 16 194,1 тыс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  <a:endParaRPr lang="ru-RU" sz="2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841678"/>
              </p:ext>
            </p:extLst>
          </p:nvPr>
        </p:nvGraphicFramePr>
        <p:xfrm>
          <a:off x="214282" y="1340768"/>
          <a:ext cx="8715435" cy="7200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15435"/>
              </a:tblGrid>
              <a:tr h="72008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отраслевого органа и муниципального бюджетного учреждения – 8 261,2 тыс. руб.</a:t>
                      </a:r>
                      <a:endParaRPr lang="ru-RU" sz="16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027636"/>
              </p:ext>
            </p:extLst>
          </p:nvPr>
        </p:nvGraphicFramePr>
        <p:xfrm>
          <a:off x="214283" y="2132856"/>
          <a:ext cx="8715435" cy="50405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8715435"/>
              </a:tblGrid>
              <a:tr h="50405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ведению учета граждан, нуждающихся в жилых </a:t>
                      </a:r>
                      <a:r>
                        <a:rPr lang="ru-RU" sz="1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помещениях –  636,5 тыс. руб.</a:t>
                      </a:r>
                      <a:endParaRPr lang="ru-RU" sz="16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4282" y="2708920"/>
            <a:ext cx="8704638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font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осуществление отдельных полномочий Краснодарского края по осуществлению регионального жилищного надзора и лицензионного контроля –  1 273,0 тыс.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0724" y="3442859"/>
            <a:ext cx="8678196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fontAlgn="ctr"/>
            <a:r>
              <a:rPr lang="ru-RU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недрение и развитие инструментов инициативного бюджетирования – 4 088,1 тыс. руб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4509120"/>
            <a:ext cx="4997948" cy="227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361" y="4509120"/>
            <a:ext cx="3563119" cy="227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40724" y="3941440"/>
            <a:ext cx="8678196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fontAlgn="ctr"/>
            <a:r>
              <a:rPr lang="ru-RU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рочие мероприятия – 1 935,3 тыс. руб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125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86842" cy="10977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dirty="0" smtClean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«Функционирование </a:t>
            </a:r>
            <a:r>
              <a:rPr lang="ru-RU" sz="2400" b="1" dirty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органов местного самоуправления в МО Туапсинский </a:t>
            </a:r>
            <a:r>
              <a:rPr lang="ru-RU" sz="2400" b="1" dirty="0" smtClean="0">
                <a:ln w="1905"/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район»</a:t>
            </a:r>
            <a:endParaRPr lang="ru-RU" sz="2400" b="1" dirty="0">
              <a:ln w="1905"/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142844" y="1714488"/>
            <a:ext cx="2571768" cy="2286016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Основное мероприятие «Обеспечение деятельности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казенных учреждений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–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74 578,5 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12" name="Параллелограмм 11"/>
          <p:cNvSpPr/>
          <p:nvPr/>
        </p:nvSpPr>
        <p:spPr>
          <a:xfrm>
            <a:off x="2357422" y="1714488"/>
            <a:ext cx="2571768" cy="2286016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одержание муниципального казенного учреждения 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"Центр обеспечения деятельности органов местного  самоуправления" </a:t>
            </a: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2000232" y="1571612"/>
            <a:ext cx="1214446" cy="642942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4572000" y="1714488"/>
            <a:ext cx="2500330" cy="2286016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Основное мероприятие «Повышение эффективности работы органов местного самоуправления и подведомственных организаций» -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11 806,3  тыс. руб.</a:t>
            </a:r>
          </a:p>
        </p:txBody>
      </p:sp>
      <p:sp>
        <p:nvSpPr>
          <p:cNvPr id="16" name="Параллелограмм 15"/>
          <p:cNvSpPr/>
          <p:nvPr/>
        </p:nvSpPr>
        <p:spPr>
          <a:xfrm>
            <a:off x="6715140" y="1785926"/>
            <a:ext cx="2286016" cy="2214578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электронного документооборота, оказание услуг </a:t>
            </a:r>
            <a:r>
              <a:rPr lang="ru-RU" sz="11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покопийного</a:t>
            </a:r>
            <a:r>
              <a:rPr lang="ru-RU" sz="1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обслуживания, тех. сопровождение программных продуктов "АС "Бюджет", АС "УРМ", ПО "Сервер обмена данными</a:t>
            </a:r>
            <a:r>
              <a:rPr lang="ru-RU" sz="1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1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6215074" y="1571612"/>
            <a:ext cx="1214446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672408" cy="25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4" y="4181364"/>
            <a:ext cx="4266806" cy="227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соседними углами 2"/>
          <p:cNvSpPr/>
          <p:nvPr/>
        </p:nvSpPr>
        <p:spPr>
          <a:xfrm>
            <a:off x="6912260" y="884805"/>
            <a:ext cx="2088896" cy="599979"/>
          </a:xfrm>
          <a:prstGeom prst="snip2Same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ln w="1905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pPr algn="ctr"/>
            <a:r>
              <a:rPr lang="ru-RU" sz="1700" b="1" dirty="0" smtClean="0">
                <a:ln w="1905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86 384,8 </a:t>
            </a:r>
            <a:r>
              <a:rPr lang="ru-RU" sz="1700" b="1" dirty="0">
                <a:ln w="1905"/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sz="1200" b="1" dirty="0">
                <a:ln w="1905"/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91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01143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«Молодежь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Туапсинского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района»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Расходы – 11 081,6 тыс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руб.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09000" y="1340768"/>
            <a:ext cx="7763400" cy="2373984"/>
            <a:chOff x="516447" y="1208802"/>
            <a:chExt cx="7763400" cy="2373984"/>
          </a:xfrm>
        </p:grpSpPr>
        <p:sp>
          <p:nvSpPr>
            <p:cNvPr id="9" name="Полилиния 8"/>
            <p:cNvSpPr/>
            <p:nvPr/>
          </p:nvSpPr>
          <p:spPr>
            <a:xfrm>
              <a:off x="1655111" y="1208802"/>
              <a:ext cx="6624736" cy="570323"/>
            </a:xfrm>
            <a:custGeom>
              <a:avLst/>
              <a:gdLst>
                <a:gd name="connsiteX0" fmla="*/ 0 w 3981579"/>
                <a:gd name="connsiteY0" fmla="*/ 76693 h 766927"/>
                <a:gd name="connsiteX1" fmla="*/ 76693 w 3981579"/>
                <a:gd name="connsiteY1" fmla="*/ 0 h 766927"/>
                <a:gd name="connsiteX2" fmla="*/ 3904886 w 3981579"/>
                <a:gd name="connsiteY2" fmla="*/ 0 h 766927"/>
                <a:gd name="connsiteX3" fmla="*/ 3981579 w 3981579"/>
                <a:gd name="connsiteY3" fmla="*/ 76693 h 766927"/>
                <a:gd name="connsiteX4" fmla="*/ 3981579 w 3981579"/>
                <a:gd name="connsiteY4" fmla="*/ 690234 h 766927"/>
                <a:gd name="connsiteX5" fmla="*/ 3904886 w 3981579"/>
                <a:gd name="connsiteY5" fmla="*/ 766927 h 766927"/>
                <a:gd name="connsiteX6" fmla="*/ 76693 w 3981579"/>
                <a:gd name="connsiteY6" fmla="*/ 766927 h 766927"/>
                <a:gd name="connsiteX7" fmla="*/ 0 w 3981579"/>
                <a:gd name="connsiteY7" fmla="*/ 690234 h 766927"/>
                <a:gd name="connsiteX8" fmla="*/ 0 w 3981579"/>
                <a:gd name="connsiteY8" fmla="*/ 76693 h 76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1579" h="766927">
                  <a:moveTo>
                    <a:pt x="0" y="76693"/>
                  </a:moveTo>
                  <a:cubicBezTo>
                    <a:pt x="0" y="34337"/>
                    <a:pt x="34337" y="0"/>
                    <a:pt x="76693" y="0"/>
                  </a:cubicBezTo>
                  <a:lnTo>
                    <a:pt x="3904886" y="0"/>
                  </a:lnTo>
                  <a:cubicBezTo>
                    <a:pt x="3947242" y="0"/>
                    <a:pt x="3981579" y="34337"/>
                    <a:pt x="3981579" y="76693"/>
                  </a:cubicBezTo>
                  <a:lnTo>
                    <a:pt x="3981579" y="690234"/>
                  </a:lnTo>
                  <a:cubicBezTo>
                    <a:pt x="3981579" y="732590"/>
                    <a:pt x="3947242" y="766927"/>
                    <a:pt x="3904886" y="766927"/>
                  </a:cubicBezTo>
                  <a:lnTo>
                    <a:pt x="76693" y="766927"/>
                  </a:lnTo>
                  <a:cubicBezTo>
                    <a:pt x="34337" y="766927"/>
                    <a:pt x="0" y="732590"/>
                    <a:pt x="0" y="690234"/>
                  </a:cubicBezTo>
                  <a:lnTo>
                    <a:pt x="0" y="76693"/>
                  </a:lnTo>
                  <a:close/>
                </a:path>
              </a:pathLst>
            </a:custGeom>
            <a:solidFill>
              <a:srgbClr val="FF0000">
                <a:alpha val="89804"/>
              </a:srgbClr>
            </a:solidFill>
            <a:ln>
              <a:solidFill>
                <a:srgbClr val="FF3399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043" tIns="91043" rIns="91043" bIns="91043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В рамках данной программы </a:t>
              </a:r>
              <a:r>
                <a:rPr lang="ru-RU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осуществлялись </a:t>
              </a: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расходы на:</a:t>
              </a:r>
              <a:endPara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16447" y="2088203"/>
              <a:ext cx="2643206" cy="1488967"/>
            </a:xfrm>
            <a:custGeom>
              <a:avLst/>
              <a:gdLst>
                <a:gd name="connsiteX0" fmla="*/ 0 w 4319334"/>
                <a:gd name="connsiteY0" fmla="*/ 152528 h 1525281"/>
                <a:gd name="connsiteX1" fmla="*/ 152528 w 4319334"/>
                <a:gd name="connsiteY1" fmla="*/ 0 h 1525281"/>
                <a:gd name="connsiteX2" fmla="*/ 4166806 w 4319334"/>
                <a:gd name="connsiteY2" fmla="*/ 0 h 1525281"/>
                <a:gd name="connsiteX3" fmla="*/ 4319334 w 4319334"/>
                <a:gd name="connsiteY3" fmla="*/ 152528 h 1525281"/>
                <a:gd name="connsiteX4" fmla="*/ 4319334 w 4319334"/>
                <a:gd name="connsiteY4" fmla="*/ 1372753 h 1525281"/>
                <a:gd name="connsiteX5" fmla="*/ 4166806 w 4319334"/>
                <a:gd name="connsiteY5" fmla="*/ 1525281 h 1525281"/>
                <a:gd name="connsiteX6" fmla="*/ 152528 w 4319334"/>
                <a:gd name="connsiteY6" fmla="*/ 1525281 h 1525281"/>
                <a:gd name="connsiteX7" fmla="*/ 0 w 4319334"/>
                <a:gd name="connsiteY7" fmla="*/ 1372753 h 1525281"/>
                <a:gd name="connsiteX8" fmla="*/ 0 w 4319334"/>
                <a:gd name="connsiteY8" fmla="*/ 152528 h 152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9334" h="1525281">
                  <a:moveTo>
                    <a:pt x="0" y="152528"/>
                  </a:moveTo>
                  <a:cubicBezTo>
                    <a:pt x="0" y="68289"/>
                    <a:pt x="68289" y="0"/>
                    <a:pt x="152528" y="0"/>
                  </a:cubicBezTo>
                  <a:lnTo>
                    <a:pt x="4166806" y="0"/>
                  </a:lnTo>
                  <a:cubicBezTo>
                    <a:pt x="4251045" y="0"/>
                    <a:pt x="4319334" y="68289"/>
                    <a:pt x="4319334" y="152528"/>
                  </a:cubicBezTo>
                  <a:lnTo>
                    <a:pt x="4319334" y="1372753"/>
                  </a:lnTo>
                  <a:cubicBezTo>
                    <a:pt x="4319334" y="1456992"/>
                    <a:pt x="4251045" y="1525281"/>
                    <a:pt x="4166806" y="1525281"/>
                  </a:cubicBezTo>
                  <a:lnTo>
                    <a:pt x="152528" y="1525281"/>
                  </a:lnTo>
                  <a:cubicBezTo>
                    <a:pt x="68289" y="1525281"/>
                    <a:pt x="0" y="1456992"/>
                    <a:pt x="0" y="1372753"/>
                  </a:cubicBezTo>
                  <a:lnTo>
                    <a:pt x="0" y="152528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3399"/>
              </a:solidFill>
            </a:ln>
            <a:effectLst/>
            <a:scene3d>
              <a:camera prst="orthographicFront"/>
              <a:lightRig rig="flood" dir="t"/>
            </a:scene3d>
            <a:sp3d prstMaterial="matte"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254" tIns="113254" rIns="113254" bIns="113254" numCol="1" spcCol="1270" anchor="ctr" anchorCtr="0">
              <a:no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обеспечение деятельности отраслевого органа – </a:t>
              </a:r>
            </a:p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3 565,8 тыс.руб.</a:t>
              </a:r>
            </a:p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srgbClr val="C0504D">
                    <a:lumMod val="50000"/>
                  </a:srgbClr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250687" y="2088204"/>
              <a:ext cx="3286149" cy="1494582"/>
            </a:xfrm>
            <a:custGeom>
              <a:avLst/>
              <a:gdLst>
                <a:gd name="connsiteX0" fmla="*/ 0 w 4364936"/>
                <a:gd name="connsiteY0" fmla="*/ 151514 h 1515137"/>
                <a:gd name="connsiteX1" fmla="*/ 151514 w 4364936"/>
                <a:gd name="connsiteY1" fmla="*/ 0 h 1515137"/>
                <a:gd name="connsiteX2" fmla="*/ 4213422 w 4364936"/>
                <a:gd name="connsiteY2" fmla="*/ 0 h 1515137"/>
                <a:gd name="connsiteX3" fmla="*/ 4364936 w 4364936"/>
                <a:gd name="connsiteY3" fmla="*/ 151514 h 1515137"/>
                <a:gd name="connsiteX4" fmla="*/ 4364936 w 4364936"/>
                <a:gd name="connsiteY4" fmla="*/ 1363623 h 1515137"/>
                <a:gd name="connsiteX5" fmla="*/ 4213422 w 4364936"/>
                <a:gd name="connsiteY5" fmla="*/ 1515137 h 1515137"/>
                <a:gd name="connsiteX6" fmla="*/ 151514 w 4364936"/>
                <a:gd name="connsiteY6" fmla="*/ 1515137 h 1515137"/>
                <a:gd name="connsiteX7" fmla="*/ 0 w 4364936"/>
                <a:gd name="connsiteY7" fmla="*/ 1363623 h 1515137"/>
                <a:gd name="connsiteX8" fmla="*/ 0 w 4364936"/>
                <a:gd name="connsiteY8" fmla="*/ 151514 h 1515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64936" h="1515137">
                  <a:moveTo>
                    <a:pt x="0" y="151514"/>
                  </a:moveTo>
                  <a:cubicBezTo>
                    <a:pt x="0" y="67835"/>
                    <a:pt x="67835" y="0"/>
                    <a:pt x="151514" y="0"/>
                  </a:cubicBezTo>
                  <a:lnTo>
                    <a:pt x="4213422" y="0"/>
                  </a:lnTo>
                  <a:cubicBezTo>
                    <a:pt x="4297101" y="0"/>
                    <a:pt x="4364936" y="67835"/>
                    <a:pt x="4364936" y="151514"/>
                  </a:cubicBezTo>
                  <a:lnTo>
                    <a:pt x="4364936" y="1363623"/>
                  </a:lnTo>
                  <a:cubicBezTo>
                    <a:pt x="4364936" y="1447302"/>
                    <a:pt x="4297101" y="1515137"/>
                    <a:pt x="4213422" y="1515137"/>
                  </a:cubicBezTo>
                  <a:lnTo>
                    <a:pt x="151514" y="1515137"/>
                  </a:lnTo>
                  <a:cubicBezTo>
                    <a:pt x="67835" y="1515137"/>
                    <a:pt x="0" y="1447302"/>
                    <a:pt x="0" y="1363623"/>
                  </a:cubicBezTo>
                  <a:lnTo>
                    <a:pt x="0" y="151514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3399"/>
              </a:solidFill>
            </a:ln>
            <a:effectLst/>
            <a:scene3d>
              <a:camera prst="orthographicFront"/>
              <a:lightRig rig="flood" dir="t"/>
            </a:scene3d>
            <a:sp3d prstMaterial="matte"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254" tIns="113254" rIns="113254" bIns="113254" numCol="1" spcCol="1270" anchor="ctr" anchorCtr="0">
              <a:noAutofit/>
            </a:bodyPr>
            <a:lstStyle/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обеспечение деятельности МКУ «Молодежный центр Туапсинского района» - </a:t>
              </a:r>
            </a:p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6 </a:t>
              </a:r>
              <a:r>
                <a:rPr lang="ru-RU" b="1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658,8 </a:t>
              </a:r>
              <a:r>
                <a:rPr lang="ru-RU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тыс.руб.</a:t>
              </a:r>
            </a:p>
          </p:txBody>
        </p:sp>
      </p:grpSp>
      <p:sp>
        <p:nvSpPr>
          <p:cNvPr id="17" name="Полилиния 16"/>
          <p:cNvSpPr/>
          <p:nvPr/>
        </p:nvSpPr>
        <p:spPr>
          <a:xfrm>
            <a:off x="6572264" y="2220170"/>
            <a:ext cx="2357454" cy="1494582"/>
          </a:xfrm>
          <a:custGeom>
            <a:avLst/>
            <a:gdLst>
              <a:gd name="connsiteX0" fmla="*/ 0 w 4319334"/>
              <a:gd name="connsiteY0" fmla="*/ 152528 h 1525281"/>
              <a:gd name="connsiteX1" fmla="*/ 152528 w 4319334"/>
              <a:gd name="connsiteY1" fmla="*/ 0 h 1525281"/>
              <a:gd name="connsiteX2" fmla="*/ 4166806 w 4319334"/>
              <a:gd name="connsiteY2" fmla="*/ 0 h 1525281"/>
              <a:gd name="connsiteX3" fmla="*/ 4319334 w 4319334"/>
              <a:gd name="connsiteY3" fmla="*/ 152528 h 1525281"/>
              <a:gd name="connsiteX4" fmla="*/ 4319334 w 4319334"/>
              <a:gd name="connsiteY4" fmla="*/ 1372753 h 1525281"/>
              <a:gd name="connsiteX5" fmla="*/ 4166806 w 4319334"/>
              <a:gd name="connsiteY5" fmla="*/ 1525281 h 1525281"/>
              <a:gd name="connsiteX6" fmla="*/ 152528 w 4319334"/>
              <a:gd name="connsiteY6" fmla="*/ 1525281 h 1525281"/>
              <a:gd name="connsiteX7" fmla="*/ 0 w 4319334"/>
              <a:gd name="connsiteY7" fmla="*/ 1372753 h 1525281"/>
              <a:gd name="connsiteX8" fmla="*/ 0 w 4319334"/>
              <a:gd name="connsiteY8" fmla="*/ 152528 h 152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9334" h="1525281">
                <a:moveTo>
                  <a:pt x="0" y="152528"/>
                </a:moveTo>
                <a:cubicBezTo>
                  <a:pt x="0" y="68289"/>
                  <a:pt x="68289" y="0"/>
                  <a:pt x="152528" y="0"/>
                </a:cubicBezTo>
                <a:lnTo>
                  <a:pt x="4166806" y="0"/>
                </a:lnTo>
                <a:cubicBezTo>
                  <a:pt x="4251045" y="0"/>
                  <a:pt x="4319334" y="68289"/>
                  <a:pt x="4319334" y="152528"/>
                </a:cubicBezTo>
                <a:lnTo>
                  <a:pt x="4319334" y="1372753"/>
                </a:lnTo>
                <a:cubicBezTo>
                  <a:pt x="4319334" y="1456992"/>
                  <a:pt x="4251045" y="1525281"/>
                  <a:pt x="4166806" y="1525281"/>
                </a:cubicBezTo>
                <a:lnTo>
                  <a:pt x="152528" y="1525281"/>
                </a:lnTo>
                <a:cubicBezTo>
                  <a:pt x="68289" y="1525281"/>
                  <a:pt x="0" y="1456992"/>
                  <a:pt x="0" y="1372753"/>
                </a:cubicBezTo>
                <a:lnTo>
                  <a:pt x="0" y="152528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3399"/>
            </a:solidFill>
          </a:ln>
          <a:effectLst/>
          <a:scene3d>
            <a:camera prst="orthographicFront"/>
            <a:lightRig rig="flood" dir="t"/>
          </a:scene3d>
          <a:sp3d prstMaterial="matte"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254" tIns="113254" rIns="113254" bIns="113254" numCol="1" spcCol="1270" anchor="ctr" anchorCtr="0">
            <a:noAutofit/>
          </a:bodyPr>
          <a:lstStyle/>
          <a:p>
            <a:pPr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– </a:t>
            </a:r>
          </a:p>
          <a:p>
            <a:pPr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857,0 </a:t>
            </a:r>
            <a:r>
              <a:rPr lang="ru-RU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367240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1907704" y="1911091"/>
            <a:ext cx="242316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787144" y="1911091"/>
            <a:ext cx="214314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7508675" y="1932661"/>
            <a:ext cx="242316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6" y="3933056"/>
            <a:ext cx="425056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21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7504" y="1013327"/>
            <a:ext cx="8784976" cy="46805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район составляется финансовым управлением администрации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1546140"/>
            <a:ext cx="8798371" cy="1404156"/>
          </a:xfrm>
          <a:prstGeom prst="roundRect">
            <a:avLst/>
          </a:prstGeom>
          <a:solidFill>
            <a:srgbClr val="00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Администрация муниципального образования Туапсинский район не позднее 1 апреля текущего года направляет в Контрольно-счетную палату муниципального образования Туапсинский район для подготовки заключения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*иные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документы, подлежащие представлению в Совет муниципального образования Туапсинский район одновременно с годовым отчетом об исполнении бюджета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2996952"/>
            <a:ext cx="8856984" cy="1609528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  <a:buBlip>
                <a:blip r:embed="rId2"/>
              </a:buBlip>
            </a:pPr>
            <a:endParaRPr lang="ru-RU" sz="14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 внешнюю проверку годового отчета об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исполнении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готовит заключение на годовой отчет об исполнении бюджета муниципального образования Туапсинский район в срок, не превышающий один месяц со дня его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представления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представляет заключение на годовой отчет об исполнении бюджета муниципального образования Туапсинский район в Совет муниципального образования Туапсинский район с одновременным направлением в администрацию муниципального образования Туапсинский район"</a:t>
            </a:r>
          </a:p>
          <a:p>
            <a:endParaRPr lang="ru-RU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4606480"/>
            <a:ext cx="8856984" cy="1314200"/>
          </a:xfrm>
          <a:prstGeom prst="roundRect">
            <a:avLst/>
          </a:prstGeom>
          <a:solidFill>
            <a:srgbClr val="FF99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"Глава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получения заключения Контрольно-счетной палаты муниципального образования Туапсинский район в течение 10 дней назначает публичные слушания по отчету об исполнении бюджета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позднее 1 мая текущего года представляет в Совет муниципального образования Туапсинский район годовой отчет об исполнении местного бюджета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5949280"/>
            <a:ext cx="8856984" cy="792088"/>
          </a:xfrm>
          <a:prstGeom prst="roundRect">
            <a:avLst/>
          </a:prstGeom>
          <a:solidFill>
            <a:srgbClr val="66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район утверждается решением Совета муниципального образования Туапсинский район с указанием общего объема доходов, расходов и дефицита (профицита) бюджета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0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составления </a:t>
            </a: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рассмотрения и утверждения годового отчета </a:t>
            </a:r>
            <a:endParaRPr lang="ru-RU" sz="2000" b="1" dirty="0" smtClean="0">
              <a:ln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исполнении бюджета муниципального образования </a:t>
            </a:r>
            <a:b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2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Ведомственная целевая программа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«Развитие агропромышленного комплекса на территории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 Туапсинский район»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cap="all" dirty="0">
              <a:ln w="9000" cmpd="sng">
                <a:solidFill>
                  <a:schemeClr val="accent6">
                    <a:lumMod val="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63155234"/>
              </p:ext>
            </p:extLst>
          </p:nvPr>
        </p:nvGraphicFramePr>
        <p:xfrm>
          <a:off x="500034" y="1428736"/>
          <a:ext cx="89289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Блок-схема: альтернативный процесс 10"/>
          <p:cNvSpPr/>
          <p:nvPr/>
        </p:nvSpPr>
        <p:spPr>
          <a:xfrm>
            <a:off x="221310" y="2060848"/>
            <a:ext cx="4143404" cy="237626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предоставление субсидий  на строительство теплиц, содержание маточного поголовья крупного и мелкого рогатого скота –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514,5 тыс.руб.</a:t>
            </a:r>
            <a:endParaRPr lang="ru-RU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929190" y="2060848"/>
            <a:ext cx="4035298" cy="237626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субсидии на возмещение части понесенных затрат на приобретение сельскохозяйственных животных, произведении и реализации молочной продукции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(краевые средства) – 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3 414,9 тыс. руб.</a:t>
            </a:r>
            <a:endParaRPr lang="ru-RU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53136"/>
            <a:ext cx="374441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Блок-схема: подготовка 6"/>
          <p:cNvSpPr/>
          <p:nvPr/>
        </p:nvSpPr>
        <p:spPr>
          <a:xfrm>
            <a:off x="1259632" y="1100228"/>
            <a:ext cx="6048671" cy="816604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3 929,4 </a:t>
            </a:r>
            <a:r>
              <a:rPr 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1F497D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653136"/>
            <a:ext cx="3929090" cy="201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3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"/>
            <a:ext cx="8892480" cy="126876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«По </a:t>
            </a: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улучшению положения детей в муниципальном образовании Туапсинский </a:t>
            </a: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район» Расходы – 64 095,0 тыс. руб.</a:t>
            </a:r>
            <a:endParaRPr lang="ru-RU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76657"/>
              </p:ext>
            </p:extLst>
          </p:nvPr>
        </p:nvGraphicFramePr>
        <p:xfrm>
          <a:off x="179512" y="1268760"/>
          <a:ext cx="8716006" cy="64936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520280"/>
                <a:gridCol w="6195726"/>
              </a:tblGrid>
              <a:tr h="58001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Подпрограмма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"Дети и семья" </a:t>
                      </a:r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25,3 </a:t>
                      </a:r>
                      <a:r>
                        <a:rPr lang="ru-RU" sz="1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9282" marR="9282" marT="9282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оплата </a:t>
                      </a:r>
                      <a:r>
                        <a:rPr lang="ru-RU" sz="1400" b="1" i="0" u="none" strike="noStrike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 призы, подарки участникам мероприятий 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05849"/>
              </p:ext>
            </p:extLst>
          </p:nvPr>
        </p:nvGraphicFramePr>
        <p:xfrm>
          <a:off x="179512" y="2204865"/>
          <a:ext cx="8784976" cy="410445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40057"/>
                <a:gridCol w="6244919"/>
              </a:tblGrid>
              <a:tr h="5453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</a:t>
                      </a:r>
                      <a:endParaRPr lang="ru-RU" sz="1400" b="1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Дети-сироты"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59 557,1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</a:t>
                      </a:r>
                      <a:r>
                        <a:rPr lang="ru-RU" sz="1400" b="1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пособия детям-сиротам на государственную регистрацию права собственности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5,2  тыс. руб. </a:t>
                      </a:r>
                      <a:endParaRPr lang="ru-RU" sz="1400" b="1" i="1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970518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денежные выплаты на содержание детей-сирот и детей, оставшихся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без попечения родителей, находящихся под опекой (попечительством) или переданных на воспитание в приемные семьи -    33 067,5 тыс.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86160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 по оплате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проезда детей-сирот и детей, оставшихся без попечения родителей к месту лечения и обратно </a:t>
                      </a:r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15,0  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86160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ежемесячного вознаграждения, причитающегося приемным родителям за оказание услуг по воспитанию приемных детей –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16 932,4  тыс.руб.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7853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осуществление деятельности по опеке и попечительству – </a:t>
                      </a:r>
                    </a:p>
                    <a:p>
                      <a:pPr algn="ctr" fontAlgn="ctr"/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8 464,8  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88442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оздоровления и отдыха детей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636,7  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69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544032"/>
              </p:ext>
            </p:extLst>
          </p:nvPr>
        </p:nvGraphicFramePr>
        <p:xfrm>
          <a:off x="194282" y="1556792"/>
          <a:ext cx="8644568" cy="107608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480827"/>
                <a:gridCol w="6163741"/>
              </a:tblGrid>
              <a:tr h="7890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"Дети-сироты»</a:t>
                      </a:r>
                      <a:endParaRPr lang="ru-RU" sz="16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по выявлению обстоятельств, свидетельствующих о необходимости оказания детям сиротам и детям, оставшимся без попечения родителей, лицам из числа детей сирот и детей, оставшихся без попечения родителей, содействия в преодолении трудной жизненной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ситуации –    435,5 тыс. руб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\\Server38\53\Общий доступ 2019\ИСПОЛНЕНИЕ БЮДЖЕТА\БЮДЖЕТ ДЛЯ ГРАЖДАН\КАРТИНКИ\priemnaya_semy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2852936"/>
            <a:ext cx="417646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52936"/>
            <a:ext cx="416427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43608" y="68070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«По улучшению положения детей в муниципальном образовании Туапсинский район»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033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-5680"/>
            <a:ext cx="9108504" cy="108012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«По улучшению положения детей в муниципальном образовании Туапсинский район»</a:t>
            </a:r>
            <a:endParaRPr lang="ru-RU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184456"/>
              </p:ext>
            </p:extLst>
          </p:nvPr>
        </p:nvGraphicFramePr>
        <p:xfrm>
          <a:off x="214282" y="1785926"/>
          <a:ext cx="8643998" cy="117505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038589"/>
                <a:gridCol w="4605409"/>
              </a:tblGrid>
              <a:tr h="525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«Организация отдыха, оздоровления и занятости детей и подростков" – 3 981,6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и проведение на базе образовательных учреждений лагерей дневного пребывания</a:t>
                      </a:r>
                      <a:endParaRPr lang="ru-RU" sz="1400" b="1" i="1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25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«Одаренные дети» - 531,0 тыс.руб.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мероприятий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78530"/>
            <a:ext cx="5832648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83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Муниципальная программа</a:t>
            </a:r>
            <a:b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«Содействие развитию гражданского общества и гармонизации 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межнациональных 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отношений»</a:t>
            </a:r>
            <a:b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Расходы –  12 009,0 тыс. руб.</a:t>
            </a:r>
            <a:endParaRPr lang="ru-RU" sz="2000" b="1" dirty="0">
              <a:ln w="10541" cmpd="sng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214282" y="1428736"/>
            <a:ext cx="3925670" cy="1857388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«Гармонизация межнациональных отношений и развития национальных культур МО Туапсинский район»: </a:t>
            </a:r>
          </a:p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153,6  тыс. руб.  - проведение фестивалей, мероприятий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подготовка 11"/>
          <p:cNvSpPr/>
          <p:nvPr/>
        </p:nvSpPr>
        <p:spPr>
          <a:xfrm>
            <a:off x="5214942" y="1428736"/>
            <a:ext cx="3714776" cy="1857388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«Укрепление единства российской нации на территории МО Туапсинский район»:</a:t>
            </a:r>
          </a:p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4 305,4  тыс. руб.  -  проведение мероприятий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подготовка 12"/>
          <p:cNvSpPr/>
          <p:nvPr/>
        </p:nvSpPr>
        <p:spPr>
          <a:xfrm>
            <a:off x="2987823" y="2982707"/>
            <a:ext cx="3370127" cy="3240360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</a:t>
            </a:r>
            <a:r>
              <a:rPr lang="ru-RU" sz="1200" b="1" dirty="0" err="1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поддержка общественных инициатив и мероприятий, направленных на формирование и укрепление гражданского общества, гражданской идентичности и развитие национальных культур»: </a:t>
            </a:r>
          </a:p>
          <a:p>
            <a:pPr 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7 550,0 тыс. руб.-перечисление субсидий общественным  организациям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1" y="3429000"/>
            <a:ext cx="267854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430140"/>
            <a:ext cx="2880320" cy="302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51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rgbClr val="7030A0"/>
                </a:solidFill>
              </a:rPr>
              <a:t>Муниципальная программа</a:t>
            </a:r>
            <a:br>
              <a:rPr lang="ru-RU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«Защита </a:t>
            </a:r>
            <a:r>
              <a:rPr lang="ru-RU" sz="2400" b="1" dirty="0">
                <a:ln w="11430"/>
                <a:solidFill>
                  <a:srgbClr val="7030A0"/>
                </a:solidFill>
              </a:rPr>
              <a:t>населения и территории от чрезвычайных ситуаций, обеспечение пожарной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безопасности»</a:t>
            </a:r>
            <a:r>
              <a:rPr lang="en-US" sz="2400" b="1" dirty="0">
                <a:ln w="11430"/>
                <a:solidFill>
                  <a:srgbClr val="7030A0"/>
                </a:solidFill>
              </a:rPr>
              <a:t/>
            </a:r>
            <a:br>
              <a:rPr lang="en-US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Расходы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– 146 631,1 </a:t>
            </a:r>
            <a:r>
              <a:rPr lang="ru-RU" sz="2400" b="1" dirty="0">
                <a:ln w="11430"/>
                <a:solidFill>
                  <a:srgbClr val="7030A0"/>
                </a:solidFill>
              </a:rPr>
              <a:t>тыс. руб.</a:t>
            </a:r>
          </a:p>
        </p:txBody>
      </p:sp>
      <p:pic>
        <p:nvPicPr>
          <p:cNvPr id="7" name="Рисунок 6" descr="\\Server38\53\БЮДЖЕТ 2016\БЮДЖЕТ ДЛЯ ГРАЖДАН\КАРТИНКИ БЮДЖЕТ ДЛЯ ГРАЖДАН\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725144"/>
            <a:ext cx="2725474" cy="184712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714884"/>
            <a:ext cx="2857520" cy="18504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00034" y="1714488"/>
            <a:ext cx="3429024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«Мероприятия по предупреждению и ликвидации ЧС, стихийных бедствий и их последствий»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- 43 992,2 тыс. руб.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29190" y="1714488"/>
            <a:ext cx="3714776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содержание аварийно-спасательной службы, обеспечение безопасности людей на водных объектах</a:t>
            </a:r>
            <a:endParaRPr lang="ru-RU" sz="14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034" y="3214686"/>
            <a:ext cx="3500462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пожарной безопасности» -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18 187,6 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00628" y="3214686"/>
            <a:ext cx="3643338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содержание противопожарной службы</a:t>
            </a:r>
            <a:endParaRPr lang="ru-RU" sz="14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 descr="G:\pxDM2RGH-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714884"/>
            <a:ext cx="2775253" cy="188246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2" name="Выгнутая вверх стрелка 11"/>
          <p:cNvSpPr/>
          <p:nvPr/>
        </p:nvSpPr>
        <p:spPr>
          <a:xfrm>
            <a:off x="3929058" y="2214554"/>
            <a:ext cx="1144714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000496" y="3500438"/>
            <a:ext cx="1144714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27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9"/>
            <a:ext cx="7429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1430"/>
                <a:solidFill>
                  <a:srgbClr val="7030A0"/>
                </a:solidFill>
              </a:rPr>
              <a:t>Муниципальная программа</a:t>
            </a:r>
            <a:br>
              <a:rPr lang="ru-RU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 «Защита населения и территории от чрезвычайных ситуаций, обеспечение пожарной безопасности»</a:t>
            </a:r>
            <a:r>
              <a:rPr lang="en-US" sz="2400" b="1" dirty="0">
                <a:ln w="11430"/>
                <a:solidFill>
                  <a:srgbClr val="7030A0"/>
                </a:solidFill>
              </a:rPr>
              <a:t/>
            </a:r>
            <a:br>
              <a:rPr lang="en-US" sz="2400" b="1" dirty="0">
                <a:ln w="11430"/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1504336"/>
            <a:ext cx="3500462" cy="8572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«Служба - 112» - </a:t>
            </a:r>
          </a:p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14 970,2 тыс. руб.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8145" y="1464455"/>
            <a:ext cx="4143404" cy="9286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ситуационного центра «Службы 112»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282" y="2678900"/>
            <a:ext cx="3500462" cy="10381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«Профилактика терроризма на территории МО Туапсинский район» - </a:t>
            </a:r>
          </a:p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69 481,1 тыс. руб.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14875" y="2564904"/>
            <a:ext cx="4196673" cy="1152126"/>
          </a:xfrm>
          <a:prstGeom prst="roundRect">
            <a:avLst>
              <a:gd name="adj" fmla="val 1547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террористических проявлений на территории муниципального образования  Туапсинский район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http://raion-tuapse.ru/images/1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69" y="4020996"/>
            <a:ext cx="4320480" cy="21431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217" name="Picture 1" descr="G:\ustanovka-videonabljud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3816424" cy="21431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5" name="Выгнутая вверх стрелка 14"/>
          <p:cNvSpPr/>
          <p:nvPr/>
        </p:nvSpPr>
        <p:spPr>
          <a:xfrm>
            <a:off x="3714000" y="2745234"/>
            <a:ext cx="1143008" cy="500066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3714744" y="1678769"/>
            <a:ext cx="1143008" cy="500066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0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305" y="206080"/>
            <a:ext cx="8229600" cy="99067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«Управление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собственностью»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подготовка 15"/>
          <p:cNvSpPr/>
          <p:nvPr/>
        </p:nvSpPr>
        <p:spPr>
          <a:xfrm>
            <a:off x="2188065" y="980728"/>
            <a:ext cx="6848431" cy="3456384"/>
          </a:xfrm>
          <a:prstGeom prst="flowChartPreparati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обеспечение деятельности отраслевого органа – </a:t>
            </a: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6 318,7 тыс. руб.</a:t>
            </a:r>
          </a:p>
          <a:p>
            <a:pPr algn="ctr"/>
            <a:endParaRPr lang="ru-RU" sz="1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предоставление субсидии на выполнение муниципального задания  МБУ  «Комитет земельных отношений» – 11 888,6 тыс. руб.</a:t>
            </a:r>
          </a:p>
          <a:p>
            <a:pPr algn="ctr"/>
            <a:endParaRPr lang="ru-RU" sz="1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проведение мероприятий по оценке недвижимости муниципальной собственности – </a:t>
            </a: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1 827,1 тыс. руб.</a:t>
            </a:r>
          </a:p>
          <a:p>
            <a:pPr algn="ctr"/>
            <a:endParaRPr lang="ru-RU" sz="13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работы по внесению изменений в генеральные планы – 1 071,1  тыс. руб.</a:t>
            </a:r>
          </a:p>
          <a:p>
            <a:pPr algn="ctr"/>
            <a:endParaRPr lang="ru-RU" sz="13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о</a:t>
            </a:r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беспечение отдельных полномочий по предоставлению жилых помещений детям-сиротам </a:t>
            </a:r>
            <a:r>
              <a:rPr lang="ru-RU" sz="1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59 593,9  </a:t>
            </a:r>
            <a:r>
              <a:rPr lang="ru-RU" sz="1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\\Server38\53\БЮДЖЕТ 2016\БЮДЖЕТ ДЛЯ ГРАЖДАН\КАРТИНКИ БЮДЖЕТ ДЛЯ ГРАЖДАН\5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31376"/>
            <a:ext cx="4032448" cy="220999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Овал 2"/>
          <p:cNvSpPr/>
          <p:nvPr/>
        </p:nvSpPr>
        <p:spPr>
          <a:xfrm>
            <a:off x="8564" y="1484784"/>
            <a:ext cx="2331188" cy="138477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</a:rPr>
              <a:t>Расходы – </a:t>
            </a:r>
          </a:p>
          <a:p>
            <a:pPr algn="ctr"/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</a:rPr>
              <a:t>80 699,4 тыс. руб.</a:t>
            </a:r>
            <a:endParaRPr lang="ru-RU" sz="2400" b="1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531376"/>
            <a:ext cx="4032448" cy="2261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3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52"/>
            <a:ext cx="8390166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«Экономическое развитие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Туапсинского района»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229274"/>
              </p:ext>
            </p:extLst>
          </p:nvPr>
        </p:nvGraphicFramePr>
        <p:xfrm>
          <a:off x="107504" y="1268366"/>
          <a:ext cx="8928992" cy="73187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20480"/>
                <a:gridCol w="4608512"/>
              </a:tblGrid>
              <a:tr h="73187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 «Формирование инвестиционной привлекательности муниципального образования Туапсинский район» –798,3 тыс.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за изготовление презентационной продукции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209642"/>
              </p:ext>
            </p:extLst>
          </p:nvPr>
        </p:nvGraphicFramePr>
        <p:xfrm>
          <a:off x="107504" y="2143116"/>
          <a:ext cx="8928992" cy="63781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320480"/>
                <a:gridCol w="4608512"/>
              </a:tblGrid>
              <a:tr h="6378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«Жилище» – </a:t>
                      </a:r>
                    </a:p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3 539,1 тыс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социальные выплаты молодым семьям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на приобретение жилого помещения</a:t>
                      </a:r>
                      <a:r>
                        <a:rPr lang="en-US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(3 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семьи)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256698"/>
              </p:ext>
            </p:extLst>
          </p:nvPr>
        </p:nvGraphicFramePr>
        <p:xfrm>
          <a:off x="107504" y="2924944"/>
          <a:ext cx="8928992" cy="14401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320480"/>
                <a:gridCol w="4608512"/>
              </a:tblGrid>
              <a:tr h="14401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"Информационное обеспечение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населения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муниципального образования Туапсинский район"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–  7 432,8 тыс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обслуживание интернет-сайта администрации МО Туапсинский район;  организация информационного обеспечения через радиоэфир в рамках новостных и тематических программ;  организация информационного обеспечения через печатные СМИ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и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через телеэфир в рамках новостных и тематических программ 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51520" y="285728"/>
            <a:ext cx="2304256" cy="839016"/>
          </a:xfrm>
          <a:prstGeom prst="rect">
            <a:avLst/>
          </a:prstGeom>
          <a:solidFill>
            <a:srgbClr val="FCC5A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Расходы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12 024,0  тыс. руб.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938356"/>
              </p:ext>
            </p:extLst>
          </p:nvPr>
        </p:nvGraphicFramePr>
        <p:xfrm>
          <a:off x="107504" y="4508726"/>
          <a:ext cx="8894824" cy="64846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320479"/>
                <a:gridCol w="4574345"/>
              </a:tblGrid>
              <a:tr h="648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«Поддержка малого и среднего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предпринимательства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» – 253,8 тыс. руб.</a:t>
                      </a:r>
                    </a:p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консультационные услуги субъектам малого и среднего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предпринимательства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8386" marR="8386" marT="8386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29200"/>
            <a:ext cx="4320480" cy="15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229201"/>
            <a:ext cx="4248472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2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85728"/>
            <a:ext cx="73448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«Доступная среда муниципального образования Туапсинский район» </a:t>
            </a:r>
          </a:p>
          <a:p>
            <a:pPr algn="ctr"/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В рамках программы произведены расходы на повышение уровня доступности приоритетных объектов и услуг для инвалидов и маломобильных групп населения</a:t>
            </a:r>
          </a:p>
          <a:p>
            <a:pPr algn="ctr"/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-21403" y="620688"/>
            <a:ext cx="2231232" cy="1919136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Расходы – 65,5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тыс.руб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Рисунок 7" descr="\\Server38\53\БЮДЖЕТ 2016\БЮДЖЕТ ДЛЯ ГРАЖДАН\КАРТИНКИ БЮДЖЕТ ДЛЯ ГРАЖДАН\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3573016"/>
            <a:ext cx="4392487" cy="288032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73016"/>
            <a:ext cx="3672408" cy="288032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58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RomaliyskayaOR\Desktop\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835" y="4437112"/>
            <a:ext cx="196166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7724" y="116632"/>
            <a:ext cx="6958848" cy="187220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933" y="2260343"/>
            <a:ext cx="8726710" cy="1888737"/>
          </a:xfrm>
          <a:prstGeom prst="roundRect">
            <a:avLst/>
          </a:prstGeom>
          <a:solidFill>
            <a:srgbClr val="C5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u="sng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Публичные слушания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по рассмотрению проекта Отчета об исполнении  бюджета муниципального образования Туапсинский район за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24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состоялись </a:t>
            </a:r>
            <a:r>
              <a:rPr lang="ru-RU" sz="24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600" b="1" u="sng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мая 2022 </a:t>
            </a:r>
            <a:r>
              <a:rPr lang="ru-RU" sz="24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проведены с соблюдением  всех процедур проведения публичных слушаний</a:t>
            </a:r>
            <a:endParaRPr lang="ru-RU" sz="2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494" y="4437112"/>
            <a:ext cx="6786340" cy="2232248"/>
          </a:xfrm>
          <a:prstGeom prst="roundRect">
            <a:avLst/>
          </a:prstGeom>
          <a:solidFill>
            <a:srgbClr val="8FC7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Получено положительное Заключение Контрольно-счетной палаты муниципального образования Туапсинский район на предмет соблюдения параметров формирования и  исполнения бюджета  </a:t>
            </a:r>
          </a:p>
          <a:p>
            <a:pPr algn="ctr"/>
            <a:r>
              <a:rPr lang="ru-RU" sz="2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(от </a:t>
            </a:r>
            <a:r>
              <a:rPr lang="ru-RU" sz="20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2000" b="1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0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2022 года)</a:t>
            </a:r>
            <a:endParaRPr lang="ru-RU" sz="2000" b="1" dirty="0">
              <a:ln w="1905"/>
              <a:solidFill>
                <a:schemeClr val="tx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vl\Desktop\image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36" y="188640"/>
            <a:ext cx="1571636" cy="207170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22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42852"/>
            <a:ext cx="5500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«Обеспечение безопасности населения  Туапсинского района»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с двумя вырезанными соседними углами 2"/>
          <p:cNvSpPr/>
          <p:nvPr/>
        </p:nvSpPr>
        <p:spPr>
          <a:xfrm>
            <a:off x="6572264" y="214290"/>
            <a:ext cx="2214578" cy="857256"/>
          </a:xfrm>
          <a:prstGeom prst="snip2Same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РАСХОДЫ –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11 066,9 тыс. руб.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карточка 7"/>
          <p:cNvSpPr/>
          <p:nvPr/>
        </p:nvSpPr>
        <p:spPr>
          <a:xfrm>
            <a:off x="285720" y="1357298"/>
            <a:ext cx="1785950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Подпрограмма «Поддержка реестровых казачьих обществ Туапсинского района» -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10 284,5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карточка 8"/>
          <p:cNvSpPr/>
          <p:nvPr/>
        </p:nvSpPr>
        <p:spPr>
          <a:xfrm>
            <a:off x="2143108" y="1357298"/>
            <a:ext cx="2000264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Круговая стрелка 9"/>
          <p:cNvSpPr/>
          <p:nvPr/>
        </p:nvSpPr>
        <p:spPr>
          <a:xfrm>
            <a:off x="1285852" y="1000108"/>
            <a:ext cx="1571636" cy="1357322"/>
          </a:xfrm>
          <a:prstGeom prst="circular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Блок-схема: карточка 15"/>
          <p:cNvSpPr/>
          <p:nvPr/>
        </p:nvSpPr>
        <p:spPr>
          <a:xfrm>
            <a:off x="4357686" y="1357298"/>
            <a:ext cx="2071702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Подпрограмма «Укрепление правопорядка,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профилактика правонарушений, усиление борьбы с преступностью и противодействие коррупции в Туапсинском  районе –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782,4 тыс. руб.   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карточка 16"/>
          <p:cNvSpPr/>
          <p:nvPr/>
        </p:nvSpPr>
        <p:spPr>
          <a:xfrm>
            <a:off x="6643702" y="1357298"/>
            <a:ext cx="2143140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изготовление методических и агитационных материалов профилактической направленности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Круговая стрелка 19"/>
          <p:cNvSpPr/>
          <p:nvPr/>
        </p:nvSpPr>
        <p:spPr>
          <a:xfrm>
            <a:off x="5715008" y="1142984"/>
            <a:ext cx="1571636" cy="1357322"/>
          </a:xfrm>
          <a:prstGeom prst="circular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4857760"/>
            <a:ext cx="4429156" cy="19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G:\2633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5010160"/>
            <a:ext cx="3974324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036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868" y="116632"/>
            <a:ext cx="80283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«Социальная поддержка отдельных категорий граждан муниципального образования Туапсинский район». </a:t>
            </a:r>
          </a:p>
          <a:p>
            <a:pPr algn="ctr"/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рамках программы произведены расходы на:</a:t>
            </a:r>
          </a:p>
          <a:p>
            <a:pPr algn="ctr"/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1907704" y="2204864"/>
            <a:ext cx="6408712" cy="864096"/>
          </a:xfrm>
          <a:prstGeom prst="chevr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выплату доплат к пенсии муниципальным служащим – 4 467,2 тыс. руб.</a:t>
            </a:r>
            <a:endParaRPr lang="ru-RU" sz="2000" b="1" i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1907704" y="3140968"/>
            <a:ext cx="6552728" cy="1080120"/>
          </a:xfrm>
          <a:prstGeom prst="chevr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оказание адресной помощи гражданам, оказавшимся в трудной жизненной  ситуации – 200,0 тыс. руб.</a:t>
            </a:r>
            <a:endParaRPr lang="ru-RU" sz="2000" b="1" i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38" name="Picture 2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09119"/>
            <a:ext cx="3528392" cy="223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39" name="Picture 2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437113"/>
            <a:ext cx="43544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0" y="1196752"/>
            <a:ext cx="1763688" cy="1944216"/>
          </a:xfrm>
          <a:prstGeom prst="hexag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Расходы – 4 667,2 тыс. руб.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9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«Развитие санаторно-курортного и туристского комплекса муниципального образования Туапсинский район»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– 8 576,4 тыс. руб.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79512" y="2629654"/>
            <a:ext cx="2736304" cy="1015371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отраслевого органа –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5 667,9 тыс. руб.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987824" y="2629654"/>
            <a:ext cx="3096344" cy="1015371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выполнение муниципального задания МБУ «Центр развития пляжного отдыха и туризма» - 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2 317,3 тыс. руб.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156176" y="2629655"/>
            <a:ext cx="2880320" cy="1015370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выставках,  перечисление членских взносов в ассоциацию «Совет муниципальных образований Краснодарского края –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591,2 тыс. руб.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79512" y="1686293"/>
            <a:ext cx="8856984" cy="806603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программы осуществлялись расходы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следующие цели: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89040"/>
            <a:ext cx="5650063" cy="303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6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936104"/>
          </a:xfrm>
          <a:solidFill>
            <a:srgbClr val="C5FFC5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66FF66"/>
                </a:solidFill>
              </a:rPr>
              <a:t/>
            </a:r>
            <a:br>
              <a:rPr lang="ru-RU" sz="2000" b="1" dirty="0" smtClean="0">
                <a:solidFill>
                  <a:srgbClr val="66FF66"/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НЕПРОГРАММНЫЕ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средств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составляет  399 761,0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 рублей: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748396"/>
              </p:ext>
            </p:extLst>
          </p:nvPr>
        </p:nvGraphicFramePr>
        <p:xfrm>
          <a:off x="0" y="908720"/>
          <a:ext cx="9108503" cy="2374856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2627782"/>
                <a:gridCol w="2160240"/>
                <a:gridCol w="2140489"/>
                <a:gridCol w="2179992"/>
              </a:tblGrid>
              <a:tr h="2374856"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высшего должностного лица муниципального образования Туапсинский 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2 331,6 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Совета муниципального образования </a:t>
                      </a:r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Туапсинский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1 671,5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администрации муниципального образования </a:t>
                      </a:r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Туапсинский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91 373,4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функций органов местного самоуправления по передаваемым полномочиям поселений (по осуществлению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внутреннего</a:t>
                      </a:r>
                      <a:r>
                        <a:rPr lang="ru-RU" sz="14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муниципального финансового контроля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– 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484,8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114649"/>
              </p:ext>
            </p:extLst>
          </p:nvPr>
        </p:nvGraphicFramePr>
        <p:xfrm>
          <a:off x="35496" y="3429000"/>
          <a:ext cx="9073008" cy="235509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74163"/>
                <a:gridCol w="2196512"/>
                <a:gridCol w="2142093"/>
                <a:gridCol w="2160240"/>
              </a:tblGrid>
              <a:tr h="2232248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функций органов местного самоуправления по передаваемым полномочиям поселений (по осуществлению полномочий в области строительства,</a:t>
                      </a:r>
                      <a:r>
                        <a:rPr lang="ru-RU" sz="14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архитектуры, градостроительства и муниципального земельного контроля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–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920,8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расходов по исполнительным листам  -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22 355,2 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осуществление  отдельных полномочий Краснодарского края по созданию и организации деятельности комиссий по делам несовершеннолетних и защите их прав –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3 441,6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осуществление отдельных полномочий Краснодарского края по поддержке сельскохозяйственного производства – 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636,7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C:\Users\KarmryanAR\Desktop\комиссия-768x576-720x4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805264"/>
            <a:ext cx="3096345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rmryanAR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805264"/>
            <a:ext cx="2631951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6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084474"/>
              </p:ext>
            </p:extLst>
          </p:nvPr>
        </p:nvGraphicFramePr>
        <p:xfrm>
          <a:off x="35496" y="1268760"/>
          <a:ext cx="9073008" cy="129614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593738"/>
                <a:gridCol w="2721965"/>
                <a:gridCol w="2757305"/>
              </a:tblGrid>
              <a:tr h="1296144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полномочий по составлению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(изменению) списков кандидатов в присяжные заседатели федеральных судов общей юрисдикции в Российской Федерации</a:t>
                      </a:r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27,1 тыс. рублей</a:t>
                      </a: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проведение мероприятий по мобилизационной подготовке –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48,9 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финансовое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обеспечение непредвиденных расходов – </a:t>
                      </a:r>
                    </a:p>
                    <a:p>
                      <a:pPr algn="ctr" fontAlgn="t"/>
                      <a:r>
                        <a:rPr lang="ru-RU" sz="1400" b="1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244 848,7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512168"/>
          </a:xfrm>
          <a:solidFill>
            <a:srgbClr val="C5FFC5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66FF66"/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144368"/>
              </p:ext>
            </p:extLst>
          </p:nvPr>
        </p:nvGraphicFramePr>
        <p:xfrm>
          <a:off x="35496" y="2780928"/>
          <a:ext cx="9073008" cy="10801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600400"/>
                <a:gridCol w="2736304"/>
                <a:gridCol w="2736304"/>
              </a:tblGrid>
              <a:tr h="10801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деятельности финансового управления администрации муниципального образования Туапсинский район  - </a:t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22 154,8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по поддержке дорожного хозяйства –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779,9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деятельности контрольно-счетной палаты  муниципального образования Туапсинский район  -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6 637,6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C:\Users\KarmryanAR\Desktop\575c74fb2a962028f09d151bda054ad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509120"/>
            <a:ext cx="3768353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783543"/>
              </p:ext>
            </p:extLst>
          </p:nvPr>
        </p:nvGraphicFramePr>
        <p:xfrm>
          <a:off x="4139952" y="3933056"/>
          <a:ext cx="4896544" cy="86409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896544"/>
              </a:tblGrid>
              <a:tr h="8640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Всероссийской</a:t>
                      </a:r>
                      <a:r>
                        <a:rPr lang="ru-RU" sz="14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переписи населения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2 048,4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rgbClr val="C5FFC5"/>
                    </a:solidFill>
                  </a:tcPr>
                </a:tc>
              </a:tr>
            </a:tbl>
          </a:graphicData>
        </a:graphic>
      </p:graphicFrame>
      <p:sp>
        <p:nvSpPr>
          <p:cNvPr id="3" name="AutoShape 2" descr="Перепись населения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ерепись населения 20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Перепись населения 20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869159"/>
            <a:ext cx="4392488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05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2024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ФИНАНСОВОЕ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УПРАВЛЕНИЕ АДМИНИСТРАЦИИ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МУНИЦИПАЛЬНОГО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ОБРАЗОВАНИЯ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ТУАПСИНСКИЙ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РАЙОН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Наш адрес: 352800, г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. Туапсе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, ул. Свободы, д.3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Телефон:  (86167)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2-28-17, 2-57-11, 2-53-11   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Адрес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электронной почты: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tuaprfin@mail.ru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KarmryanA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59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RomaliyskayaOR\Desktop\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36" y="1818170"/>
            <a:ext cx="4176464" cy="182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7724" y="116632"/>
            <a:ext cx="6958848" cy="187220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1027" y="3501008"/>
            <a:ext cx="8726710" cy="3027287"/>
          </a:xfrm>
          <a:prstGeom prst="roundRect">
            <a:avLst/>
          </a:prstGeom>
          <a:solidFill>
            <a:srgbClr val="99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Утвержден решением Совета муниципального образования Туапсинский район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от 25 </a:t>
            </a: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2020 года № 383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"О бюджете муниципального образования Туапсинский район на 2021 год и на плановый период 2022 и 2023 </a:t>
            </a: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годов»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(с последующими внесенными изменениями)  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vl\Desktop\image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36" y="188640"/>
            <a:ext cx="1793776" cy="237626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75"/>
            <a:ext cx="9036496" cy="75692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 экономические показатели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03774" y="676375"/>
            <a:ext cx="4523460" cy="1532334"/>
          </a:xfrm>
          <a:prstGeom prst="roundRect">
            <a:avLst/>
          </a:prstGeom>
          <a:solidFill>
            <a:srgbClr val="80ABE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Численность населения </a:t>
            </a:r>
          </a:p>
          <a:p>
            <a:pPr algn="ctr">
              <a:defRPr/>
            </a:pPr>
            <a:r>
              <a:rPr lang="ru-RU" sz="28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01.01.2021 год  - </a:t>
            </a:r>
          </a:p>
          <a:p>
            <a:pPr algn="ctr">
              <a:defRPr/>
            </a:pPr>
            <a:r>
              <a:rPr lang="ru-RU" sz="2800" b="1" u="sng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127 562 человек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8372" y="3693826"/>
            <a:ext cx="3672408" cy="13681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доходов </a:t>
            </a:r>
            <a:endParaRPr lang="ru-RU" sz="2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1 жителя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2021 году</a:t>
            </a:r>
          </a:p>
          <a:p>
            <a:pPr lvl="0" algn="ctr"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23 062 руб.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8372" y="5301208"/>
            <a:ext cx="3672408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расходов</a:t>
            </a:r>
            <a:endParaRPr lang="ru-RU" sz="2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1 жителя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2021 году</a:t>
            </a:r>
          </a:p>
          <a:p>
            <a:pPr lvl="0" algn="ctr">
              <a:defRPr/>
            </a:pPr>
            <a:r>
              <a:rPr lang="ru-RU" sz="2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23 062 руб.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47595" y="4662604"/>
            <a:ext cx="4635818" cy="20771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Величина прожиточного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минимума на душу населения        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 Краснодарском крае </a:t>
            </a:r>
          </a:p>
          <a:p>
            <a:pPr lvl="0"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году </a:t>
            </a:r>
          </a:p>
          <a:p>
            <a:pPr lvl="0" algn="ctr"/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11 397 руб.</a:t>
            </a:r>
            <a:endParaRPr lang="ru-RU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73" y="783949"/>
            <a:ext cx="3367820" cy="252586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5122" name="Picture 2" descr="E:\v-tuap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75" y="2342577"/>
            <a:ext cx="4523460" cy="216654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4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775"/>
            <a:ext cx="8928992" cy="77809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0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прогноза по основным показателям </a:t>
            </a:r>
            <a:b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социально-экономического </a:t>
            </a:r>
            <a:r>
              <a:rPr lang="ru-RU" sz="20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за </a:t>
            </a:r>
            <a:r>
              <a:rPr lang="ru-RU" sz="20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0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532593"/>
              </p:ext>
            </p:extLst>
          </p:nvPr>
        </p:nvGraphicFramePr>
        <p:xfrm>
          <a:off x="107503" y="764703"/>
          <a:ext cx="8928993" cy="597666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192689"/>
                <a:gridCol w="864096"/>
                <a:gridCol w="792088"/>
                <a:gridCol w="1080120"/>
              </a:tblGrid>
              <a:tr h="25154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 </a:t>
                      </a:r>
                      <a:r>
                        <a:rPr lang="ru-RU" sz="14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515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03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Промышленное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производство 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отгруженной продукции) по крупным и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средним предприятиям,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996,8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078,5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Объем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услуг транспорта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234,0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31 238,5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354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Оборот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розничной торговли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310,4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290,3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44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Оборот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общественного питания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294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Объем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платных услуг населению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2 464,9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Ввод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эксплуатацию жилых домов, тыс. кв. м общей площади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52,6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65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t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Среднегодовой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регистрируемой  безработицы  (в % к численности трудоспособного населения в трудоспособном возрасте)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Сальдированный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 по крупным и средним организациям,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млн.руб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37 258,4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Прибыль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прибыльных  предприятий 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493,4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18 528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Убыток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всем видам деятельности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Фонд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заработной платы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784,7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15 473,1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562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Численность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работающих для расчета среднемесячной заработной платы по крупным и средним организациям, тыс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чел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30,058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29,856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725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Среднемесячная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заработная плата по крупным и средним организациям, рублей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40 989,4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45 039,0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Численность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постоянного населения (среднегодовая), тыс. человек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126,853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127,225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349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620" y="188640"/>
            <a:ext cx="8229600" cy="4046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 БЮДЖЕТА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630088"/>
              </p:ext>
            </p:extLst>
          </p:nvPr>
        </p:nvGraphicFramePr>
        <p:xfrm>
          <a:off x="318612" y="836712"/>
          <a:ext cx="8640960" cy="24282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61136"/>
                <a:gridCol w="2160240"/>
                <a:gridCol w="2088232"/>
                <a:gridCol w="2131352"/>
              </a:tblGrid>
              <a:tr h="432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Наименование </a:t>
                      </a: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показателей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План </a:t>
                      </a:r>
                    </a:p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(млн. руб.)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Факт</a:t>
                      </a:r>
                    </a:p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 (млн. руб.)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50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ДОХОДЫ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2 853,0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2 941,9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103,1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РАСХОДЫ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2 989,9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2 877,7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96,2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701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Дефицит </a:t>
                      </a:r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(-), профицит (+)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-136,9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+64,2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х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334147"/>
              </p:ext>
            </p:extLst>
          </p:nvPr>
        </p:nvGraphicFramePr>
        <p:xfrm>
          <a:off x="251520" y="4437112"/>
          <a:ext cx="8684080" cy="2157845"/>
        </p:xfrm>
        <a:graphic>
          <a:graphicData uri="http://schemas.openxmlformats.org/drawingml/2006/table">
            <a:tbl>
              <a:tblPr>
                <a:solidFill>
                  <a:srgbClr val="EAD6E7"/>
                </a:solidFill>
                <a:tableStyleId>{08FB837D-C827-4EFA-A057-4D05807E0F7C}</a:tableStyleId>
              </a:tblPr>
              <a:tblGrid>
                <a:gridCol w="2809024"/>
                <a:gridCol w="5875056"/>
              </a:tblGrid>
              <a:tr h="5760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Источники внутреннего </a:t>
                      </a:r>
                      <a:r>
                        <a:rPr lang="ru-RU" sz="2000" u="none" strike="noStrike" kern="1200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финансирования</a:t>
                      </a:r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дефицитов бюджетов - </a:t>
                      </a:r>
                      <a:b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</a:br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ВСЕГО </a:t>
                      </a:r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-136,9  млн. руб. (план)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600" b="1" i="0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Уменьшение остатков: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50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* Погашение бюджетного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кредита – 2,2 млн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. руб. </a:t>
                      </a:r>
                      <a:endParaRPr lang="ru-RU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456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ru-RU" sz="1600" b="1" i="0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Увеличение остатков: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* Остатки средств на 01.01.2021 года – 139,1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90620" y="3501008"/>
            <a:ext cx="856895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2800">
                <a:ln>
                  <a:solidFill>
                    <a:srgbClr val="FFC000"/>
                  </a:solidFill>
                </a:ln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ИСТОЧНИКИ ФИНАНСИРОВАНИЯ </a:t>
            </a:r>
            <a:endParaRPr lang="ru-RU" sz="2400" b="1" dirty="0" smtClean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ДЕФИЦИТА БЮДЖЕТА</a:t>
            </a:r>
            <a:endParaRPr lang="ru-RU" sz="2400" b="1" dirty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57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8627"/>
            <a:ext cx="8928992" cy="9121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Доходы бюджета муниципального образования 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/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Туапсинский </a:t>
            </a:r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район  за 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 2021 </a:t>
            </a:r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Palatino Linotype" pitchFamily="18" charset="0"/>
                <a:cs typeface="Rod" pitchFamily="49" charset="-79"/>
              </a:rPr>
              <a:t>год 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cs typeface="Rod" pitchFamily="49" charset="-79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40695227"/>
              </p:ext>
            </p:extLst>
          </p:nvPr>
        </p:nvGraphicFramePr>
        <p:xfrm>
          <a:off x="0" y="692696"/>
          <a:ext cx="9144000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49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32340</TotalTime>
  <Words>3769</Words>
  <Application>Microsoft Office PowerPoint</Application>
  <PresentationFormat>Экран (4:3)</PresentationFormat>
  <Paragraphs>739</Paragraphs>
  <Slides>45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Тема Office</vt:lpstr>
      <vt:lpstr>Исполнительная</vt:lpstr>
      <vt:lpstr>МУНИЦИПАЛЬНОЕ ОБРАЗОВАНИЕ ТУАПСИНСКИЙ РАЙОН </vt:lpstr>
      <vt:lpstr>Бюджет муниципального образования  Туапсинский район </vt:lpstr>
      <vt:lpstr>Презентация PowerPoint</vt:lpstr>
      <vt:lpstr>Бюджет  муниципального образования  Туапсинский район </vt:lpstr>
      <vt:lpstr>Бюджет  муниципального образования  Туапсинский район </vt:lpstr>
      <vt:lpstr>Социально экономические показатели </vt:lpstr>
      <vt:lpstr>Исполнение прогноза по основным показателям  социально-экономического развития за 2021 год</vt:lpstr>
      <vt:lpstr>ОСНОВНЫЕ ХАРАКТЕРИСТИКИ БЮДЖЕТА</vt:lpstr>
      <vt:lpstr>Доходы бюджета муниципального образования  Туапсинский район  за  2021 год </vt:lpstr>
      <vt:lpstr>Исполнение бюджета района по собственным доходам  за 2021 год</vt:lpstr>
      <vt:lpstr>МО Туапсинский район  в рейтинге  среди ГО И МР  Краснодарского края по исполнению бюджета по доходам   за 2021 год</vt:lpstr>
      <vt:lpstr>Структура собственных доходов бюджета района                          в разрезе главных администраторов  доходов</vt:lpstr>
      <vt:lpstr>Исполнение собственных доходов  бюджета МО Туапсинский район в разрезе основных отраслей экономики за 2021 год (уд. вес в нормативе)                    </vt:lpstr>
      <vt:lpstr>РАСХОДЫ БЮДЖЕТА муниципального образования  Туапсинский район за 2021 год</vt:lpstr>
      <vt:lpstr>РАСХОДЫ БЮДЖЕТА муниципального образования  Туапсинский район</vt:lpstr>
      <vt:lpstr>МУНИЦИПАЛЬНЫЕ ПРОГРАММЫ</vt:lpstr>
      <vt:lpstr> МУНИЦИПАЛЬНЫЕ ПРОГРАММЫ </vt:lpstr>
      <vt:lpstr>Презентация PowerPoint</vt:lpstr>
      <vt:lpstr>Презентация PowerPoint</vt:lpstr>
      <vt:lpstr>Презентация PowerPoint</vt:lpstr>
      <vt:lpstr> Муниципальная программа «Развитие образования в  МО Туапсинский район». Расходы – 1 627 721,8 тыс. руб.</vt:lpstr>
      <vt:lpstr>Презентация PowerPoint</vt:lpstr>
      <vt:lpstr>Муниципальная программа  «Туапсинский район – территория комфортного проживания»</vt:lpstr>
      <vt:lpstr>Муниципальная программа  «Управление муниципальными финансами» Расходы – 39 762,8 тыс. руб.</vt:lpstr>
      <vt:lpstr>Муниципальная программа  «Развитие культуры в Туапсинском районе» Расходы в объеме 88 669,0 тыс. рублей направлены на:</vt:lpstr>
      <vt:lpstr>Муниципальная программа  «Развитие физической культуры и спорта  в Туапсинском районе». Расходы – 134 228,4 тыс. руб.</vt:lpstr>
      <vt:lpstr>Муниципальная программа  «Развитие жилищно-коммунального хозяйства в МО Туапсинский район» Расходы – 16 194,1 тыс. руб.</vt:lpstr>
      <vt:lpstr> Муниципальная программа  «Функционирование органов местного самоуправления в МО Туапсинский район»</vt:lpstr>
      <vt:lpstr>Муниципальная программа  «Молодежь Туапсинского района»  Расходы – 11 081,6 тыс. руб.</vt:lpstr>
      <vt:lpstr> Ведомственная целевая программа  «Развитие агропромышленного комплекса на территории  МО Туапсинский район»  </vt:lpstr>
      <vt:lpstr>Муниципальная программа  «По улучшению положения детей в муниципальном образовании Туапсинский район» Расходы – 64 095,0 тыс. руб.</vt:lpstr>
      <vt:lpstr>Презентация PowerPoint</vt:lpstr>
      <vt:lpstr> Муниципальная программа  «По улучшению положения детей в муниципальном образовании Туапсинский район»</vt:lpstr>
      <vt:lpstr>Муниципальная программа  «Содействие развитию гражданского общества и гармонизации межнациональных отношений» Расходы –  12 009,0 тыс. руб.</vt:lpstr>
      <vt:lpstr>Муниципальная программа  «Защита населения и территории от чрезвычайных ситуаций, обеспечение пожарной безопасности» Расходы – 146 631,1 тыс. руб.</vt:lpstr>
      <vt:lpstr>Презентация PowerPoint</vt:lpstr>
      <vt:lpstr>Муниципальная программа  «Управление муниципальной собственностью» </vt:lpstr>
      <vt:lpstr> Муниципальная программа  «Экономическое развитие  Туапсинского района» </vt:lpstr>
      <vt:lpstr>Презентация PowerPoint</vt:lpstr>
      <vt:lpstr>Презентация PowerPoint</vt:lpstr>
      <vt:lpstr>Презентация PowerPoint</vt:lpstr>
      <vt:lpstr>Презентация PowerPoint</vt:lpstr>
      <vt:lpstr> НЕПРОГРАММНЫЕ РАСХОДЫ Объем средств составляет  399 761,0 тыс. рублей:</vt:lpstr>
      <vt:lpstr> НЕПРОГРАММНЫЕ РАСХОДЫ</vt:lpstr>
      <vt:lpstr>                ФИНАНСОВОЕ УПРАВЛЕНИЕ АДМИНИСТРАЦИИ  МУНИЦИПАЛЬНОГО ОБРАЗОВАНИЯ  ТУАПСИНСКИЙ РАЙОН  Наш адрес: 352800, г. Туапсе, ул. Свободы, д.3  Телефон:  (86167) 2-28-17, 2-57-11, 2-53-11     Адрес электронной почты: tuaprfin@mail.ru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Бритов Сергей Сергеевич</dc:creator>
  <cp:lastModifiedBy>Пичугина ЛВ.</cp:lastModifiedBy>
  <cp:revision>1194</cp:revision>
  <cp:lastPrinted>2022-04-13T08:01:44Z</cp:lastPrinted>
  <dcterms:created xsi:type="dcterms:W3CDTF">2016-04-25T11:56:59Z</dcterms:created>
  <dcterms:modified xsi:type="dcterms:W3CDTF">2022-06-20T06:32:03Z</dcterms:modified>
</cp:coreProperties>
</file>