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47"/>
  </p:notesMasterIdLst>
  <p:sldIdLst>
    <p:sldId id="256" r:id="rId2"/>
    <p:sldId id="297" r:id="rId3"/>
    <p:sldId id="286" r:id="rId4"/>
    <p:sldId id="258" r:id="rId5"/>
    <p:sldId id="304" r:id="rId6"/>
    <p:sldId id="305" r:id="rId7"/>
    <p:sldId id="307" r:id="rId8"/>
    <p:sldId id="308" r:id="rId9"/>
    <p:sldId id="309" r:id="rId10"/>
    <p:sldId id="310" r:id="rId11"/>
    <p:sldId id="311" r:id="rId12"/>
    <p:sldId id="312" r:id="rId13"/>
    <p:sldId id="261" r:id="rId14"/>
    <p:sldId id="292" r:id="rId15"/>
    <p:sldId id="298" r:id="rId16"/>
    <p:sldId id="262" r:id="rId17"/>
    <p:sldId id="295" r:id="rId18"/>
    <p:sldId id="264" r:id="rId19"/>
    <p:sldId id="291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88" r:id="rId32"/>
    <p:sldId id="276" r:id="rId33"/>
    <p:sldId id="277" r:id="rId34"/>
    <p:sldId id="278" r:id="rId35"/>
    <p:sldId id="299" r:id="rId36"/>
    <p:sldId id="279" r:id="rId37"/>
    <p:sldId id="280" r:id="rId38"/>
    <p:sldId id="281" r:id="rId39"/>
    <p:sldId id="282" r:id="rId40"/>
    <p:sldId id="300" r:id="rId41"/>
    <p:sldId id="301" r:id="rId42"/>
    <p:sldId id="302" r:id="rId43"/>
    <p:sldId id="283" r:id="rId44"/>
    <p:sldId id="289" r:id="rId45"/>
    <p:sldId id="284" r:id="rId46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FF33"/>
    <a:srgbClr val="FF6600"/>
    <a:srgbClr val="00FFCC"/>
    <a:srgbClr val="FF0000"/>
    <a:srgbClr val="FF0066"/>
    <a:srgbClr val="66FF66"/>
    <a:srgbClr val="0066CC"/>
    <a:srgbClr val="9966FF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2988" autoAdjust="0"/>
  </p:normalViewPr>
  <p:slideViewPr>
    <p:cSldViewPr>
      <p:cViewPr>
        <p:scale>
          <a:sx n="80" d="100"/>
          <a:sy n="80" d="100"/>
        </p:scale>
        <p:origin x="-2514" y="-7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4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2187393285024413"/>
          <c:y val="3.3918188984292746E-2"/>
          <c:w val="0.46004367827189235"/>
          <c:h val="0.680639320498780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ysClr val="windowText" lastClr="000000"/>
              </a:solidFill>
              <a:round/>
            </a:ln>
            <a:effectLst/>
            <a:scene3d>
              <a:camera prst="orthographicFront"/>
              <a:lightRig rig="threePt" dir="t"/>
            </a:scene3d>
            <a:sp3d prstMaterial="matte">
              <a:bevelT w="139700" h="139700" prst="divot"/>
            </a:sp3d>
          </c:spPr>
          <c:explosion val="12"/>
          <c:dPt>
            <c:idx val="0"/>
            <c:bubble3D val="0"/>
            <c:spPr>
              <a:solidFill>
                <a:srgbClr val="FFFF00"/>
              </a:solidFill>
              <a:ln>
                <a:solidFill>
                  <a:sysClr val="windowText" lastClr="00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139700" h="139700" prst="divot"/>
              </a:sp3d>
            </c:spPr>
          </c:dPt>
          <c:dPt>
            <c:idx val="1"/>
            <c:bubble3D val="0"/>
            <c:spPr>
              <a:solidFill>
                <a:srgbClr val="0099CC"/>
              </a:solidFill>
              <a:ln>
                <a:solidFill>
                  <a:sysClr val="windowText" lastClr="000000"/>
                </a:solidFill>
                <a:round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39700" h="139700" prst="divot"/>
              </a:sp3d>
            </c:spPr>
          </c:dPt>
          <c:dPt>
            <c:idx val="2"/>
            <c:bubble3D val="0"/>
            <c:spPr>
              <a:solidFill>
                <a:srgbClr val="00823B"/>
              </a:solidFill>
              <a:ln>
                <a:solidFill>
                  <a:sysClr val="windowText" lastClr="000000"/>
                </a:solidFill>
                <a:round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39700" h="139700" prst="divot"/>
              </a:sp3d>
            </c:spPr>
          </c:dPt>
          <c:dPt>
            <c:idx val="3"/>
            <c:bubble3D val="0"/>
            <c:spPr>
              <a:solidFill>
                <a:srgbClr val="0000FF"/>
              </a:solidFill>
              <a:ln>
                <a:solidFill>
                  <a:sysClr val="windowText" lastClr="000000"/>
                </a:solidFill>
                <a:round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39700" h="139700" prst="divot"/>
              </a:sp3d>
            </c:spPr>
          </c:dPt>
          <c:dPt>
            <c:idx val="4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  <a:round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39700" h="139700" prst="divot"/>
              </a:sp3d>
            </c:spPr>
          </c:dPt>
          <c:dPt>
            <c:idx val="5"/>
            <c:bubble3D val="0"/>
            <c:explosion val="15"/>
            <c:spPr>
              <a:solidFill>
                <a:srgbClr val="00FFFF"/>
              </a:solidFill>
              <a:ln>
                <a:solidFill>
                  <a:sysClr val="windowText" lastClr="000000"/>
                </a:solidFill>
                <a:round/>
              </a:ln>
              <a:effectLst/>
              <a:scene3d>
                <a:camera prst="orthographicFront"/>
                <a:lightRig rig="threePt" dir="t"/>
              </a:scene3d>
              <a:sp3d prstMaterial="matte">
                <a:bevelT w="139700" h="139700" prst="divot"/>
              </a:sp3d>
            </c:spPr>
          </c:dPt>
          <c:dLbls>
            <c:dLbl>
              <c:idx val="0"/>
              <c:layout>
                <c:manualLayout>
                  <c:x val="-0.22913462379702537"/>
                  <c:y val="-4.1841030009011335E-2"/>
                </c:manualLayout>
              </c:layout>
              <c:tx>
                <c:rich>
                  <a:bodyPr/>
                  <a:lstStyle/>
                  <a:p>
                    <a:r>
                      <a:rPr lang="ru-RU" sz="1900" dirty="0">
                        <a:solidFill>
                          <a:srgbClr val="000066"/>
                        </a:solidFill>
                      </a:rPr>
                      <a:t>Налоговые, неналоговые доходы, прочие безвозмездные </a:t>
                    </a:r>
                    <a:r>
                      <a:rPr lang="ru-RU" sz="1900" dirty="0" smtClean="0">
                        <a:solidFill>
                          <a:srgbClr val="000066"/>
                        </a:solidFill>
                      </a:rPr>
                      <a:t>поступления        </a:t>
                    </a:r>
                    <a:r>
                      <a:rPr lang="ru-RU" sz="1900" dirty="0">
                        <a:solidFill>
                          <a:srgbClr val="000066"/>
                        </a:solidFill>
                      </a:rPr>
                      <a:t>1 </a:t>
                    </a:r>
                    <a:r>
                      <a:rPr lang="ru-RU" sz="1900" dirty="0" smtClean="0">
                        <a:solidFill>
                          <a:srgbClr val="000066"/>
                        </a:solidFill>
                      </a:rPr>
                      <a:t>001</a:t>
                    </a:r>
                    <a:r>
                      <a:rPr lang="ru-RU" sz="1900" baseline="0" dirty="0" smtClean="0">
                        <a:solidFill>
                          <a:srgbClr val="000066"/>
                        </a:solidFill>
                      </a:rPr>
                      <a:t> </a:t>
                    </a:r>
                    <a:r>
                      <a:rPr lang="ru-RU" sz="1900" dirty="0" smtClean="0">
                        <a:solidFill>
                          <a:srgbClr val="000066"/>
                        </a:solidFill>
                      </a:rPr>
                      <a:t>млн. руб.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1"/>
              <c:layout>
                <c:manualLayout>
                  <c:x val="0.14514391951006134"/>
                  <c:y val="-7.0503630108118501E-3"/>
                </c:manualLayout>
              </c:layout>
              <c:tx>
                <c:rich>
                  <a:bodyPr/>
                  <a:lstStyle/>
                  <a:p>
                    <a:r>
                      <a:rPr lang="ru-RU" sz="1900" dirty="0" smtClean="0">
                        <a:solidFill>
                          <a:srgbClr val="000066"/>
                        </a:solidFill>
                      </a:rPr>
                      <a:t>Субвенции        1 100 млн. руб.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2"/>
              <c:layout>
                <c:manualLayout>
                  <c:x val="0.27523972003499564"/>
                  <c:y val="1.236436692219383E-2"/>
                </c:manualLayout>
              </c:layout>
              <c:tx>
                <c:rich>
                  <a:bodyPr/>
                  <a:lstStyle/>
                  <a:p>
                    <a:r>
                      <a:rPr lang="ru-RU" sz="1900" dirty="0">
                        <a:solidFill>
                          <a:srgbClr val="000066"/>
                        </a:solidFill>
                      </a:rPr>
                      <a:t>Субсидии </a:t>
                    </a:r>
                    <a:r>
                      <a:rPr lang="ru-RU" sz="1900" dirty="0" smtClean="0">
                        <a:solidFill>
                          <a:srgbClr val="000066"/>
                        </a:solidFill>
                      </a:rPr>
                      <a:t>                74 млн. руб.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3"/>
              <c:layout>
                <c:manualLayout>
                  <c:x val="0.10358508311461068"/>
                  <c:y val="0.22457249018186692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solidFill>
                          <a:srgbClr val="000066"/>
                        </a:solidFill>
                        <a:latin typeface="Sylfaen" panose="010A0502050306030303" pitchFamily="18" charset="0"/>
                      </a:defRPr>
                    </a:pPr>
                    <a:r>
                      <a:rPr lang="ru-RU" sz="1800" dirty="0" smtClean="0">
                        <a:solidFill>
                          <a:srgbClr val="000066"/>
                        </a:solidFill>
                      </a:rPr>
                      <a:t> Иные межбюджетные трансферты                26  млн. руб. </a:t>
                    </a:r>
                    <a:endParaRPr lang="ru-RU" sz="1800" dirty="0"/>
                  </a:p>
                </c:rich>
              </c:tx>
              <c:spPr>
                <a:solidFill>
                  <a:schemeClr val="accent1">
                    <a:lumMod val="20000"/>
                    <a:lumOff val="80000"/>
                  </a:schemeClr>
                </a:solidFill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showLegendKey val="1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4"/>
              <c:layout>
                <c:manualLayout>
                  <c:x val="-0.38227712160979876"/>
                  <c:y val="0.1231783329189173"/>
                </c:manualLayout>
              </c:layout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rgbClr val="000066"/>
                        </a:solidFill>
                      </a:rPr>
                      <a:t>Дотации  </a:t>
                    </a:r>
                    <a:r>
                      <a:rPr lang="ru-RU" dirty="0" smtClean="0">
                        <a:solidFill>
                          <a:srgbClr val="000066"/>
                        </a:solidFill>
                      </a:rPr>
                      <a:t>                70 млн. руб.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 </c:separator>
            </c:dLbl>
            <c:dLbl>
              <c:idx val="5"/>
              <c:layout>
                <c:manualLayout>
                  <c:x val="-0.125"/>
                  <c:y val="0.193166367758079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Доходы от возврата остатков субсидий   </a:t>
                    </a:r>
                  </a:p>
                  <a:p>
                    <a:r>
                      <a:rPr lang="ru-RU" dirty="0" smtClean="0"/>
                      <a:t>3 млн. руб. 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howSerName val="0"/>
              <c:showPercent val="0"/>
              <c:showBubbleSize val="0"/>
              <c:separator> </c:separator>
            </c:dLbl>
            <c:spPr>
              <a:solidFill>
                <a:schemeClr val="accent1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/>
              <a:lstStyle/>
              <a:p>
                <a:pPr>
                  <a:defRPr sz="1900" b="1">
                    <a:solidFill>
                      <a:srgbClr val="000066"/>
                    </a:solidFill>
                    <a:latin typeface="Sylfaen" panose="010A0502050306030303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</c:dLbls>
          <c:cat>
            <c:strRef>
              <c:f>Лист1!$A$2:$A$7</c:f>
              <c:strCache>
                <c:ptCount val="6"/>
                <c:pt idx="0">
                  <c:v>Налоговые, неналоговые доходы, прочие безвозмездные поступления, продажа акций       </c:v>
                </c:pt>
                <c:pt idx="1">
                  <c:v>Субвенции </c:v>
                </c:pt>
                <c:pt idx="2">
                  <c:v>Субсидии</c:v>
                </c:pt>
                <c:pt idx="3">
                  <c:v>Дотации </c:v>
                </c:pt>
                <c:pt idx="4">
                  <c:v>Межбюджетные трансферты</c:v>
                </c:pt>
                <c:pt idx="5">
                  <c:v>Доходы от возврата остатков</c:v>
                </c:pt>
              </c:strCache>
            </c:strRef>
          </c:cat>
          <c:val>
            <c:numRef>
              <c:f>Лист1!$B$2:$B$7</c:f>
              <c:numCache>
                <c:formatCode>#,##0</c:formatCode>
                <c:ptCount val="6"/>
                <c:pt idx="0">
                  <c:v>1001</c:v>
                </c:pt>
                <c:pt idx="1">
                  <c:v>1100</c:v>
                </c:pt>
                <c:pt idx="2">
                  <c:v>74</c:v>
                </c:pt>
                <c:pt idx="3">
                  <c:v>70</c:v>
                </c:pt>
                <c:pt idx="4">
                  <c:v>26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92"/>
        <c:holeSize val="50"/>
      </c:doughnutChart>
      <c:spPr>
        <a:scene3d>
          <a:camera prst="orthographicFront"/>
          <a:lightRig rig="threePt" dir="t"/>
        </a:scene3d>
        <a:sp3d>
          <a:bevelT/>
        </a:sp3d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hPercent val="100"/>
      <c:rotY val="160"/>
      <c:depthPercent val="10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  <c:spPr>
        <a:noFill/>
        <a:ln w="25400">
          <a:noFill/>
        </a:ln>
        <a:effectLst>
          <a:outerShdw blurRad="50800" dir="540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</c:spPr>
    </c:sideWall>
    <c:backWall>
      <c:thickness val="0"/>
      <c:spPr>
        <a:noFill/>
        <a:ln w="25400">
          <a:noFill/>
        </a:ln>
        <a:effectLst>
          <a:outerShdw blurRad="50800" dir="5400000" algn="ctr" rotWithShape="0">
            <a:srgbClr val="000000">
              <a:alpha val="43137"/>
            </a:srgbClr>
          </a:outerShdw>
        </a:effectLst>
        <a:scene3d>
          <a:camera prst="orthographicFront"/>
          <a:lightRig rig="threePt" dir="t"/>
        </a:scene3d>
        <a:sp3d>
          <a:bevelT w="19050"/>
        </a:sp3d>
      </c:spPr>
    </c:backWall>
    <c:plotArea>
      <c:layout>
        <c:manualLayout>
          <c:layoutTarget val="inner"/>
          <c:xMode val="edge"/>
          <c:yMode val="edge"/>
          <c:x val="4.7231736657917758E-2"/>
          <c:y val="7.8538666666666673E-2"/>
          <c:w val="0.49921457795004309"/>
          <c:h val="0.8640108888888888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Продажа материальных 
и нематериальных активов 4%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6.8885658914728679E-3"/>
                  <c:y val="1.7229777777777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99978466838932E-2"/>
                  <c:y val="2.02744444444444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Sylfaen" panose="010A0502050306030303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29</c:v>
                </c:pt>
                <c:pt idx="1">
                  <c:v>40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ЕНВД  8%</c:v>
                </c:pt>
              </c:strCache>
            </c:strRef>
          </c:tx>
          <c:spPr>
            <a:solidFill>
              <a:srgbClr val="FF66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1.1111111111111112E-2"/>
                  <c:y val="-1.32288888888888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333333333333333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  <a:latin typeface="Sylfaen" panose="010A0502050306030303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78</c:v>
                </c:pt>
                <c:pt idx="1">
                  <c:v>79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 на прибыль организаций   9%</c:v>
                </c:pt>
              </c:strCache>
            </c:strRef>
          </c:tx>
          <c:spPr>
            <a:solidFill>
              <a:srgbClr val="0099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1.3781277340332458E-2"/>
                  <c:y val="-2.2222222222222222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8367786391042209E-3"/>
                  <c:y val="8.46666666666666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  <a:latin typeface="Sylfae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64</c:v>
                </c:pt>
                <c:pt idx="1">
                  <c:v>89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 доходы 10%</c:v>
                </c:pt>
              </c:strCache>
            </c:strRef>
          </c:tx>
          <c:spPr>
            <a:solidFill>
              <a:srgbClr val="FFFF0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1.3888888888888888E-2"/>
                  <c:y val="-2.82222222222222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500000000000001E-2"/>
                  <c:y val="-2.64533333333333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  <a:latin typeface="Sylfaen" panose="010A0502050306030303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88</c:v>
                </c:pt>
                <c:pt idx="1">
                  <c:v>98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Арендная плата за землю 15%</c:v>
                </c:pt>
              </c:strCache>
            </c:strRef>
          </c:tx>
          <c:spPr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1.3759733158355205E-2"/>
                  <c:y val="-1.54337777777777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148512685914261E-2"/>
                  <c:y val="-1.7646444444444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  <a:latin typeface="Sylfaen" panose="010A0502050306030303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131</c:v>
                </c:pt>
                <c:pt idx="1">
                  <c:v>156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Налог на доходы физических лиц  54%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layout>
                <c:manualLayout>
                  <c:x val="1.5040913006029286E-2"/>
                  <c:y val="-5.64444444444444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510335917312661E-2"/>
                  <c:y val="1.12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chemeClr val="bg1"/>
                    </a:solidFill>
                    <a:latin typeface="Sylfae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517</c:v>
                </c:pt>
                <c:pt idx="1">
                  <c:v>540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5"/>
        <c:gapDepth val="20"/>
        <c:shape val="cylinder"/>
        <c:axId val="101040128"/>
        <c:axId val="101041664"/>
        <c:axId val="0"/>
      </c:bar3DChart>
      <c:catAx>
        <c:axId val="101040128"/>
        <c:scaling>
          <c:orientation val="minMax"/>
        </c:scaling>
        <c:delete val="1"/>
        <c:axPos val="b"/>
        <c:majorTickMark val="out"/>
        <c:minorTickMark val="none"/>
        <c:tickLblPos val="none"/>
        <c:crossAx val="101041664"/>
        <c:crosses val="autoZero"/>
        <c:auto val="1"/>
        <c:lblAlgn val="ctr"/>
        <c:lblOffset val="100"/>
        <c:noMultiLvlLbl val="0"/>
      </c:catAx>
      <c:valAx>
        <c:axId val="101041664"/>
        <c:scaling>
          <c:orientation val="minMax"/>
          <c:max val="1100"/>
          <c:min val="0"/>
        </c:scaling>
        <c:delete val="0"/>
        <c:axPos val="l"/>
        <c:majorGridlines>
          <c:spPr>
            <a:effectLst>
              <a:glow>
                <a:schemeClr val="accent1">
                  <a:alpha val="89000"/>
                </a:schemeClr>
              </a:glow>
              <a:outerShdw blurRad="76200" dist="12700" dir="13500000" sy="-23000" kx="800400" algn="br" rotWithShape="0">
                <a:prstClr val="black">
                  <a:alpha val="20000"/>
                </a:prstClr>
              </a:outerShdw>
            </a:effectLst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0"/>
            </a:pPr>
            <a:endParaRPr lang="ru-RU"/>
          </a:p>
        </c:txPr>
        <c:crossAx val="101040128"/>
        <c:crosses val="autoZero"/>
        <c:crossBetween val="between"/>
      </c:valAx>
    </c:plotArea>
    <c:legend>
      <c:legendPos val="tr"/>
      <c:legendEntry>
        <c:idx val="1"/>
        <c:txPr>
          <a:bodyPr/>
          <a:lstStyle/>
          <a:p>
            <a:pPr algn="l">
              <a:defRPr sz="2400" b="1" baseline="8000">
                <a:solidFill>
                  <a:schemeClr val="bg1"/>
                </a:solidFill>
                <a:latin typeface="Sylfaen" panose="010A0502050306030303" pitchFamily="18" charset="0"/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 algn="l">
              <a:defRPr sz="2400" b="1" baseline="8000">
                <a:solidFill>
                  <a:schemeClr val="bg1"/>
                </a:solidFill>
                <a:latin typeface="Sylfaen" panose="010A0502050306030303" pitchFamily="18" charset="0"/>
              </a:defRPr>
            </a:pPr>
            <a:endParaRPr lang="ru-RU"/>
          </a:p>
        </c:txPr>
      </c:legendEntry>
      <c:legendEntry>
        <c:idx val="5"/>
        <c:txPr>
          <a:bodyPr/>
          <a:lstStyle/>
          <a:p>
            <a:pPr algn="l">
              <a:defRPr sz="2400" b="1" baseline="8000">
                <a:solidFill>
                  <a:schemeClr val="bg1"/>
                </a:solidFill>
                <a:latin typeface="Sylfaen" panose="010A0502050306030303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4633136482939637"/>
          <c:y val="3.2137999999999993E-2"/>
          <c:w val="0.43759656605424324"/>
          <c:h val="0.90394933333333338"/>
        </c:manualLayout>
      </c:layout>
      <c:overlay val="0"/>
      <c:txPr>
        <a:bodyPr/>
        <a:lstStyle/>
        <a:p>
          <a:pPr algn="l">
            <a:defRPr sz="2400" b="1" baseline="8000">
              <a:solidFill>
                <a:schemeClr val="bg1"/>
              </a:solidFill>
              <a:latin typeface="Sylfaen" panose="010A0502050306030303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62981189851269"/>
          <c:y val="1.2293014649965054E-2"/>
          <c:w val="0.52270188101487314"/>
          <c:h val="0.8946190043204266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C3300"/>
            </a:solidFill>
            <a:scene3d>
              <a:camera prst="orthographicFront"/>
              <a:lightRig rig="threePt" dir="t"/>
            </a:scene3d>
            <a:sp3d>
              <a:bevelT w="190500" h="38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4B4B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1"/>
            <c:invertIfNegative val="0"/>
            <c:bubble3D val="0"/>
            <c:spPr>
              <a:solidFill>
                <a:srgbClr val="FF4B4B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2"/>
            <c:invertIfNegative val="0"/>
            <c:bubble3D val="0"/>
            <c:spPr>
              <a:solidFill>
                <a:srgbClr val="FF4B4B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3"/>
            <c:invertIfNegative val="0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4"/>
            <c:invertIfNegative val="0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5"/>
            <c:invertIfNegative val="0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6"/>
            <c:invertIfNegative val="0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w="190500" h="38100" prst="coolSlant"/>
              </a:sp3d>
            </c:spPr>
          </c:dPt>
          <c:dLbls>
            <c:dLbl>
              <c:idx val="0"/>
              <c:layout>
                <c:manualLayout>
                  <c:x val="1.4167010988246166E-2"/>
                  <c:y val="-2.2151461577853849E-3"/>
                </c:manualLayout>
              </c:layout>
              <c:tx>
                <c:rich>
                  <a:bodyPr/>
                  <a:lstStyle/>
                  <a:p>
                    <a:pPr>
                      <a:defRPr sz="2200" b="1">
                        <a:solidFill>
                          <a:schemeClr val="bg1"/>
                        </a:solidFill>
                      </a:defRPr>
                    </a:pPr>
                    <a:r>
                      <a:rPr lang="en-US" sz="2200" b="1" dirty="0" smtClean="0">
                        <a:solidFill>
                          <a:schemeClr val="bg1"/>
                        </a:solidFill>
                        <a:latin typeface="Sylfaen" panose="010A0502050306030303" pitchFamily="18" charset="0"/>
                      </a:rPr>
                      <a:t>98,4</a:t>
                    </a:r>
                    <a:r>
                      <a:rPr lang="ru-RU" sz="2200" b="1" dirty="0" smtClean="0">
                        <a:solidFill>
                          <a:schemeClr val="bg1"/>
                        </a:solidFill>
                        <a:latin typeface="Sylfaen" panose="010A0502050306030303" pitchFamily="18" charset="0"/>
                      </a:rPr>
                      <a:t>%</a:t>
                    </a:r>
                    <a:endParaRPr lang="en-US" b="1" dirty="0">
                      <a:solidFill>
                        <a:srgbClr val="002060"/>
                      </a:solidFill>
                    </a:endParaRPr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4709748063693098E-3"/>
                  <c:y val="-4.3156977466207698E-3"/>
                </c:manualLayout>
              </c:layout>
              <c:tx>
                <c:rich>
                  <a:bodyPr/>
                  <a:lstStyle/>
                  <a:p>
                    <a:pPr algn="ctr" rtl="0">
                      <a:defRPr sz="2200" b="1">
                        <a:solidFill>
                          <a:schemeClr val="bg1"/>
                        </a:solidFill>
                        <a:latin typeface="Sylfaen" panose="010A0502050306030303" pitchFamily="18" charset="0"/>
                      </a:defRPr>
                    </a:pPr>
                    <a:r>
                      <a:rPr lang="en-US" sz="2200" b="1" dirty="0" smtClean="0">
                        <a:solidFill>
                          <a:schemeClr val="bg1"/>
                        </a:solidFill>
                        <a:latin typeface="Sylfaen" panose="010A0502050306030303" pitchFamily="18" charset="0"/>
                      </a:rPr>
                      <a:t>100,5</a:t>
                    </a:r>
                    <a:r>
                      <a:rPr lang="ru-RU" sz="2200" b="1" dirty="0" smtClean="0">
                        <a:solidFill>
                          <a:schemeClr val="bg1"/>
                        </a:solidFill>
                        <a:latin typeface="Sylfaen" panose="010A0502050306030303" pitchFamily="18" charset="0"/>
                      </a:rPr>
                      <a:t>%</a:t>
                    </a:r>
                    <a:endParaRPr lang="en-US" b="1" dirty="0">
                      <a:solidFill>
                        <a:srgbClr val="002060"/>
                      </a:solidFill>
                      <a:latin typeface="Sylfaen" panose="010A0502050306030303" pitchFamily="18" charset="0"/>
                    </a:endParaRPr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8058836395450571E-3"/>
                  <c:y val="-1.549244842391731E-3"/>
                </c:manualLayout>
              </c:layout>
              <c:tx>
                <c:rich>
                  <a:bodyPr/>
                  <a:lstStyle/>
                  <a:p>
                    <a:pPr>
                      <a:defRPr sz="2200" b="1">
                        <a:solidFill>
                          <a:schemeClr val="bg1"/>
                        </a:solidFill>
                      </a:defRPr>
                    </a:pPr>
                    <a:r>
                      <a:rPr lang="en-US" sz="2200" b="1" dirty="0" smtClean="0">
                        <a:solidFill>
                          <a:schemeClr val="bg1"/>
                        </a:solidFill>
                        <a:latin typeface="Sylfaen" panose="010A0502050306030303" pitchFamily="18" charset="0"/>
                      </a:rPr>
                      <a:t>102,8</a:t>
                    </a:r>
                    <a:r>
                      <a:rPr lang="ru-RU" sz="2200" b="1" dirty="0" smtClean="0">
                        <a:solidFill>
                          <a:schemeClr val="bg1"/>
                        </a:solidFill>
                        <a:latin typeface="Sylfaen" panose="010A0502050306030303" pitchFamily="18" charset="0"/>
                      </a:rPr>
                      <a:t>%</a:t>
                    </a:r>
                    <a:endParaRPr lang="en-US" b="1" dirty="0">
                      <a:solidFill>
                        <a:srgbClr val="002060"/>
                      </a:solidFill>
                    </a:endParaRPr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5002065929476508E-3"/>
                  <c:y val="-4.4302923155707732E-3"/>
                </c:manualLayout>
              </c:layout>
              <c:tx>
                <c:rich>
                  <a:bodyPr/>
                  <a:lstStyle/>
                  <a:p>
                    <a:pPr>
                      <a:defRPr sz="2200" b="1">
                        <a:solidFill>
                          <a:schemeClr val="bg1"/>
                        </a:solidFill>
                      </a:defRPr>
                    </a:pPr>
                    <a:r>
                      <a:rPr lang="en-US" sz="2200" b="1" dirty="0" smtClean="0">
                        <a:solidFill>
                          <a:schemeClr val="bg1"/>
                        </a:solidFill>
                        <a:latin typeface="Sylfaen" panose="010A0502050306030303" pitchFamily="18" charset="0"/>
                      </a:rPr>
                      <a:t>103,4</a:t>
                    </a:r>
                    <a:r>
                      <a:rPr lang="ru-RU" sz="2200" b="1" dirty="0" smtClean="0">
                        <a:solidFill>
                          <a:schemeClr val="bg1"/>
                        </a:solidFill>
                        <a:latin typeface="Sylfaen" panose="010A0502050306030303" pitchFamily="18" charset="0"/>
                      </a:rPr>
                      <a:t>%</a:t>
                    </a:r>
                    <a:endParaRPr lang="en-US" b="1" dirty="0">
                      <a:solidFill>
                        <a:srgbClr val="002060"/>
                      </a:solidFill>
                    </a:endParaRPr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835520559930008E-3"/>
                  <c:y val="-4.4304001357545926E-3"/>
                </c:manualLayout>
              </c:layout>
              <c:tx>
                <c:rich>
                  <a:bodyPr/>
                  <a:lstStyle/>
                  <a:p>
                    <a:pPr>
                      <a:defRPr sz="2200" b="1">
                        <a:solidFill>
                          <a:schemeClr val="bg1"/>
                        </a:solidFill>
                      </a:defRPr>
                    </a:pPr>
                    <a:r>
                      <a:rPr lang="en-US" sz="2200" b="1" dirty="0" smtClean="0">
                        <a:solidFill>
                          <a:schemeClr val="bg1"/>
                        </a:solidFill>
                        <a:latin typeface="Sylfaen" panose="010A0502050306030303" pitchFamily="18" charset="0"/>
                      </a:rPr>
                      <a:t>105,1</a:t>
                    </a:r>
                    <a:r>
                      <a:rPr lang="ru-RU" sz="2200" b="1" dirty="0" smtClean="0">
                        <a:solidFill>
                          <a:schemeClr val="bg1"/>
                        </a:solidFill>
                        <a:latin typeface="Sylfaen" panose="010A0502050306030303" pitchFamily="18" charset="0"/>
                      </a:rPr>
                      <a:t>%</a:t>
                    </a:r>
                    <a:endParaRPr lang="en-US" b="1" dirty="0">
                      <a:solidFill>
                        <a:srgbClr val="C00000"/>
                      </a:solidFill>
                    </a:endParaRPr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3723753280840913E-3"/>
                  <c:y val="5.0962419299293961E-3"/>
                </c:manualLayout>
              </c:layout>
              <c:tx>
                <c:rich>
                  <a:bodyPr/>
                  <a:lstStyle/>
                  <a:p>
                    <a:pPr>
                      <a:defRPr sz="2200" b="1">
                        <a:solidFill>
                          <a:schemeClr val="bg1"/>
                        </a:solidFill>
                      </a:defRPr>
                    </a:pPr>
                    <a:r>
                      <a:rPr lang="en-US" sz="2200" b="1" dirty="0" smtClean="0">
                        <a:solidFill>
                          <a:schemeClr val="bg1"/>
                        </a:solidFill>
                        <a:latin typeface="Sylfaen" panose="010A0502050306030303" pitchFamily="18" charset="0"/>
                      </a:rPr>
                      <a:t>107,0</a:t>
                    </a:r>
                    <a:r>
                      <a:rPr lang="ru-RU" sz="2200" b="1" dirty="0" smtClean="0">
                        <a:solidFill>
                          <a:schemeClr val="bg1"/>
                        </a:solidFill>
                        <a:latin typeface="Sylfaen" panose="010A0502050306030303" pitchFamily="18" charset="0"/>
                      </a:rPr>
                      <a:t>%</a:t>
                    </a:r>
                    <a:endParaRPr lang="en-US" b="1" dirty="0">
                      <a:solidFill>
                        <a:srgbClr val="002060"/>
                      </a:solidFill>
                    </a:endParaRPr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3888888888888889E-3"/>
                  <c:y val="2.2150866365665341E-3"/>
                </c:manualLayout>
              </c:layout>
              <c:tx>
                <c:rich>
                  <a:bodyPr/>
                  <a:lstStyle/>
                  <a:p>
                    <a:pPr>
                      <a:defRPr sz="2200" b="1">
                        <a:solidFill>
                          <a:schemeClr val="bg1"/>
                        </a:solidFill>
                      </a:defRPr>
                    </a:pPr>
                    <a:r>
                      <a:rPr lang="en-US" sz="2200" b="1" dirty="0" smtClean="0">
                        <a:solidFill>
                          <a:schemeClr val="bg1"/>
                        </a:solidFill>
                        <a:latin typeface="Sylfaen" panose="010A0502050306030303" pitchFamily="18" charset="0"/>
                      </a:rPr>
                      <a:t>109,4</a:t>
                    </a:r>
                    <a:r>
                      <a:rPr lang="ru-RU" sz="2200" b="1" dirty="0" smtClean="0">
                        <a:solidFill>
                          <a:schemeClr val="bg1"/>
                        </a:solidFill>
                        <a:latin typeface="Sylfaen" panose="010A0502050306030303" pitchFamily="18" charset="0"/>
                      </a:rPr>
                      <a:t>%</a:t>
                    </a:r>
                    <a:endParaRPr lang="en-US" sz="2800" b="1" dirty="0">
                      <a:solidFill>
                        <a:srgbClr val="002060"/>
                      </a:solidFill>
                    </a:endParaRPr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2.6548276742699596E-4"/>
                </c:manualLayout>
              </c:layout>
              <c:tx>
                <c:rich>
                  <a:bodyPr/>
                  <a:lstStyle/>
                  <a:p>
                    <a:pPr>
                      <a:defRPr sz="2200" b="1">
                        <a:solidFill>
                          <a:schemeClr val="bg1"/>
                        </a:solidFill>
                      </a:defRPr>
                    </a:pPr>
                    <a:r>
                      <a:rPr lang="en-US" sz="2200" b="1" dirty="0" smtClean="0">
                        <a:solidFill>
                          <a:srgbClr val="FF0000"/>
                        </a:solidFill>
                        <a:latin typeface="Sylfaen" panose="010A0502050306030303" pitchFamily="18" charset="0"/>
                      </a:rPr>
                      <a:t>1</a:t>
                    </a:r>
                    <a:r>
                      <a:rPr lang="ru-RU" sz="2200" b="1" dirty="0" smtClean="0">
                        <a:solidFill>
                          <a:srgbClr val="FF0000"/>
                        </a:solidFill>
                        <a:latin typeface="Sylfaen" panose="010A0502050306030303" pitchFamily="18" charset="0"/>
                      </a:rPr>
                      <a:t>10,4%</a:t>
                    </a:r>
                    <a:endParaRPr lang="en-US" sz="2100" b="1" dirty="0">
                      <a:solidFill>
                        <a:srgbClr val="FF0000"/>
                      </a:solidFill>
                    </a:endParaRPr>
                  </a:p>
                </c:rich>
              </c:tx>
              <c:numFmt formatCode="#,##0.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22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город-курорт Геленджик</c:v>
                </c:pt>
                <c:pt idx="1">
                  <c:v>город Армавир                </c:v>
                </c:pt>
                <c:pt idx="2">
                  <c:v>город Краснодар </c:v>
                </c:pt>
                <c:pt idx="3">
                  <c:v>город Горячий Ключ           </c:v>
                </c:pt>
                <c:pt idx="4">
                  <c:v>город Новороссийск           </c:v>
                </c:pt>
                <c:pt idx="5">
                  <c:v>город-курорт Анапа</c:v>
                </c:pt>
                <c:pt idx="6">
                  <c:v>город Сочи     </c:v>
                </c:pt>
                <c:pt idx="7">
                  <c:v>Туапсинский р-н          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98.4</c:v>
                </c:pt>
                <c:pt idx="1">
                  <c:v>100.5</c:v>
                </c:pt>
                <c:pt idx="2">
                  <c:v>102.8</c:v>
                </c:pt>
                <c:pt idx="3">
                  <c:v>103.4</c:v>
                </c:pt>
                <c:pt idx="4">
                  <c:v>105.1</c:v>
                </c:pt>
                <c:pt idx="5">
                  <c:v>107</c:v>
                </c:pt>
                <c:pt idx="6">
                  <c:v>109.4</c:v>
                </c:pt>
                <c:pt idx="7">
                  <c:v>110.4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101471360"/>
        <c:axId val="101472896"/>
      </c:barChart>
      <c:catAx>
        <c:axId val="101471360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noFill/>
          <a:ln w="28575" cap="flat" cmpd="sng" algn="ctr">
            <a:solidFill>
              <a:schemeClr val="accent1"/>
            </a:solidFill>
            <a:prstDash val="solid"/>
          </a:ln>
          <a:effectLst/>
        </c:spPr>
        <c:txPr>
          <a:bodyPr rot="0"/>
          <a:lstStyle/>
          <a:p>
            <a:pPr algn="r">
              <a:defRPr b="1" baseline="0">
                <a:solidFill>
                  <a:schemeClr val="bg1"/>
                </a:solidFill>
                <a:latin typeface="Sylfaen" panose="010A0502050306030303" pitchFamily="18" charset="0"/>
              </a:defRPr>
            </a:pPr>
            <a:endParaRPr lang="ru-RU"/>
          </a:p>
        </c:txPr>
        <c:crossAx val="101472896"/>
        <c:crosses val="autoZero"/>
        <c:auto val="1"/>
        <c:lblAlgn val="ctr"/>
        <c:lblOffset val="100"/>
        <c:noMultiLvlLbl val="0"/>
      </c:catAx>
      <c:valAx>
        <c:axId val="101472896"/>
        <c:scaling>
          <c:orientation val="minMax"/>
          <c:max val="140"/>
        </c:scaling>
        <c:delete val="0"/>
        <c:axPos val="b"/>
        <c:majorGridlines/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01471360"/>
        <c:crosses val="autoZero"/>
        <c:crossBetween val="between"/>
        <c:majorUnit val="20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sz="24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087211680279611"/>
          <c:y val="0"/>
          <c:w val="0.50733337346688367"/>
          <c:h val="0.9445137985707392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Lbls>
            <c:dLbl>
              <c:idx val="0"/>
              <c:layout>
                <c:manualLayout>
                  <c:x val="-5.6217586993896748E-3"/>
                  <c:y val="1.01811843898959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2789260350472129"/>
                  <c:y val="2.62457027196214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43146148684180241"/>
                  <c:y val="-2.34643495135066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44270478291585585"/>
                  <c:y val="-4.066270154263357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solidFill>
                      <a:srgbClr val="002060"/>
                    </a:solidFill>
                    <a:latin typeface="Bookman Old Style" panose="020506040505050202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Прочие администраторы (Федеральные агентства РФ,   отраслевые Министерства,  Департаменты Краснодарского края) 25 млн. руб. </c:v>
                </c:pt>
                <c:pt idx="1">
                  <c:v>921,992 – Управление имущественных отношений , городские поселения МО Туапсинский район  198 млн. руб.</c:v>
                </c:pt>
                <c:pt idx="2">
                  <c:v>182- Федеральная налоговая служба РФ (МИФНС России №6 по КК) 
779 млн. руб.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0.02</c:v>
                </c:pt>
                <c:pt idx="1">
                  <c:v>0.2</c:v>
                </c:pt>
                <c:pt idx="2">
                  <c:v>0.78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"/>
        <c:axId val="101239040"/>
        <c:axId val="101244928"/>
      </c:barChart>
      <c:catAx>
        <c:axId val="101239040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solidFill>
            <a:schemeClr val="accent4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c:spPr>
        <c:txPr>
          <a:bodyPr/>
          <a:lstStyle/>
          <a:p>
            <a:pPr>
              <a:defRPr sz="1600" b="1">
                <a:solidFill>
                  <a:srgbClr val="002060"/>
                </a:solidFill>
                <a:latin typeface="Bookman Old Style" panose="02050604050505020204" pitchFamily="18" charset="0"/>
              </a:defRPr>
            </a:pPr>
            <a:endParaRPr lang="ru-RU"/>
          </a:p>
        </c:txPr>
        <c:crossAx val="101244928"/>
        <c:crosses val="autoZero"/>
        <c:auto val="1"/>
        <c:lblAlgn val="ctr"/>
        <c:lblOffset val="100"/>
        <c:noMultiLvlLbl val="0"/>
      </c:catAx>
      <c:valAx>
        <c:axId val="101244928"/>
        <c:scaling>
          <c:orientation val="minMax"/>
          <c:max val="0.8"/>
        </c:scaling>
        <c:delete val="0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012390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16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0885044292057533E-3"/>
          <c:y val="8.5463164567036565E-2"/>
          <c:w val="0.52584112852886644"/>
          <c:h val="0.649102589718990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rgbClr val="99CCFF"/>
              </a:solidFill>
            </c:spPr>
          </c:dPt>
          <c:dPt>
            <c:idx val="1"/>
            <c:bubble3D val="0"/>
            <c:spPr>
              <a:solidFill>
                <a:srgbClr val="FF9933"/>
              </a:solidFill>
            </c:spPr>
          </c:dPt>
          <c:dPt>
            <c:idx val="2"/>
            <c:bubble3D val="0"/>
            <c:spPr>
              <a:solidFill>
                <a:srgbClr val="00FF00"/>
              </a:solidFill>
            </c:spPr>
          </c:dPt>
          <c:dPt>
            <c:idx val="3"/>
            <c:bubble3D val="0"/>
            <c:spPr>
              <a:solidFill>
                <a:srgbClr val="0066FF"/>
              </a:solidFill>
            </c:spPr>
          </c:dPt>
          <c:dPt>
            <c:idx val="4"/>
            <c:bubble3D val="0"/>
            <c:spPr>
              <a:solidFill>
                <a:srgbClr val="FFFF00"/>
              </a:solidFill>
            </c:spPr>
          </c:dPt>
          <c:dPt>
            <c:idx val="5"/>
            <c:bubble3D val="0"/>
            <c:spPr>
              <a:solidFill>
                <a:srgbClr val="C6528C"/>
              </a:solidFill>
            </c:spPr>
          </c:dPt>
          <c:dPt>
            <c:idx val="6"/>
            <c:bubble3D val="0"/>
            <c:spPr>
              <a:solidFill>
                <a:srgbClr val="00FFFF"/>
              </a:solidFill>
            </c:spPr>
          </c:dPt>
          <c:dLbls>
            <c:dLbl>
              <c:idx val="0"/>
              <c:layout>
                <c:manualLayout>
                  <c:x val="0.10953208905337625"/>
                  <c:y val="-0.180903006753683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5626352999508599E-2"/>
                  <c:y val="-1.01399413884846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005449627468599E-2"/>
                  <c:y val="0.110443054165908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7.249919207391306E-2"/>
                  <c:y val="0.110921120326996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0472736368184087"/>
                  <c:y val="1.3341616734127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4062119555352903E-2"/>
                  <c:y val="-0.100892745474804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5.5386432154130111E-2"/>
                  <c:y val="-0.140556248010278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2866234001956681E-2"/>
                  <c:y val="-0.160915186692741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200" b="1">
                    <a:solidFill>
                      <a:schemeClr val="bg1"/>
                    </a:solidFill>
                    <a:latin typeface="Sylfaen" panose="010A0502050306030303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Лист1!$A$2:$A$9</c:f>
              <c:strCache>
                <c:ptCount val="8"/>
                <c:pt idx="0">
                  <c:v>Операции с недвижимым имуществом  20%</c:v>
                </c:pt>
                <c:pt idx="1">
                  <c:v>Транспорт  17%</c:v>
                </c:pt>
                <c:pt idx="2">
                  <c:v>Промышленность 13%</c:v>
                </c:pt>
                <c:pt idx="3">
                  <c:v>Социальная сфера 12%</c:v>
                </c:pt>
                <c:pt idx="4">
                  <c:v>Торговля, общественное питание 12%</c:v>
                </c:pt>
                <c:pt idx="5">
                  <c:v>Санаторно-курортная сфера 7%</c:v>
                </c:pt>
                <c:pt idx="6">
                  <c:v>ЖКХ И ТЭК 5%</c:v>
                </c:pt>
                <c:pt idx="7">
                  <c:v>Строительство 4%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 formatCode="0">
                  <c:v>201</c:v>
                </c:pt>
                <c:pt idx="1">
                  <c:v>174</c:v>
                </c:pt>
                <c:pt idx="2">
                  <c:v>130</c:v>
                </c:pt>
                <c:pt idx="3">
                  <c:v>117</c:v>
                </c:pt>
                <c:pt idx="4">
                  <c:v>126</c:v>
                </c:pt>
                <c:pt idx="5">
                  <c:v>66</c:v>
                </c:pt>
                <c:pt idx="6">
                  <c:v>53</c:v>
                </c:pt>
                <c:pt idx="7">
                  <c:v>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2000" b="1">
                <a:solidFill>
                  <a:schemeClr val="bg1"/>
                </a:solidFill>
                <a:latin typeface="Sylfaen" panose="010A0502050306030303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000" b="1">
                <a:solidFill>
                  <a:schemeClr val="bg1"/>
                </a:solidFill>
                <a:latin typeface="Sylfaen" panose="010A0502050306030303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2000" b="1">
                <a:solidFill>
                  <a:schemeClr val="bg1"/>
                </a:solidFill>
                <a:latin typeface="Sylfaen" panose="010A0502050306030303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2000" b="1">
                <a:solidFill>
                  <a:schemeClr val="bg1"/>
                </a:solidFill>
                <a:latin typeface="Sylfaen" panose="010A0502050306030303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5615329788788204"/>
          <c:y val="4.6485583045297436E-2"/>
          <c:w val="0.42276315148724802"/>
          <c:h val="0.94087186760960528"/>
        </c:manualLayout>
      </c:layout>
      <c:overlay val="0"/>
      <c:txPr>
        <a:bodyPr/>
        <a:lstStyle/>
        <a:p>
          <a:pPr>
            <a:defRPr sz="2000" b="1">
              <a:solidFill>
                <a:schemeClr val="bg1"/>
              </a:solidFill>
              <a:latin typeface="Sylfaen" panose="010A0502050306030303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0"/>
      <c:depthPercent val="100"/>
      <c:rAngAx val="0"/>
      <c:perspective val="8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001239557685894E-2"/>
          <c:y val="0.11715803683486165"/>
          <c:w val="0.73079723013740983"/>
          <c:h val="0.8828419631651447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исполнено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25400" h="44450"/>
            </a:sp3d>
          </c:spPr>
          <c:explosion val="33"/>
          <c:dPt>
            <c:idx val="0"/>
            <c:bubble3D val="0"/>
            <c:explosion val="37"/>
            <c:spPr>
              <a:solidFill>
                <a:schemeClr val="tx1">
                  <a:lumMod val="65000"/>
                </a:schemeClr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1"/>
            <c:bubble3D val="0"/>
            <c:explosion val="37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2"/>
            <c:bubble3D val="0"/>
            <c:spPr>
              <a:solidFill>
                <a:srgbClr val="8E25AB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3"/>
            <c:bubble3D val="0"/>
            <c:spPr>
              <a:solidFill>
                <a:srgbClr val="99FFCC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4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5"/>
            <c:bubble3D val="0"/>
            <c:spPr>
              <a:solidFill>
                <a:srgbClr val="FFC000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6"/>
            <c:bubble3D val="0"/>
            <c:spPr>
              <a:solidFill>
                <a:srgbClr val="66FF66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7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8"/>
            <c:bubble3D val="0"/>
            <c:spPr>
              <a:solidFill>
                <a:srgbClr val="FE00FE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9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10"/>
            <c:bubble3D val="0"/>
            <c:explosion val="39"/>
            <c:spPr>
              <a:solidFill>
                <a:srgbClr val="0000FF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Pt>
            <c:idx val="11"/>
            <c:bubble3D val="0"/>
            <c:explosion val="3"/>
            <c:spPr>
              <a:solidFill>
                <a:srgbClr val="23911B"/>
              </a:solidFill>
              <a:scene3d>
                <a:camera prst="orthographicFront"/>
                <a:lightRig rig="threePt" dir="t"/>
              </a:scene3d>
              <a:sp3d>
                <a:bevelT w="25400" h="44450"/>
              </a:sp3d>
            </c:spPr>
          </c:dPt>
          <c:dLbls>
            <c:dLbl>
              <c:idx val="0"/>
              <c:layout>
                <c:manualLayout>
                  <c:x val="9.8979105108958867E-2"/>
                  <c:y val="-6.100710811471333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9371145345947449"/>
                  <c:y val="3.813471402442181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20284527125252441"/>
                  <c:y val="0.14707323819630347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5845511757057501"/>
                  <c:y val="0.1953430522326298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628773444729934"/>
                  <c:y val="0.2777086225005809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1333608790596861E-2"/>
                  <c:y val="0.25372380545586581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-3.971600341297289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7.147313821441546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-8.670090084734220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-8.1990125690469526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4.3917734063562884E-2"/>
                  <c:y val="-1.4642924238828036E-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2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13 205,4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0.23988140761636448"/>
                  <c:y val="5.2040952744794187E-4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Лист1!$A$2:$A$13</c:f>
              <c:strCache>
                <c:ptCount val="12"/>
                <c:pt idx="0">
                  <c:v>Нац.оборона</c:v>
                </c:pt>
                <c:pt idx="1">
                  <c:v>Физическая культура</c:v>
                </c:pt>
                <c:pt idx="2">
                  <c:v>ЖКХ</c:v>
                </c:pt>
                <c:pt idx="3">
                  <c:v>Обслуживание гос. и мун. долга</c:v>
                </c:pt>
                <c:pt idx="4">
                  <c:v>Культура, кинематография и СМИ</c:v>
                </c:pt>
                <c:pt idx="5">
                  <c:v>Межбюджетные трансферты</c:v>
                </c:pt>
                <c:pt idx="6">
                  <c:v>Нац.безопасность и правоохр.деятельность         </c:v>
                </c:pt>
                <c:pt idx="7">
                  <c:v>Нац.экономика</c:v>
                </c:pt>
                <c:pt idx="8">
                  <c:v>Социальная политика</c:v>
                </c:pt>
                <c:pt idx="9">
                  <c:v>Здравоохранение</c:v>
                </c:pt>
                <c:pt idx="10">
                  <c:v>Общегосударственные вопросы</c:v>
                </c:pt>
                <c:pt idx="11">
                  <c:v>Образование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100.8</c:v>
                </c:pt>
                <c:pt idx="1">
                  <c:v>123468.2</c:v>
                </c:pt>
                <c:pt idx="2">
                  <c:v>15246.4</c:v>
                </c:pt>
                <c:pt idx="3">
                  <c:v>4727.7</c:v>
                </c:pt>
                <c:pt idx="4">
                  <c:v>21476.3</c:v>
                </c:pt>
                <c:pt idx="5">
                  <c:v>38977.599999999999</c:v>
                </c:pt>
                <c:pt idx="6">
                  <c:v>74489.100000000006</c:v>
                </c:pt>
                <c:pt idx="7">
                  <c:v>16968.3</c:v>
                </c:pt>
                <c:pt idx="8">
                  <c:v>91151.4</c:v>
                </c:pt>
                <c:pt idx="9">
                  <c:v>122890.4</c:v>
                </c:pt>
                <c:pt idx="10">
                  <c:v>213205.4</c:v>
                </c:pt>
                <c:pt idx="11">
                  <c:v>1565961.5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9314318899193708"/>
          <c:y val="0.16503190619977162"/>
          <c:w val="0.40544010990923557"/>
          <c:h val="0.83496809380022952"/>
        </c:manualLayout>
      </c:layout>
      <c:overlay val="0"/>
      <c:spPr>
        <a:effectLst>
          <a:outerShdw dist="50800" sx="1000" sy="1000" algn="ctr" rotWithShape="0">
            <a:srgbClr val="000000"/>
          </a:outerShdw>
        </a:effectLst>
      </c:spPr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solidFill>
            <a:srgbClr val="002060"/>
          </a:solidFill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90"/>
      <c:depthPercent val="17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7061764980555131"/>
          <c:w val="0.54676935695538065"/>
          <c:h val="0.7293823501944488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исполнено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explosion val="19"/>
          <c:dPt>
            <c:idx val="0"/>
            <c:bubble3D val="0"/>
            <c:explosion val="0"/>
            <c:spPr>
              <a:solidFill>
                <a:srgbClr val="73B818"/>
              </a:solidFill>
              <a:ln>
                <a:solidFill>
                  <a:schemeClr val="accent1"/>
                </a:solidFill>
              </a:ln>
            </c:spPr>
          </c:dPt>
          <c:dPt>
            <c:idx val="1"/>
            <c:bubble3D val="0"/>
            <c:spPr>
              <a:solidFill>
                <a:srgbClr val="FE00FE"/>
              </a:solidFill>
              <a:ln>
                <a:solidFill>
                  <a:schemeClr val="accent1"/>
                </a:solidFill>
              </a:ln>
            </c:spPr>
          </c:dPt>
          <c:dPt>
            <c:idx val="2"/>
            <c:bubble3D val="0"/>
            <c:spPr>
              <a:solidFill>
                <a:srgbClr val="0000FF"/>
              </a:solidFill>
              <a:ln>
                <a:solidFill>
                  <a:schemeClr val="accent1"/>
                </a:solidFill>
              </a:ln>
            </c:spPr>
          </c:dPt>
          <c:dPt>
            <c:idx val="3"/>
            <c:bubble3D val="0"/>
            <c:spPr>
              <a:solidFill>
                <a:srgbClr val="FFFF00"/>
              </a:solidFill>
              <a:ln>
                <a:solidFill>
                  <a:schemeClr val="accent1"/>
                </a:solidFill>
              </a:ln>
            </c:spPr>
          </c:dPt>
          <c:dPt>
            <c:idx val="4"/>
            <c:bubble3D val="0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</c:dPt>
          <c:dLbls>
            <c:dLbl>
              <c:idx val="0"/>
              <c:layout>
                <c:manualLayout>
                  <c:x val="0.12584623797025371"/>
                  <c:y val="0.16381759126206424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bg1"/>
                        </a:solidFill>
                      </a:rPr>
                      <a:t>1 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565 961,5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7320647419072625E-3"/>
                  <c:y val="-6.0611587875472786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0555555555555582E-2"/>
                  <c:y val="-1.588442475869018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chemeClr val="bg1"/>
                        </a:solidFill>
                      </a:rPr>
                      <a:t>1</a:t>
                    </a:r>
                    <a:r>
                      <a:rPr lang="ru-RU" dirty="0" smtClean="0">
                        <a:solidFill>
                          <a:schemeClr val="bg1"/>
                        </a:solidFill>
                      </a:rPr>
                      <a:t>22 890,4</a:t>
                    </a:r>
                    <a:endParaRPr lang="en-US" dirty="0">
                      <a:solidFill>
                        <a:schemeClr val="bg1"/>
                      </a:solidFill>
                    </a:endParaRP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5555555555555558E-3"/>
                  <c:y val="6.9976936315548034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666666666666668E-2"/>
                  <c:y val="-2.6436935915310003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Образование </c:v>
                </c:pt>
                <c:pt idx="1">
                  <c:v>Культура, кинематография и СМИ </c:v>
                </c:pt>
                <c:pt idx="2">
                  <c:v>Здравоохранение</c:v>
                </c:pt>
                <c:pt idx="3">
                  <c:v>Социальная политика </c:v>
                </c:pt>
                <c:pt idx="4">
                  <c:v>Физическая культура  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1565961.5</c:v>
                </c:pt>
                <c:pt idx="1">
                  <c:v>21476.3</c:v>
                </c:pt>
                <c:pt idx="2">
                  <c:v>122890.4</c:v>
                </c:pt>
                <c:pt idx="3">
                  <c:v>91151.4</c:v>
                </c:pt>
                <c:pt idx="4">
                  <c:v>123468.2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r"/>
      <c:layout>
        <c:manualLayout>
          <c:xMode val="edge"/>
          <c:yMode val="edge"/>
          <c:x val="0.61621380139982562"/>
          <c:y val="0.40510682171421752"/>
          <c:w val="0.38239730971128638"/>
          <c:h val="0.59395241176431346"/>
        </c:manualLayout>
      </c:layout>
      <c:overlay val="0"/>
      <c:spPr>
        <a:noFill/>
      </c:sp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706491-B414-4678-9256-EFA98204950C}" type="doc">
      <dgm:prSet loTypeId="urn:microsoft.com/office/officeart/2008/layout/RadialCluster" loCatId="cycle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AC82D715-D749-4BB0-985B-D4F25F427DC8}" type="pres">
      <dgm:prSet presAssocID="{82706491-B414-4678-9256-EFA98204950C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</dgm:ptLst>
  <dgm:cxnLst>
    <dgm:cxn modelId="{50A11888-FF0B-41A5-9550-C97AFD26B0D1}" type="presOf" srcId="{82706491-B414-4678-9256-EFA98204950C}" destId="{AC82D715-D749-4BB0-985B-D4F25F427DC8}" srcOrd="0" destOrd="0" presId="urn:microsoft.com/office/officeart/2008/layout/RadialCluster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0.42125</cdr:x>
      <cdr:y>0.28028</cdr:y>
    </cdr:from>
    <cdr:to>
      <cdr:x>0.68678</cdr:x>
      <cdr:y>0.51123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51920" y="1271484"/>
          <a:ext cx="2428006" cy="10477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3200" b="1" dirty="0" smtClean="0">
              <a:solidFill>
                <a:srgbClr val="002060"/>
              </a:solidFill>
            </a:rPr>
            <a:t>2 274</a:t>
          </a:r>
        </a:p>
        <a:p xmlns:a="http://schemas.openxmlformats.org/drawingml/2006/main">
          <a:pPr algn="ctr"/>
          <a:r>
            <a:rPr lang="ru-RU" sz="2400" b="1" dirty="0" smtClean="0">
              <a:solidFill>
                <a:srgbClr val="002060"/>
              </a:solidFill>
            </a:rPr>
            <a:t>млн. руб.</a:t>
          </a:r>
          <a:endParaRPr lang="ru-RU" sz="2400" b="1" dirty="0">
            <a:solidFill>
              <a:srgbClr val="00206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0.26742</cdr:x>
      <cdr:y>0.33645</cdr:y>
    </cdr:from>
    <cdr:to>
      <cdr:x>0.36529</cdr:x>
      <cdr:y>0.36965</cdr:y>
    </cdr:to>
    <cdr:cxnSp macro="">
      <cdr:nvCxnSpPr>
        <cdr:cNvPr id="7" name="Прямая со стрелкой 6"/>
        <cdr:cNvCxnSpPr/>
      </cdr:nvCxnSpPr>
      <cdr:spPr>
        <a:xfrm xmlns:a="http://schemas.openxmlformats.org/drawingml/2006/main" flipV="1">
          <a:off x="2483768" y="1514016"/>
          <a:ext cx="909016" cy="149400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0.23225</cdr:x>
      <cdr:y>0.17643</cdr:y>
    </cdr:from>
    <cdr:to>
      <cdr:x>0.37997</cdr:x>
      <cdr:y>0.29644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2123729" y="1058579"/>
          <a:ext cx="1350718" cy="7200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1" dirty="0" smtClean="0">
              <a:solidFill>
                <a:srgbClr val="00B050"/>
              </a:solidFill>
            </a:rPr>
            <a:t>110,4 %</a:t>
          </a:r>
          <a:endParaRPr lang="ru-RU" sz="2800" b="1" dirty="0">
            <a:solidFill>
              <a:srgbClr val="00B05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0.61451</cdr:x>
      <cdr:y>0.0245</cdr:y>
    </cdr:from>
    <cdr:to>
      <cdr:x>0.81088</cdr:x>
      <cdr:y>0.10243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619044" y="144016"/>
          <a:ext cx="1795683" cy="458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FF0000"/>
              </a:solidFill>
              <a:latin typeface="Sylfaen" panose="010A0502050306030303" pitchFamily="18" charset="0"/>
            </a:rPr>
            <a:t>4 место </a:t>
          </a:r>
          <a:endParaRPr lang="ru-RU" sz="2000" b="1" dirty="0">
            <a:solidFill>
              <a:srgbClr val="FF0000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0.60484</cdr:x>
      <cdr:y>0.14286</cdr:y>
    </cdr:from>
    <cdr:to>
      <cdr:x>0.80645</cdr:x>
      <cdr:y>0.22054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530657" y="629721"/>
          <a:ext cx="1843522" cy="3423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bg1"/>
              </a:solidFill>
              <a:effectLst/>
              <a:latin typeface="Sylfaen" panose="010A0502050306030303" pitchFamily="18" charset="0"/>
            </a:rPr>
            <a:t>8</a:t>
          </a:r>
          <a:r>
            <a:rPr lang="ru-RU" sz="2000" b="1" dirty="0" smtClean="0">
              <a:solidFill>
                <a:schemeClr val="tx1"/>
              </a:solidFill>
              <a:effectLst/>
              <a:latin typeface="Sylfaen" panose="010A0502050306030303" pitchFamily="18" charset="0"/>
            </a:rPr>
            <a:t> </a:t>
          </a:r>
          <a:r>
            <a:rPr lang="ru-RU" sz="2000" b="1" dirty="0" smtClean="0">
              <a:solidFill>
                <a:schemeClr val="bg1"/>
              </a:solidFill>
              <a:effectLst/>
              <a:latin typeface="Sylfaen" panose="010A0502050306030303" pitchFamily="18" charset="0"/>
            </a:rPr>
            <a:t>место</a:t>
          </a:r>
          <a:r>
            <a:rPr lang="ru-RU" sz="2000" b="1" dirty="0" smtClean="0">
              <a:solidFill>
                <a:schemeClr val="tx1"/>
              </a:solidFill>
              <a:effectLst/>
              <a:latin typeface="Sylfaen" panose="010A0502050306030303" pitchFamily="18" charset="0"/>
            </a:rPr>
            <a:t> </a:t>
          </a:r>
          <a:endParaRPr lang="ru-RU" sz="2000" b="1" dirty="0">
            <a:solidFill>
              <a:schemeClr val="tx1"/>
            </a:solidFill>
            <a:effectLst/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0.60683</cdr:x>
      <cdr:y>0.25321</cdr:y>
    </cdr:from>
    <cdr:to>
      <cdr:x>0.75762</cdr:x>
      <cdr:y>0.33113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548808" y="1116124"/>
          <a:ext cx="1378824" cy="3434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bg1"/>
              </a:solidFill>
              <a:latin typeface="Sylfaen" panose="010A0502050306030303" pitchFamily="18" charset="0"/>
            </a:rPr>
            <a:t>13 место </a:t>
          </a:r>
          <a:endParaRPr lang="ru-RU" sz="2000" b="1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0.60683</cdr:x>
      <cdr:y>0.36756</cdr:y>
    </cdr:from>
    <cdr:to>
      <cdr:x>0.77617</cdr:x>
      <cdr:y>0.43249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548854" y="2160239"/>
          <a:ext cx="1548444" cy="3816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bg1"/>
              </a:solidFill>
              <a:latin typeface="Sylfaen" panose="010A0502050306030303" pitchFamily="18" charset="0"/>
            </a:rPr>
            <a:t>17 место</a:t>
          </a:r>
          <a:endParaRPr lang="ru-RU" sz="2000" b="1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0.60484</cdr:x>
      <cdr:y>0.48052</cdr:y>
    </cdr:from>
    <cdr:to>
      <cdr:x>0.77419</cdr:x>
      <cdr:y>0.55844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400600" y="2664296"/>
          <a:ext cx="151216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bg1"/>
              </a:solidFill>
              <a:latin typeface="Sylfaen" panose="010A0502050306030303" pitchFamily="18" charset="0"/>
            </a:rPr>
            <a:t>22 место</a:t>
          </a:r>
          <a:endParaRPr lang="ru-RU" sz="2000" b="1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0.60484</cdr:x>
      <cdr:y>0.58442</cdr:y>
    </cdr:from>
    <cdr:to>
      <cdr:x>0.8629</cdr:x>
      <cdr:y>0.66234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400600" y="3240360"/>
          <a:ext cx="230425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bg1"/>
              </a:solidFill>
              <a:latin typeface="Sylfaen" panose="010A0502050306030303" pitchFamily="18" charset="0"/>
            </a:rPr>
            <a:t>26 место</a:t>
          </a:r>
          <a:endParaRPr lang="ru-RU" sz="2000" b="1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0.60484</cdr:x>
      <cdr:y>0.7013</cdr:y>
    </cdr:from>
    <cdr:to>
      <cdr:x>0.76613</cdr:x>
      <cdr:y>0.80519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400600" y="3888432"/>
          <a:ext cx="144016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bg1"/>
              </a:solidFill>
              <a:latin typeface="Sylfaen" panose="010A0502050306030303" pitchFamily="18" charset="0"/>
            </a:rPr>
            <a:t>38 место</a:t>
          </a:r>
          <a:endParaRPr lang="ru-RU" sz="2000" b="1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0.60683</cdr:x>
      <cdr:y>0.80863</cdr:y>
    </cdr:from>
    <cdr:to>
      <cdr:x>0.76812</cdr:x>
      <cdr:y>0.88484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548808" y="3564396"/>
          <a:ext cx="1474836" cy="3359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bg1"/>
              </a:solidFill>
              <a:latin typeface="Sylfaen" panose="010A0502050306030303" pitchFamily="18" charset="0"/>
            </a:rPr>
            <a:t>43 место </a:t>
          </a:r>
          <a:endParaRPr lang="ru-RU" sz="2000" b="1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0.56382</cdr:x>
      <cdr:y>0.03271</cdr:y>
    </cdr:from>
    <cdr:to>
      <cdr:x>0.97022</cdr:x>
      <cdr:y>0.28597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40560" y="173171"/>
          <a:ext cx="3633207" cy="13406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ru-RU" sz="1400" dirty="0">
              <a:solidFill>
                <a:srgbClr val="002060"/>
              </a:solidFill>
              <a:latin typeface="Bookman Old Style" panose="02050604050505020204" pitchFamily="18" charset="0"/>
              <a:ea typeface="Calibri"/>
            </a:rPr>
            <a:t>Н</a:t>
          </a:r>
          <a:r>
            <a:rPr lang="ru-RU" sz="1400" dirty="0" smtClean="0">
              <a:solidFill>
                <a:srgbClr val="002060"/>
              </a:solidFill>
              <a:effectLst/>
              <a:latin typeface="Bookman Old Style" panose="02050604050505020204" pitchFamily="18" charset="0"/>
              <a:ea typeface="Calibri"/>
            </a:rPr>
            <a:t>алог на прибыль организаций,      НДФЛ, УСН, ЕНВД, патентная   система налогообложения </a:t>
          </a:r>
        </a:p>
        <a:p xmlns:a="http://schemas.openxmlformats.org/drawingml/2006/main">
          <a:pPr algn="l"/>
          <a:r>
            <a:rPr lang="ru-RU" sz="1400" dirty="0" smtClean="0">
              <a:solidFill>
                <a:srgbClr val="002060"/>
              </a:solidFill>
              <a:effectLst/>
              <a:latin typeface="Bookman Old Style" panose="02050604050505020204" pitchFamily="18" charset="0"/>
              <a:ea typeface="Calibri"/>
            </a:rPr>
            <a:t>и часть госпошлины</a:t>
          </a:r>
          <a:endParaRPr lang="ru-RU" sz="1400" dirty="0">
            <a:solidFill>
              <a:srgbClr val="002060"/>
            </a:solidFill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0.67365</cdr:x>
      <cdr:y>0.31038</cdr:y>
    </cdr:from>
    <cdr:to>
      <cdr:x>0.96849</cdr:x>
      <cdr:y>0.47178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087475" y="1800200"/>
          <a:ext cx="2664296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0.56051</cdr:x>
      <cdr:y>0.34559</cdr:y>
    </cdr:from>
    <cdr:to>
      <cdr:x>0.96655</cdr:x>
      <cdr:y>0.63126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010949" y="1829355"/>
          <a:ext cx="3630012" cy="1512168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40000"/>
            <a:lumOff val="60000"/>
          </a:schemeClr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ru-RU" sz="1400" dirty="0" smtClean="0">
              <a:solidFill>
                <a:srgbClr val="002060"/>
              </a:solidFill>
              <a:latin typeface="Bookman Old Style" panose="02050604050505020204" pitchFamily="18" charset="0"/>
            </a:rPr>
            <a:t>Доходы от арендной платы за землю, доходы от продажи земельных участков, </a:t>
          </a:r>
        </a:p>
        <a:p xmlns:a="http://schemas.openxmlformats.org/drawingml/2006/main">
          <a:pPr algn="l"/>
          <a:r>
            <a:rPr lang="ru-RU" sz="1400" dirty="0" smtClean="0">
              <a:solidFill>
                <a:srgbClr val="002060"/>
              </a:solidFill>
              <a:latin typeface="Bookman Old Style" panose="02050604050505020204" pitchFamily="18" charset="0"/>
            </a:rPr>
            <a:t>доходы от уплаты части прибыли  МУП, доходы от сдачи в аренду имущества, доходы от продажи имущества</a:t>
          </a:r>
          <a:endParaRPr lang="ru-RU" sz="1400" dirty="0">
            <a:solidFill>
              <a:srgbClr val="002060"/>
            </a:solidFill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0.55254</cdr:x>
      <cdr:y>0.65394</cdr:y>
    </cdr:from>
    <cdr:to>
      <cdr:x>0.96655</cdr:x>
      <cdr:y>0.90102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939697" y="3461561"/>
          <a:ext cx="3701263" cy="130789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40000"/>
            <a:lumOff val="60000"/>
          </a:schemeClr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ru-RU" sz="1400" dirty="0" smtClean="0">
              <a:solidFill>
                <a:srgbClr val="002060"/>
              </a:solidFill>
              <a:latin typeface="Bookman Old Style" panose="02050604050505020204" pitchFamily="18" charset="0"/>
            </a:rPr>
            <a:t>Плата за НВОС,</a:t>
          </a:r>
        </a:p>
        <a:p xmlns:a="http://schemas.openxmlformats.org/drawingml/2006/main">
          <a:pPr algn="l"/>
          <a:r>
            <a:rPr lang="ru-RU" sz="1400" dirty="0" smtClean="0">
              <a:solidFill>
                <a:srgbClr val="002060"/>
              </a:solidFill>
              <a:latin typeface="Bookman Old Style" panose="02050604050505020204" pitchFamily="18" charset="0"/>
            </a:rPr>
            <a:t>доходы от оказания платных услуг, штрафы</a:t>
          </a:r>
          <a:endParaRPr lang="ru-RU" sz="1400" dirty="0">
            <a:solidFill>
              <a:srgbClr val="002060"/>
            </a:solidFill>
            <a:latin typeface="Bookman Old Style" panose="02050604050505020204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0.07762</cdr:x>
      <cdr:y>0.7746</cdr:y>
    </cdr:from>
    <cdr:to>
      <cdr:x>0.47806</cdr:x>
      <cdr:y>0.95369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01334" y="4360168"/>
          <a:ext cx="3618130" cy="1008084"/>
        </a:xfrm>
        <a:prstGeom xmlns:a="http://schemas.openxmlformats.org/drawingml/2006/main" prst="rect">
          <a:avLst/>
        </a:prstGeom>
        <a:solidFill xmlns:a="http://schemas.openxmlformats.org/drawingml/2006/main">
          <a:srgbClr val="008200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solidFill>
                <a:schemeClr val="bg1"/>
              </a:solidFill>
              <a:latin typeface="Sylfaen" panose="010A0502050306030303" pitchFamily="18" charset="0"/>
            </a:rPr>
            <a:t>Факт  2018 года – </a:t>
          </a:r>
        </a:p>
        <a:p xmlns:a="http://schemas.openxmlformats.org/drawingml/2006/main">
          <a:pPr algn="ctr"/>
          <a:r>
            <a:rPr lang="ru-RU" sz="2800" b="1" u="sng" dirty="0" smtClean="0">
              <a:solidFill>
                <a:schemeClr val="bg1"/>
              </a:solidFill>
              <a:latin typeface="Sylfaen" panose="010A0502050306030303" pitchFamily="18" charset="0"/>
            </a:rPr>
            <a:t>1млрд.  002  млн. руб. руб. </a:t>
          </a:r>
          <a:endParaRPr lang="ru-RU" sz="2800" b="1" u="sng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  <cdr:relSizeAnchor xmlns:cdr="http://schemas.openxmlformats.org/drawingml/2006/chartDrawing">
    <cdr:from>
      <cdr:x>0.0119</cdr:x>
      <cdr:y>0.01322</cdr:y>
    </cdr:from>
    <cdr:to>
      <cdr:x>0.17926</cdr:x>
      <cdr:y>0.10939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7522" y="74414"/>
          <a:ext cx="1512178" cy="5413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bg1"/>
              </a:solidFill>
              <a:latin typeface="Sylfaen" panose="010A0502050306030303" pitchFamily="18" charset="0"/>
            </a:rPr>
            <a:t>м</a:t>
          </a:r>
          <a:r>
            <a:rPr lang="ru-RU" sz="2000" b="1" dirty="0" smtClean="0">
              <a:solidFill>
                <a:schemeClr val="bg1"/>
              </a:solidFill>
              <a:latin typeface="Sylfaen" panose="010A0502050306030303" pitchFamily="18" charset="0"/>
            </a:rPr>
            <a:t>лн. руб. </a:t>
          </a:r>
          <a:endParaRPr lang="ru-RU" sz="2000" b="1" dirty="0">
            <a:solidFill>
              <a:schemeClr val="bg1"/>
            </a:solidFill>
            <a:latin typeface="Sylfaen" panose="010A0502050306030303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53400-D54E-4D4C-947F-32A95B38F108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A8FD6-A51C-4539-9477-50890BDC8E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608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AA3C-4F29-49CA-8B28-25690F890E72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8966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AA3C-4F29-49CA-8B28-25690F890E72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896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1700" y="739775"/>
            <a:ext cx="4932363" cy="37004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C1146A-A10B-41A8-986D-859828415644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565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32417EF2-64F3-4075-8F41-D14824B9C89E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417EF2-64F3-4075-8F41-D14824B9C89E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32417EF2-64F3-4075-8F41-D14824B9C89E}" type="datetimeFigureOut">
              <a:rPr lang="ru-RU" smtClean="0"/>
              <a:pPr/>
              <a:t>24.05.2019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1728D7B-90C6-44CA-87DB-74D43DD3BC6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8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5.jpeg"/><Relationship Id="rId4" Type="http://schemas.openxmlformats.org/officeDocument/2006/relationships/image" Target="../media/image54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n w="12700">
                  <a:noFill/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b="1" dirty="0">
              <a:ln w="12700">
                <a:noFill/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7360" y="3429000"/>
            <a:ext cx="6400800" cy="1152128"/>
          </a:xfrm>
          <a:effectLst/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</a:t>
            </a:r>
            <a:endParaRPr lang="ru-RU" sz="3600" b="1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5" name="Picture 1" descr="C:\Documents and Settings\KarmryanAR\Рабочий стол\kisele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000100" y="3000372"/>
            <a:ext cx="65722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ИСПОЛНЕНИЕ БЮДЖЕТА </a:t>
            </a:r>
          </a:p>
          <a:p>
            <a:pPr algn="ctr"/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ru-RU" sz="32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Times New Roman" pitchFamily="18" charset="0"/>
              </a:rPr>
              <a:t>ЗА 2018 ГОД</a:t>
            </a:r>
            <a:endParaRPr lang="ru-RU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571480"/>
            <a:ext cx="83582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МУНИЦИПАЛЬНОЕ ОБРАЗОВАНИЕ</a:t>
            </a:r>
            <a:r>
              <a:rPr lang="en-US" sz="32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en-US" sz="32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</a:br>
            <a:r>
              <a:rPr lang="ru-RU" sz="3200" b="1" dirty="0" smtClean="0">
                <a:ln w="12700">
                  <a:noFill/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ТУАПСИНСКИЙ РАЙОН</a:t>
            </a:r>
            <a:endParaRPr lang="ru-RU" sz="32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02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126" cy="68579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640960" cy="1008112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>
              <a:lnSpc>
                <a:spcPct val="100000"/>
              </a:lnSpc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Бюджет муниципального образования </a:t>
            </a:r>
            <a:b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</a:rPr>
              <a:t>Туапсинский район </a:t>
            </a:r>
            <a:endParaRPr lang="ru-RU" sz="3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251520" y="1556792"/>
            <a:ext cx="7992888" cy="41044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052736"/>
            <a:ext cx="51125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Настоящий информационный сборник «Бюджет для граждан» посвящен отчету об исполнении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бюджета  муниципального образования Туапсинский район за 2018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год.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Данный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отчет является основным документом, в котором содержатся сведения о том, какие доходы получил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итогам года, на какие цели и в каком объеме были израсходованы бюджетные средства. </a:t>
            </a:r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этом сборнике мы хотим познакомить население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Туапсинского района не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только с цифрами, объемами доходов и расходов, но и пояснить, каким образом были получены соответствующие доходы и каких результатов удалось добиться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результате расходования бюджетных средств.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48680"/>
            <a:ext cx="3995062" cy="6192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556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9578" y="27244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БЮДЖЕТ МУНИЦИПАЛЬНОГО ОБРАЗОВАНИЯ </a:t>
            </a:r>
            <a:b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ТУАПСИНСКИЙ РАЙОН</a:t>
            </a:r>
            <a:endParaRPr lang="ru-RU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6" name="Рисунок 5" descr="\\Server38\53\Общий доступ 2016\Исполнение бюджета решение\БЮДЖЕТ ДЛЯ  ГРАЖДАН\КАРТИНКИ\2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4429132"/>
            <a:ext cx="3643338" cy="214314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19643" y="1643050"/>
            <a:ext cx="8496944" cy="15716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Утвержден решением Совета муниципального образования Туапсинский район от </a:t>
            </a:r>
            <a:r>
              <a:rPr lang="ru-RU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22 </a:t>
            </a:r>
            <a:r>
              <a:rPr lang="ru-RU" sz="2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декабря </a:t>
            </a:r>
            <a:r>
              <a:rPr lang="ru-RU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sz="2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года № </a:t>
            </a:r>
            <a:r>
              <a:rPr lang="ru-RU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765 "О </a:t>
            </a:r>
            <a:r>
              <a:rPr lang="ru-RU" sz="2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бюджете муниципального образования Туапсинский район на </a:t>
            </a:r>
            <a:r>
              <a:rPr lang="ru-RU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2018 год </a:t>
            </a:r>
          </a:p>
          <a:p>
            <a:pPr algn="ctr"/>
            <a:r>
              <a:rPr lang="ru-RU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 на плановый период 2019 и 2020 годов"</a:t>
            </a:r>
            <a:endParaRPr lang="en-US" sz="20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3604" y="3429000"/>
            <a:ext cx="8496944" cy="85725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Публичные слушания об исполнении бюджета </a:t>
            </a:r>
            <a:r>
              <a:rPr lang="ru-RU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проведены </a:t>
            </a:r>
          </a:p>
          <a:p>
            <a:pPr algn="ctr"/>
            <a:r>
              <a:rPr lang="ru-RU" sz="20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11 апреля 2019 года. </a:t>
            </a:r>
          </a:p>
          <a:p>
            <a:pPr algn="ctr"/>
            <a:endParaRPr lang="ru-RU" sz="20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vl\Desktop\image0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54" y="4500570"/>
            <a:ext cx="1571636" cy="2071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7" name="Picture 1" descr="\\Server38\53\Общий доступ 2018\ИСПОЛНЕНИЕ БЮДЖЕТА\за 2017 год\IMG-20180420-WA00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500570"/>
            <a:ext cx="2643206" cy="2143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2224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-99392"/>
            <a:ext cx="8928992" cy="11430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Порядок составления, рассмотрения и утверждения годового отчета об исполнении бюджета муниципального образования </a:t>
            </a:r>
            <a:br>
              <a:rPr lang="ru-RU" sz="2000" b="1" dirty="0" smtClean="0">
                <a:ln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r>
              <a:rPr lang="ru-RU" sz="2000" b="1" dirty="0" smtClean="0">
                <a:ln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Туапсинский район</a:t>
            </a:r>
            <a:endParaRPr lang="ru-RU" sz="2000" b="1" dirty="0">
              <a:ln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980728"/>
            <a:ext cx="8928992" cy="46805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Годовой отчет об исполнении бюджета муниципального образования Туапсинский район составляется финансовым управлением администрации муниципального образования Туапсинский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район</a:t>
            </a: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504" y="1448780"/>
            <a:ext cx="8928992" cy="14041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Администрация муниципального образования Туапсинский район не позднее 1 апреля текущего года направляет в Контрольно-счетную палату муниципального образования Туапсинский район для подготовки заключения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годовой отчет об исполнении бюджета муниципального образования Туапсинский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район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*иные 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документы, подлежащие представлению в Совет муниципального образования Туапсинский район одновременно с годовым отчетом об исполнении бюджета муниципального образования Туапсинский район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"</a:t>
            </a: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7504" y="2852936"/>
            <a:ext cx="8928992" cy="16561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SzPct val="133000"/>
              <a:buBlip>
                <a:blip r:embed="rId2"/>
              </a:buBlip>
            </a:pP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"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Контрольно-счетная палата муниципального образования Туапсинский район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осуществляет внешнюю проверку годового отчета об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исполнении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готовит заключение на годовой отчет об исполнении бюджета муниципального образования Туапсинский район в срок, не превышающий один месяц со дня его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представления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представляет заключение на годовой отчет об исполнении бюджета муниципального образования Туапсинский район в Совет муниципального образования Туапсинский район с одновременным направлением в администрацию муниципального образования Туапсинский район"</a:t>
            </a:r>
          </a:p>
          <a:p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7504" y="4491064"/>
            <a:ext cx="8928992" cy="1314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SzPct val="133000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"Глава муниципального образования Туапсинский район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: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после получения заключения Контрольно-счетной палаты муниципального образования Туапсинский район в течение 10 дней назначает публичные слушания по отчету об исполнении бюджета муниципального образования Туапсинский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район</a:t>
            </a:r>
            <a:endParaRPr lang="en-US" sz="1400" dirty="0" smtClean="0">
              <a:solidFill>
                <a:schemeClr val="accent4">
                  <a:lumMod val="50000"/>
                </a:schemeClr>
              </a:solidFill>
            </a:endParaRPr>
          </a:p>
          <a:p>
            <a:pPr>
              <a:buSzPct val="133000"/>
            </a:pP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*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не позднее 1 мая текущего года представляет в Совет муниципального образования Туапсинский район годовой отчет об исполнении местного бюджета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"</a:t>
            </a:r>
            <a:endParaRPr lang="ru-RU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04" y="5819618"/>
            <a:ext cx="8928992" cy="7920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SzPct val="133000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</a:rPr>
              <a:t>Годовой отчет об исполнении бюджета муниципального образования Туапсинский район утверждается решением Совета муниципального образования Туапсинский район с указанием общего объема доходов, расходов и дефицита (профицита)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160027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775"/>
            <a:ext cx="9036496" cy="756929"/>
          </a:xfrm>
        </p:spPr>
        <p:txBody>
          <a:bodyPr>
            <a:noAutofit/>
          </a:bodyPr>
          <a:lstStyle/>
          <a:p>
            <a:pPr algn="ctr"/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  <a:cs typeface="Calibri" panose="020F0502020204030204" pitchFamily="34" charset="0"/>
              </a:rPr>
              <a:t>Социально экономические показате</a:t>
            </a:r>
            <a:r>
              <a:rPr lang="ru-RU" sz="3600" dirty="0">
                <a:solidFill>
                  <a:schemeClr val="accent5">
                    <a:lumMod val="75000"/>
                  </a:schemeClr>
                </a:solidFill>
                <a:latin typeface="Sylfaen" panose="010A0502050306030303" pitchFamily="18" charset="0"/>
              </a:rPr>
              <a:t>ли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74646" y="1042653"/>
            <a:ext cx="5112560" cy="153233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800" b="1" kern="0" dirty="0" smtClean="0">
                <a:solidFill>
                  <a:srgbClr val="002060"/>
                </a:solidFill>
                <a:latin typeface="Sylfaen" panose="010A0502050306030303" pitchFamily="18" charset="0"/>
              </a:rPr>
              <a:t>Численность населения </a:t>
            </a:r>
          </a:p>
          <a:p>
            <a:pPr algn="ctr">
              <a:defRPr/>
            </a:pPr>
            <a:r>
              <a:rPr lang="ru-RU" sz="2800" b="1" kern="0" dirty="0" smtClean="0">
                <a:solidFill>
                  <a:srgbClr val="002060"/>
                </a:solidFill>
                <a:latin typeface="Sylfaen" panose="010A0502050306030303" pitchFamily="18" charset="0"/>
              </a:rPr>
              <a:t>на 01.01.2018 год  - </a:t>
            </a:r>
          </a:p>
          <a:p>
            <a:pPr algn="ctr">
              <a:defRPr/>
            </a:pPr>
            <a:r>
              <a:rPr lang="ru-RU" sz="2800" b="1" u="sng" kern="0" dirty="0" smtClean="0">
                <a:solidFill>
                  <a:srgbClr val="C00000"/>
                </a:solidFill>
                <a:latin typeface="Sylfaen" panose="010A0502050306030303" pitchFamily="18" charset="0"/>
              </a:rPr>
              <a:t>129  712 человек 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19" y="2924944"/>
            <a:ext cx="3723659" cy="136815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2400" b="1" kern="0" dirty="0">
                <a:solidFill>
                  <a:prstClr val="black"/>
                </a:solidFill>
                <a:latin typeface="Sylfaen" panose="010A0502050306030303" pitchFamily="18" charset="0"/>
              </a:rPr>
              <a:t>Объем </a:t>
            </a:r>
            <a:r>
              <a:rPr lang="ru-RU" sz="2400" b="1" kern="0" dirty="0" smtClean="0">
                <a:solidFill>
                  <a:prstClr val="black"/>
                </a:solidFill>
                <a:latin typeface="Sylfaen" panose="010A0502050306030303" pitchFamily="18" charset="0"/>
              </a:rPr>
              <a:t>доходов </a:t>
            </a:r>
            <a:endParaRPr lang="ru-RU" sz="2400" b="1" kern="0" dirty="0">
              <a:solidFill>
                <a:prstClr val="black"/>
              </a:solidFill>
              <a:latin typeface="Sylfaen" panose="010A0502050306030303" pitchFamily="18" charset="0"/>
            </a:endParaRPr>
          </a:p>
          <a:p>
            <a:pPr lvl="0" algn="ctr">
              <a:defRPr/>
            </a:pPr>
            <a:r>
              <a:rPr lang="ru-RU" sz="2400" b="1" kern="0" dirty="0">
                <a:solidFill>
                  <a:prstClr val="black"/>
                </a:solidFill>
                <a:latin typeface="Sylfaen" panose="010A0502050306030303" pitchFamily="18" charset="0"/>
              </a:rPr>
              <a:t>на 1 жителя </a:t>
            </a:r>
            <a:r>
              <a:rPr lang="ru-RU" sz="2400" b="1" kern="0" dirty="0" smtClean="0">
                <a:solidFill>
                  <a:prstClr val="black"/>
                </a:solidFill>
                <a:latin typeface="Sylfaen" panose="010A0502050306030303" pitchFamily="18" charset="0"/>
              </a:rPr>
              <a:t>в 2018 году</a:t>
            </a:r>
          </a:p>
          <a:p>
            <a:pPr lvl="0" algn="ctr">
              <a:defRPr/>
            </a:pPr>
            <a:r>
              <a:rPr lang="ru-RU" sz="2400" b="1" kern="0" dirty="0" smtClean="0">
                <a:solidFill>
                  <a:prstClr val="black"/>
                </a:solidFill>
                <a:latin typeface="Sylfaen" panose="010A0502050306030303" pitchFamily="18" charset="0"/>
              </a:rPr>
              <a:t>17 664 руб.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214799" y="2924945"/>
            <a:ext cx="3672408" cy="136815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2400" b="1" kern="0" dirty="0">
                <a:solidFill>
                  <a:prstClr val="black"/>
                </a:solidFill>
                <a:latin typeface="Sylfaen" panose="010A0502050306030303" pitchFamily="18" charset="0"/>
              </a:rPr>
              <a:t>Объем </a:t>
            </a:r>
            <a:r>
              <a:rPr lang="ru-RU" sz="2400" b="1" kern="0" dirty="0" smtClean="0">
                <a:solidFill>
                  <a:prstClr val="black"/>
                </a:solidFill>
                <a:latin typeface="Sylfaen" panose="010A0502050306030303" pitchFamily="18" charset="0"/>
              </a:rPr>
              <a:t>расходов</a:t>
            </a:r>
            <a:endParaRPr lang="ru-RU" sz="2400" b="1" kern="0" dirty="0">
              <a:solidFill>
                <a:prstClr val="black"/>
              </a:solidFill>
              <a:latin typeface="Sylfaen" panose="010A0502050306030303" pitchFamily="18" charset="0"/>
            </a:endParaRPr>
          </a:p>
          <a:p>
            <a:pPr lvl="0" algn="ctr">
              <a:defRPr/>
            </a:pPr>
            <a:r>
              <a:rPr lang="ru-RU" sz="2400" b="1" kern="0" dirty="0">
                <a:solidFill>
                  <a:prstClr val="black"/>
                </a:solidFill>
                <a:latin typeface="Sylfaen" panose="010A0502050306030303" pitchFamily="18" charset="0"/>
              </a:rPr>
              <a:t>на 1 жителя </a:t>
            </a:r>
            <a:r>
              <a:rPr lang="ru-RU" sz="2400" b="1" kern="0" dirty="0" smtClean="0">
                <a:solidFill>
                  <a:prstClr val="black"/>
                </a:solidFill>
                <a:latin typeface="Sylfaen" panose="010A0502050306030303" pitchFamily="18" charset="0"/>
              </a:rPr>
              <a:t>в 2018 году</a:t>
            </a:r>
          </a:p>
          <a:p>
            <a:pPr lvl="0" algn="ctr">
              <a:defRPr/>
            </a:pPr>
            <a:r>
              <a:rPr lang="ru-RU" sz="2400" b="1" kern="0" dirty="0" smtClean="0">
                <a:solidFill>
                  <a:prstClr val="black"/>
                </a:solidFill>
                <a:latin typeface="Sylfaen" panose="010A0502050306030303" pitchFamily="18" charset="0"/>
              </a:rPr>
              <a:t>17 664 руб.</a:t>
            </a:r>
          </a:p>
        </p:txBody>
      </p:sp>
      <p:sp>
        <p:nvSpPr>
          <p:cNvPr id="12" name="Равно 11"/>
          <p:cNvSpPr/>
          <p:nvPr/>
        </p:nvSpPr>
        <p:spPr>
          <a:xfrm>
            <a:off x="4243603" y="3309814"/>
            <a:ext cx="808247" cy="774475"/>
          </a:xfrm>
          <a:prstGeom prst="mathEqual">
            <a:avLst/>
          </a:prstGeom>
          <a:solidFill>
            <a:srgbClr val="000099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105" y="4875778"/>
            <a:ext cx="4396207" cy="153888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lvl="0" algn="ctr"/>
            <a:r>
              <a:rPr lang="ru-RU" sz="2200" b="1" dirty="0">
                <a:solidFill>
                  <a:srgbClr val="002060"/>
                </a:solidFill>
                <a:latin typeface="Sylfaen" panose="010A0502050306030303" pitchFamily="18" charset="0"/>
              </a:rPr>
              <a:t>Величина прожиточного минимума в Краснодарском крае </a:t>
            </a:r>
          </a:p>
          <a:p>
            <a:pPr lvl="0" algn="ctr"/>
            <a:r>
              <a:rPr lang="ru-RU" sz="2200" b="1" dirty="0">
                <a:solidFill>
                  <a:srgbClr val="002060"/>
                </a:solidFill>
                <a:latin typeface="Sylfaen" panose="010A0502050306030303" pitchFamily="18" charset="0"/>
              </a:rPr>
              <a:t>в </a:t>
            </a:r>
            <a:r>
              <a:rPr lang="ru-RU" sz="2200" b="1" dirty="0" smtClean="0">
                <a:solidFill>
                  <a:srgbClr val="002060"/>
                </a:solidFill>
                <a:latin typeface="Sylfaen" panose="010A0502050306030303" pitchFamily="18" charset="0"/>
              </a:rPr>
              <a:t>2018 </a:t>
            </a:r>
            <a:r>
              <a:rPr lang="ru-RU" sz="2200" b="1" dirty="0">
                <a:solidFill>
                  <a:srgbClr val="002060"/>
                </a:solidFill>
                <a:latin typeface="Sylfaen" panose="010A0502050306030303" pitchFamily="18" charset="0"/>
              </a:rPr>
              <a:t>году </a:t>
            </a:r>
          </a:p>
          <a:p>
            <a:pPr lvl="0" algn="ctr"/>
            <a:r>
              <a:rPr lang="ru-RU" sz="2800" b="1" u="sng" dirty="0" smtClean="0">
                <a:solidFill>
                  <a:srgbClr val="0000FF"/>
                </a:solidFill>
                <a:latin typeface="Sylfaen" panose="010A0502050306030303" pitchFamily="18" charset="0"/>
              </a:rPr>
              <a:t>10 228 руб</a:t>
            </a:r>
            <a:r>
              <a:rPr lang="ru-RU" sz="2800" b="1" u="sng" dirty="0">
                <a:solidFill>
                  <a:srgbClr val="0000FF"/>
                </a:solidFill>
                <a:latin typeface="Sylfaen" panose="010A0502050306030303" pitchFamily="18" charset="0"/>
              </a:rPr>
              <a:t>.</a:t>
            </a:r>
          </a:p>
        </p:txBody>
      </p:sp>
      <p:pic>
        <p:nvPicPr>
          <p:cNvPr id="4098" name="Picture 2" descr="E:\29578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4509120"/>
            <a:ext cx="3955167" cy="208823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313810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3312368" cy="194421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249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775"/>
            <a:ext cx="8928992" cy="778098"/>
          </a:xfrm>
          <a:solidFill>
            <a:schemeClr val="tx1">
              <a:lumMod val="5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000" b="1" spc="150" dirty="0">
                <a:ln w="11430"/>
                <a:solidFill>
                  <a:schemeClr val="bg1"/>
                </a:solidFill>
                <a:latin typeface="Sylfaen" panose="010A0502050306030303" pitchFamily="18" charset="0"/>
              </a:rPr>
              <a:t>Исполнение </a:t>
            </a:r>
            <a:r>
              <a:rPr lang="ru-RU" sz="2000" b="1" spc="150" dirty="0" smtClean="0">
                <a:ln w="11430"/>
                <a:solidFill>
                  <a:schemeClr val="bg1"/>
                </a:solidFill>
                <a:latin typeface="Sylfaen" panose="010A0502050306030303" pitchFamily="18" charset="0"/>
              </a:rPr>
              <a:t>индикативного плана по основным показателям социально-экономического </a:t>
            </a:r>
            <a:r>
              <a:rPr lang="ru-RU" sz="2000" b="1" spc="150" dirty="0">
                <a:ln w="11430"/>
                <a:solidFill>
                  <a:schemeClr val="bg1"/>
                </a:solidFill>
                <a:latin typeface="Sylfaen" panose="010A0502050306030303" pitchFamily="18" charset="0"/>
              </a:rPr>
              <a:t>развития за </a:t>
            </a:r>
            <a:r>
              <a:rPr lang="ru-RU" sz="2000" b="1" spc="150" dirty="0" smtClean="0">
                <a:ln w="11430"/>
                <a:solidFill>
                  <a:schemeClr val="bg1"/>
                </a:solidFill>
                <a:latin typeface="Sylfaen" panose="010A0502050306030303" pitchFamily="18" charset="0"/>
              </a:rPr>
              <a:t>2018 </a:t>
            </a:r>
            <a:r>
              <a:rPr lang="ru-RU" sz="2000" b="1" spc="150" dirty="0">
                <a:ln w="11430"/>
                <a:solidFill>
                  <a:schemeClr val="bg1"/>
                </a:solidFill>
                <a:latin typeface="Sylfaen" panose="010A0502050306030303" pitchFamily="18" charset="0"/>
              </a:rPr>
              <a:t>год</a:t>
            </a:r>
            <a:endParaRPr lang="ru-RU" sz="2000" dirty="0">
              <a:solidFill>
                <a:schemeClr val="bg1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249568"/>
              </p:ext>
            </p:extLst>
          </p:nvPr>
        </p:nvGraphicFramePr>
        <p:xfrm>
          <a:off x="-15577" y="764704"/>
          <a:ext cx="9108504" cy="6104685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6485376"/>
                <a:gridCol w="822928"/>
                <a:gridCol w="792088"/>
                <a:gridCol w="1008112"/>
              </a:tblGrid>
              <a:tr h="25205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Sylfaen" pitchFamily="18" charset="0"/>
                        </a:rPr>
                        <a:t>НАИМЕНОВАНИЕ ПОКАЗАТЕЛЕЙ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  <a:solidFill>
                      <a:schemeClr val="tx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Sylfaen" pitchFamily="18" charset="0"/>
                        </a:rPr>
                        <a:t>2018 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Sylfaen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  <a:solidFill>
                      <a:schemeClr val="tx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Sylfaen" pitchFamily="18" charset="0"/>
                        </a:rPr>
                        <a:t>исполнение </a:t>
                      </a: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Sylfaen" pitchFamily="18" charset="0"/>
                        </a:rPr>
                        <a:t>%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  <a:solidFill>
                      <a:schemeClr val="tx1">
                        <a:lumMod val="75000"/>
                      </a:schemeClr>
                    </a:solidFill>
                  </a:tcPr>
                </a:tc>
              </a:tr>
              <a:tr h="252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Sylfaen" pitchFamily="18" charset="0"/>
                        </a:rPr>
                        <a:t>план 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  <a:solidFill>
                      <a:schemeClr val="tx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Sylfaen" pitchFamily="18" charset="0"/>
                        </a:rPr>
                        <a:t>факт 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Sylfaen" pitchFamily="18" charset="0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  <a:solidFill>
                      <a:schemeClr val="tx1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4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 Промышленное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производство  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(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объем отгруженной продукции) по крупным и 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     средним предприятиям, млн. руб.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25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098,9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20 905,0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83,3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272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Объем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услуг транспорта по крупным и средним 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организациям, млн.руб.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21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398,6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32 508,1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151,9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2822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Оборот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розничной торговли по крупным и средним 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организациям, млн.руб.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11 169,6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11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840,6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106,0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527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Оборот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общественного питания по крупным и средним 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организациям, млн.руб.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169,4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258,7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152,7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449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Объем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платных услуг населению по крупным и средним 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организациям, млн.руб.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3 093,1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-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272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Ввод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в эксплуатацию жилых домов, тыс. кв. м общей площади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95,0 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73,9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77,8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5089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t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Среднегодовой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уровень регистрируемой  безработицы  (в % к численности трудоспособного населения в трудоспособном возрасте)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0,4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+mn-lt"/>
                        </a:rPr>
                        <a:t>0,4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5261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Сальдированный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финансовый результат по крупным и средним организациям, 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      млн.руб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.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16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349,3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21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220,9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129,8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302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Прибыль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прибыльных  предприятий  по крупным и средним организациям, млн.руб.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16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422,6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21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637,4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131,7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4012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Убыток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по всем видам деятельности по крупным и средним организациям, млн.руб.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73,3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416,6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568,3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272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Фонд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заработной платы по крупным и средним организациям, млн.руб. 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12</a:t>
                      </a:r>
                      <a:r>
                        <a:rPr lang="ru-RU" sz="1400" b="0" u="none" strike="noStrike" baseline="0" dirty="0" smtClean="0">
                          <a:effectLst/>
                          <a:latin typeface="+mn-lt"/>
                        </a:rPr>
                        <a:t> 841,8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13</a:t>
                      </a:r>
                      <a:r>
                        <a:rPr lang="ru-RU" sz="1400" b="0" u="none" strike="noStrike" baseline="0" dirty="0" smtClean="0">
                          <a:effectLst/>
                          <a:latin typeface="+mn-lt"/>
                        </a:rPr>
                        <a:t> 019,8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101,4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5759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Численность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работающих для расчета среднемесячной заработной платы по крупным и средним организациям, тыс</a:t>
                      </a:r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. чел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.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30,329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29,329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96,7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601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Среднемесячная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заработная плата по крупным и средним организациям, рублей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35</a:t>
                      </a:r>
                      <a:r>
                        <a:rPr lang="ru-RU" sz="1400" b="0" u="none" strike="noStrike" baseline="0" dirty="0" smtClean="0">
                          <a:effectLst/>
                          <a:latin typeface="+mn-lt"/>
                        </a:rPr>
                        <a:t> 284,8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36</a:t>
                      </a:r>
                      <a:r>
                        <a:rPr lang="ru-RU" sz="1400" b="0" u="none" strike="noStrike" baseline="0" dirty="0" smtClean="0">
                          <a:effectLst/>
                          <a:latin typeface="+mn-lt"/>
                        </a:rPr>
                        <a:t> 993,4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104,8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3272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l" fontAlgn="b"/>
                      <a:r>
                        <a:rPr lang="ru-RU" sz="1400" u="none" strike="noStrike" dirty="0" smtClean="0">
                          <a:effectLst/>
                          <a:latin typeface="Sylfaen" panose="010A0502050306030303" pitchFamily="18" charset="0"/>
                        </a:rPr>
                        <a:t> Численность </a:t>
                      </a:r>
                      <a:r>
                        <a:rPr lang="ru-RU" sz="1400" u="none" strike="noStrike" dirty="0">
                          <a:effectLst/>
                          <a:latin typeface="Sylfaen" panose="010A0502050306030303" pitchFamily="18" charset="0"/>
                        </a:rPr>
                        <a:t>постоянного населения (среднегодовая), тыс. человек</a:t>
                      </a:r>
                      <a:endParaRPr lang="ru-RU" sz="1400" b="1" i="0" u="none" strike="noStrike" dirty="0">
                        <a:solidFill>
                          <a:srgbClr val="0099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2712" marR="2712" marT="2712" marB="0" anchor="b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130,234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129,409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Rockwell"/>
                          <a:ea typeface=""/>
                          <a:cs typeface="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 smtClean="0">
                          <a:effectLst/>
                          <a:latin typeface="+mn-lt"/>
                        </a:rPr>
                        <a:t>99,4</a:t>
                      </a:r>
                      <a:endParaRPr lang="ru-RU" sz="1400" b="0" i="0" u="none" strike="noStrike" dirty="0">
                        <a:solidFill>
                          <a:srgbClr val="009900"/>
                        </a:solidFill>
                        <a:effectLst/>
                        <a:latin typeface="+mn-lt"/>
                      </a:endParaRPr>
                    </a:p>
                  </a:txBody>
                  <a:tcPr marL="2712" marR="2712" marT="2712" marB="0"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53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40466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ОСНОВНЫЕ ХАРАКТЕРИСТИКИ БЮДЖЕТА</a:t>
            </a:r>
            <a:endParaRPr lang="ru-RU" sz="2400" b="1" dirty="0">
              <a:ln w="17780" cmpd="sng">
                <a:noFill/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7700030"/>
              </p:ext>
            </p:extLst>
          </p:nvPr>
        </p:nvGraphicFramePr>
        <p:xfrm>
          <a:off x="319202" y="404664"/>
          <a:ext cx="8640960" cy="19258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583438"/>
                <a:gridCol w="1445224"/>
                <a:gridCol w="1368152"/>
                <a:gridCol w="4244146"/>
              </a:tblGrid>
              <a:tr h="43204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Наименование </a:t>
                      </a:r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показателей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Плановые </a:t>
                      </a:r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/>
                      </a:r>
                      <a:b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</a:br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показатели </a:t>
                      </a:r>
                    </a:p>
                    <a:p>
                      <a:pPr algn="ctr" fontAlgn="t"/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(тыс. руб.)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Фактическое исполнение, </a:t>
                      </a:r>
                      <a:r>
                        <a:rPr lang="ru-RU" sz="16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(тыс. руб.)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600" u="none" strike="noStrike" dirty="0" smtClean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  <a:p>
                      <a:pPr algn="ctr" fontAlgn="t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% исполнения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3956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ДОХОДЫ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2 156 719,8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2 274 084,8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105,4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РАСХОДЫ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2 </a:t>
                      </a:r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304 243,2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2 288 663,1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99,3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3735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Дефицит </a:t>
                      </a:r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(-), профицит (+)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-147 523,4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-14 578,3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х</a:t>
                      </a:r>
                      <a:endParaRPr lang="ru-RU" sz="18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450088"/>
              </p:ext>
            </p:extLst>
          </p:nvPr>
        </p:nvGraphicFramePr>
        <p:xfrm>
          <a:off x="253279" y="3284984"/>
          <a:ext cx="8676439" cy="3254146"/>
        </p:xfrm>
        <a:graphic>
          <a:graphicData uri="http://schemas.openxmlformats.org/drawingml/2006/table">
            <a:tbl>
              <a:tblPr>
                <a:solidFill>
                  <a:srgbClr val="EAD6E7"/>
                </a:solidFill>
                <a:tableStyleId>{08FB837D-C827-4EFA-A057-4D05807E0F7C}</a:tableStyleId>
              </a:tblPr>
              <a:tblGrid>
                <a:gridCol w="2535100"/>
                <a:gridCol w="6141339"/>
              </a:tblGrid>
              <a:tr h="249828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Источники внутреннего </a:t>
                      </a:r>
                      <a:r>
                        <a:rPr lang="ru-RU" sz="2000" u="none" strike="noStrike" kern="1200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финансирования</a:t>
                      </a:r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 дефицитов бюджетов - </a:t>
                      </a:r>
                      <a:b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</a:br>
                      <a:r>
                        <a:rPr lang="ru-RU" sz="2000" b="1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ВСЕГО </a:t>
                      </a:r>
                      <a:r>
                        <a:rPr lang="ru-RU" sz="2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2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-147 </a:t>
                      </a:r>
                      <a:r>
                        <a:rPr lang="ru-RU" sz="2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523,4 тыс</a:t>
                      </a:r>
                      <a:r>
                        <a:rPr lang="ru-RU" sz="2000" b="1" u="none" strike="noStrike" dirty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. рублей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Уменьшение остатков: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97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Погашение бюджетного кредита – 3 350,0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 тыс. рублей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231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Погашение коммерческого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кредита – 60 000,0 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тыс. рублей</a:t>
                      </a:r>
                      <a:endParaRPr lang="ru-RU" sz="1600" b="0" i="0" u="none" strike="noStrike" dirty="0" smtClean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113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Предоставление кредитов поселениям – 10 700,0 тыс. рублей</a:t>
                      </a: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2740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Увеличение остатков: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09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Средства от продажи акций –  1 450,3 тыс. рублей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09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Возврат кредитов,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 предоставленных поселениям  – </a:t>
                      </a:r>
                    </a:p>
                    <a:p>
                      <a:pPr algn="l" fontAlgn="t"/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1 300,0  тыс. рублей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00955">
                <a:tc rowSpan="3"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Привлечение бюджетного кредита –  42 000,0 тыс. рублей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04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Привлечение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 коммерческого кредита – 48 000,0 тыс. рублей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504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mbria Math" pitchFamily="18" charset="0"/>
                          <a:ea typeface="Cambria Math" pitchFamily="18" charset="0"/>
                        </a:rPr>
                        <a:t>Остатки средств на 01.01.2018 года – 128 823,1 тыс. рублей</a:t>
                      </a:r>
                      <a:endParaRPr lang="ru-RU" sz="1600" b="0" i="0" u="none" strike="noStrike" dirty="0">
                        <a:solidFill>
                          <a:srgbClr val="002060"/>
                        </a:solidFill>
                        <a:effectLst/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9037" marR="9037" marT="9037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366648" y="2492896"/>
            <a:ext cx="8568952" cy="597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2800">
                <a:ln>
                  <a:solidFill>
                    <a:srgbClr val="FFC000"/>
                  </a:solidFill>
                </a:ln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>
                <a:ln w="18000">
                  <a:noFill/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ИСТОЧНИКИ ФИНАНСИРОВАНИЯ </a:t>
            </a:r>
            <a:endParaRPr lang="ru-RU" sz="2400" b="1" dirty="0" smtClean="0">
              <a:ln w="18000">
                <a:noFill/>
                <a:prstDash val="solid"/>
                <a:miter lim="800000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r>
              <a:rPr lang="ru-RU" sz="2400" b="1" dirty="0" smtClean="0">
                <a:ln w="18000">
                  <a:noFill/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ДЕФИЦИТА </a:t>
            </a:r>
            <a:r>
              <a:rPr lang="ru-RU" sz="2400" b="1" dirty="0">
                <a:ln w="18000">
                  <a:noFill/>
                  <a:prstDash val="solid"/>
                  <a:miter lim="800000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БЮДЖЕТА</a:t>
            </a:r>
          </a:p>
        </p:txBody>
      </p:sp>
    </p:spTree>
    <p:extLst>
      <p:ext uri="{BB962C8B-B14F-4D97-AF65-F5344CB8AC3E}">
        <p14:creationId xmlns:p14="http://schemas.microsoft.com/office/powerpoint/2010/main" val="409231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8627"/>
            <a:ext cx="8928992" cy="912101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Sylfaen" panose="010A0502050306030303" pitchFamily="18" charset="0"/>
                <a:cs typeface="Rod" pitchFamily="49" charset="-79"/>
              </a:rPr>
              <a:t>Доходы бюджета муниципального образования </a:t>
            </a:r>
            <a:r>
              <a:rPr lang="ru-RU" sz="32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Sylfaen" panose="010A0502050306030303" pitchFamily="18" charset="0"/>
                <a:cs typeface="Rod" pitchFamily="49" charset="-79"/>
              </a:rPr>
              <a:t/>
            </a:r>
            <a:br>
              <a:rPr lang="ru-RU" sz="32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Sylfaen" panose="010A0502050306030303" pitchFamily="18" charset="0"/>
                <a:cs typeface="Rod" pitchFamily="49" charset="-79"/>
              </a:rPr>
            </a:br>
            <a:r>
              <a:rPr lang="ru-RU" sz="32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Sylfaen" panose="010A0502050306030303" pitchFamily="18" charset="0"/>
                <a:cs typeface="Rod" pitchFamily="49" charset="-79"/>
              </a:rPr>
              <a:t>Туапсинский </a:t>
            </a:r>
            <a:r>
              <a:rPr lang="ru-RU" sz="32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Sylfaen" panose="010A0502050306030303" pitchFamily="18" charset="0"/>
                <a:cs typeface="Rod" pitchFamily="49" charset="-79"/>
              </a:rPr>
              <a:t>район  за </a:t>
            </a:r>
            <a:r>
              <a:rPr lang="ru-RU" sz="32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Sylfaen" panose="010A0502050306030303" pitchFamily="18" charset="0"/>
                <a:cs typeface="Rod" pitchFamily="49" charset="-79"/>
              </a:rPr>
              <a:t> 2018 </a:t>
            </a:r>
            <a:r>
              <a:rPr lang="ru-RU" sz="32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latin typeface="Sylfaen" panose="010A0502050306030303" pitchFamily="18" charset="0"/>
                <a:cs typeface="Rod" pitchFamily="49" charset="-79"/>
              </a:rPr>
              <a:t>год </a:t>
            </a:r>
            <a:endParaRPr lang="ru-RU" sz="3200" b="1" dirty="0">
              <a:solidFill>
                <a:schemeClr val="tx1"/>
              </a:solidFill>
              <a:latin typeface="Sylfaen" panose="010A0502050306030303" pitchFamily="18" charset="0"/>
              <a:cs typeface="Rod" pitchFamily="49" charset="-79"/>
            </a:endParaRPr>
          </a:p>
        </p:txBody>
      </p:sp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1115108"/>
              </p:ext>
            </p:extLst>
          </p:nvPr>
        </p:nvGraphicFramePr>
        <p:xfrm>
          <a:off x="0" y="740701"/>
          <a:ext cx="9144000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082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775"/>
            <a:ext cx="9036496" cy="1008112"/>
          </a:xfrm>
        </p:spPr>
        <p:txBody>
          <a:bodyPr>
            <a:noAutofit/>
          </a:bodyPr>
          <a:lstStyle/>
          <a:p>
            <a:pPr algn="ctr"/>
            <a:r>
              <a:rPr lang="ru-RU" sz="2800" b="1" spc="150" dirty="0" smtClean="0">
                <a:ln w="11430"/>
                <a:solidFill>
                  <a:schemeClr val="tx1"/>
                </a:solidFill>
                <a:latin typeface="Sylfaen" panose="010A0502050306030303" pitchFamily="18" charset="0"/>
              </a:rPr>
              <a:t>Исполнение бюджета </a:t>
            </a:r>
            <a:br>
              <a:rPr lang="ru-RU" sz="2800" b="1" spc="150" dirty="0" smtClean="0">
                <a:ln w="11430"/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ru-RU" sz="2800" b="1" spc="150" dirty="0" smtClean="0">
                <a:ln w="11430"/>
                <a:solidFill>
                  <a:schemeClr val="tx1"/>
                </a:solidFill>
                <a:latin typeface="Sylfaen" panose="010A0502050306030303" pitchFamily="18" charset="0"/>
              </a:rPr>
              <a:t>по собственным доходам  за 2018 год</a:t>
            </a:r>
            <a:endParaRPr lang="ru-RU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988015061"/>
              </p:ext>
            </p:extLst>
          </p:nvPr>
        </p:nvGraphicFramePr>
        <p:xfrm>
          <a:off x="0" y="930259"/>
          <a:ext cx="9144000" cy="60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8028387" y="589444"/>
            <a:ext cx="1043651" cy="37384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>
                <a:latin typeface="Sylfaen" panose="010A0502050306030303" pitchFamily="18" charset="0"/>
              </a:rPr>
              <a:t>м</a:t>
            </a:r>
            <a:r>
              <a:rPr lang="ru-RU" sz="1600" dirty="0" smtClean="0">
                <a:latin typeface="Sylfaen" panose="010A0502050306030303" pitchFamily="18" charset="0"/>
              </a:rPr>
              <a:t>лн</a:t>
            </a:r>
            <a:r>
              <a:rPr lang="ru-RU" sz="1200" dirty="0" smtClean="0">
                <a:latin typeface="Sylfaen" panose="010A0502050306030303" pitchFamily="18" charset="0"/>
              </a:rPr>
              <a:t>. </a:t>
            </a:r>
            <a:r>
              <a:rPr lang="ru-RU" sz="1600" dirty="0" smtClean="0">
                <a:latin typeface="Sylfaen" panose="010A0502050306030303" pitchFamily="18" charset="0"/>
              </a:rPr>
              <a:t>руб. </a:t>
            </a:r>
            <a:endParaRPr lang="ru-RU" sz="1600" dirty="0">
              <a:latin typeface="Sylfaen" panose="010A0502050306030303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043608" y="1220755"/>
            <a:ext cx="1584176" cy="57606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Sylfaen" pitchFamily="18" charset="0"/>
              </a:rPr>
              <a:t>План</a:t>
            </a:r>
            <a:r>
              <a:rPr lang="ru-RU" sz="2400" b="1" dirty="0" smtClean="0">
                <a:solidFill>
                  <a:srgbClr val="002060"/>
                </a:solidFill>
                <a:latin typeface="Sylfaen" pitchFamily="18" charset="0"/>
              </a:rPr>
              <a:t>  </a:t>
            </a:r>
            <a:r>
              <a:rPr lang="ru-RU" sz="2400" b="1" dirty="0" smtClean="0">
                <a:solidFill>
                  <a:schemeClr val="bg1"/>
                </a:solidFill>
                <a:latin typeface="Sylfaen" pitchFamily="18" charset="0"/>
              </a:rPr>
              <a:t>907</a:t>
            </a:r>
            <a:endParaRPr lang="ru-RU" sz="2400" b="1" dirty="0">
              <a:solidFill>
                <a:schemeClr val="bg1"/>
              </a:solidFill>
              <a:latin typeface="Sylfae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59832" y="1220755"/>
            <a:ext cx="1800200" cy="57606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Sylfaen" pitchFamily="18" charset="0"/>
              </a:rPr>
              <a:t>Факт</a:t>
            </a:r>
            <a:r>
              <a:rPr lang="ru-RU" sz="2400" b="1" dirty="0" smtClean="0">
                <a:solidFill>
                  <a:srgbClr val="002060"/>
                </a:solidFill>
                <a:latin typeface="Sylfaen" pitchFamily="18" charset="0"/>
              </a:rPr>
              <a:t>  </a:t>
            </a:r>
            <a:r>
              <a:rPr lang="ru-RU" sz="2400" b="1" dirty="0" smtClean="0">
                <a:solidFill>
                  <a:schemeClr val="bg1"/>
                </a:solidFill>
                <a:latin typeface="Sylfaen" pitchFamily="18" charset="0"/>
              </a:rPr>
              <a:t>1 002</a:t>
            </a:r>
            <a:endParaRPr lang="ru-RU" sz="2400" b="1" dirty="0">
              <a:solidFill>
                <a:schemeClr val="bg1"/>
              </a:solidFill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53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>
                <a:ln w="50800"/>
                <a:solidFill>
                  <a:schemeClr val="tx1"/>
                </a:solidFill>
                <a:latin typeface="Sylfaen" panose="010A0502050306030303" pitchFamily="18" charset="0"/>
              </a:rPr>
              <a:t>МО Туапсинский район  в рейтинге  среди ГО И МР </a:t>
            </a:r>
            <a:r>
              <a:rPr lang="ru-RU" sz="2200" b="1" dirty="0" smtClean="0">
                <a:ln w="50800"/>
                <a:solidFill>
                  <a:schemeClr val="tx1"/>
                </a:solidFill>
                <a:latin typeface="Sylfaen" panose="010A0502050306030303" pitchFamily="18" charset="0"/>
              </a:rPr>
              <a:t/>
            </a:r>
            <a:br>
              <a:rPr lang="ru-RU" sz="2200" b="1" dirty="0" smtClean="0">
                <a:ln w="50800"/>
                <a:solidFill>
                  <a:schemeClr val="tx1"/>
                </a:solidFill>
                <a:latin typeface="Sylfaen" panose="010A0502050306030303" pitchFamily="18" charset="0"/>
              </a:rPr>
            </a:br>
            <a:r>
              <a:rPr lang="ru-RU" sz="2200" b="1" dirty="0" smtClean="0">
                <a:ln w="50800"/>
                <a:solidFill>
                  <a:schemeClr val="tx1"/>
                </a:solidFill>
                <a:latin typeface="Sylfaen" panose="010A0502050306030303" pitchFamily="18" charset="0"/>
              </a:rPr>
              <a:t>Краснодарского </a:t>
            </a:r>
            <a:r>
              <a:rPr lang="ru-RU" sz="2200" b="1" dirty="0">
                <a:ln w="50800"/>
                <a:solidFill>
                  <a:schemeClr val="tx1"/>
                </a:solidFill>
                <a:latin typeface="Sylfaen" panose="010A0502050306030303" pitchFamily="18" charset="0"/>
              </a:rPr>
              <a:t>края по исполнению бюджета по доходам  за </a:t>
            </a:r>
            <a:r>
              <a:rPr lang="ru-RU" sz="2200" b="1" dirty="0" smtClean="0">
                <a:ln w="50800"/>
                <a:solidFill>
                  <a:schemeClr val="tx1"/>
                </a:solidFill>
                <a:latin typeface="Sylfaen" panose="010A0502050306030303" pitchFamily="18" charset="0"/>
              </a:rPr>
              <a:t>2018 </a:t>
            </a:r>
            <a:r>
              <a:rPr lang="ru-RU" sz="2200" b="1" dirty="0">
                <a:ln w="50800"/>
                <a:solidFill>
                  <a:schemeClr val="tx1"/>
                </a:solidFill>
                <a:latin typeface="Sylfaen" panose="010A0502050306030303" pitchFamily="18" charset="0"/>
              </a:rPr>
              <a:t>год</a:t>
            </a:r>
            <a:endParaRPr lang="ru-RU" sz="22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2759773"/>
              </p:ext>
            </p:extLst>
          </p:nvPr>
        </p:nvGraphicFramePr>
        <p:xfrm>
          <a:off x="31304" y="980728"/>
          <a:ext cx="9144000" cy="5877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83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936104"/>
          </a:xfrm>
        </p:spPr>
        <p:txBody>
          <a:bodyPr>
            <a:noAutofit/>
          </a:bodyPr>
          <a:lstStyle/>
          <a:p>
            <a:pPr algn="ctr"/>
            <a:r>
              <a:rPr lang="ru-RU" sz="2700" b="1" dirty="0" smtClean="0">
                <a:solidFill>
                  <a:schemeClr val="tx1"/>
                </a:solidFill>
                <a:latin typeface="Sylfaen" pitchFamily="18" charset="0"/>
              </a:rPr>
              <a:t>Структура собственных доходов бюджета района                          в разрезе главных администраторов  доходов</a:t>
            </a:r>
            <a:endParaRPr lang="ru-RU" sz="2700" b="1" dirty="0">
              <a:solidFill>
                <a:schemeClr val="tx1"/>
              </a:solidFill>
              <a:latin typeface="Sylfae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895539"/>
              </p:ext>
            </p:extLst>
          </p:nvPr>
        </p:nvGraphicFramePr>
        <p:xfrm>
          <a:off x="107504" y="1599645"/>
          <a:ext cx="8939980" cy="5293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31640" y="1032537"/>
            <a:ext cx="6696744" cy="430887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34 главных администратора – 1 002 млн. руб.   </a:t>
            </a:r>
            <a:endParaRPr lang="ru-RU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9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1152128"/>
          </a:xfrm>
        </p:spPr>
        <p:txBody>
          <a:bodyPr>
            <a:noAutofit/>
          </a:bodyPr>
          <a:lstStyle/>
          <a:p>
            <a:pPr algn="ctr"/>
            <a:r>
              <a:rPr lang="ru-RU" sz="2400" b="1" spc="150" dirty="0" smtClean="0">
                <a:ln w="11430"/>
                <a:solidFill>
                  <a:schemeClr val="tx1"/>
                </a:solidFill>
                <a:latin typeface="Sylfaen" panose="010A0502050306030303" pitchFamily="18" charset="0"/>
              </a:rPr>
              <a:t>Исполнение собственных доходов  бюджета МО Туапсинский </a:t>
            </a:r>
            <a:r>
              <a:rPr lang="ru-RU" sz="2400" b="1" spc="150" dirty="0">
                <a:ln w="11430"/>
                <a:solidFill>
                  <a:schemeClr val="tx1"/>
                </a:solidFill>
                <a:latin typeface="Sylfaen" panose="010A0502050306030303" pitchFamily="18" charset="0"/>
              </a:rPr>
              <a:t>район в разрезе основных отраслей экономики </a:t>
            </a:r>
            <a:r>
              <a:rPr lang="ru-RU" sz="2400" b="1" spc="150" dirty="0" smtClean="0">
                <a:ln w="11430"/>
                <a:solidFill>
                  <a:schemeClr val="tx1"/>
                </a:solidFill>
                <a:latin typeface="Sylfaen" panose="010A0502050306030303" pitchFamily="18" charset="0"/>
              </a:rPr>
              <a:t>за 2018 год(уд</a:t>
            </a:r>
            <a:r>
              <a:rPr lang="ru-RU" sz="2400" b="1" spc="150" dirty="0">
                <a:ln w="11430"/>
                <a:solidFill>
                  <a:schemeClr val="tx1"/>
                </a:solidFill>
                <a:latin typeface="Sylfaen" panose="010A0502050306030303" pitchFamily="18" charset="0"/>
              </a:rPr>
              <a:t>. </a:t>
            </a:r>
            <a:r>
              <a:rPr lang="ru-RU" sz="2400" b="1" spc="150" dirty="0" smtClean="0">
                <a:ln w="11430"/>
                <a:solidFill>
                  <a:schemeClr val="tx1"/>
                </a:solidFill>
                <a:latin typeface="Sylfaen" panose="010A0502050306030303" pitchFamily="18" charset="0"/>
              </a:rPr>
              <a:t>вес в нормативе)                    </a:t>
            </a:r>
            <a:endParaRPr lang="ru-RU" sz="24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075624922"/>
              </p:ext>
            </p:extLst>
          </p:nvPr>
        </p:nvGraphicFramePr>
        <p:xfrm>
          <a:off x="108520" y="1228596"/>
          <a:ext cx="9035480" cy="5628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602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1"/>
            <a:ext cx="8125672" cy="1040223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algn="ctr"/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Исполнение бюджета муниципального образования Туапсинский район </a:t>
            </a:r>
            <a:b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расходам за </a:t>
            </a:r>
            <a: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2018 </a:t>
            </a:r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182880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SzPct val="133000"/>
              <a:buNone/>
            </a:pPr>
            <a:r>
              <a:rPr lang="ru-RU" sz="1800" dirty="0"/>
              <a:t>					</a:t>
            </a:r>
          </a:p>
          <a:p>
            <a:pPr marL="0" indent="0">
              <a:buSzPct val="133000"/>
              <a:buNone/>
            </a:pPr>
            <a:endParaRPr lang="ru-RU" sz="1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0855877"/>
              </p:ext>
            </p:extLst>
          </p:nvPr>
        </p:nvGraphicFramePr>
        <p:xfrm>
          <a:off x="179511" y="4643447"/>
          <a:ext cx="8805979" cy="202591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493758"/>
                <a:gridCol w="2132069"/>
                <a:gridCol w="2002990"/>
                <a:gridCol w="2177162"/>
              </a:tblGrid>
              <a:tr h="730672">
                <a:tc gridSpan="2"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endParaRPr lang="ru-RU" sz="1400" b="1" u="none" strike="noStrike" kern="1200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algn="ctr" defTabSz="914400" rtl="0" eaLnBrk="1" fontAlgn="t" latinLnBrk="0" hangingPunct="1"/>
                      <a:r>
                        <a:rPr lang="ru-RU" sz="1400" b="1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ВСЕГО РАСХОДЫ</a:t>
                      </a:r>
                    </a:p>
                    <a:p>
                      <a:pPr marL="0" algn="ctr" defTabSz="914400" rtl="0" eaLnBrk="1" fontAlgn="t" latinLnBrk="0" hangingPunct="1"/>
                      <a:endParaRPr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РАСХОДЫ НА СОЦИАЛЬНУЮ СФЕРУ</a:t>
                      </a:r>
                      <a:endParaRPr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ДРУГИЕ РАСХОДЫ </a:t>
                      </a:r>
                      <a:endParaRPr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</a:tr>
              <a:tr h="449819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Утверждено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2 </a:t>
                      </a:r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304 243,2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1 927 064,7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377 178,5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</a:tr>
              <a:tr h="424332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Исполнено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2 </a:t>
                      </a:r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288 663,1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1 924 947,8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363 716,0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</a:tr>
              <a:tr h="421091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Процент </a:t>
                      </a:r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исполнения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99,3 </a:t>
                      </a:r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%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99,9 </a:t>
                      </a:r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%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</a:rPr>
                        <a:t>96,4 </a:t>
                      </a:r>
                      <a:r>
                        <a:rPr lang="ru-RU" sz="1400" u="none" strike="noStrike" kern="1200" dirty="0">
                          <a:solidFill>
                            <a:srgbClr val="002060"/>
                          </a:solidFill>
                          <a:effectLst/>
                        </a:rPr>
                        <a:t>%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894" marR="8894" marT="8894" marB="0" anchor="ctr"/>
                </a:tc>
              </a:tr>
            </a:tbl>
          </a:graphicData>
        </a:graphic>
      </p:graphicFrame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14282" y="1214422"/>
            <a:ext cx="8771208" cy="3294698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Исполнение бюджета по расходам представлено в программном формате на основе </a:t>
            </a:r>
            <a:r>
              <a:rPr lang="ru-RU" dirty="0" smtClean="0">
                <a:solidFill>
                  <a:srgbClr val="002060"/>
                </a:solidFill>
              </a:rPr>
              <a:t>20 </a:t>
            </a:r>
            <a:r>
              <a:rPr lang="ru-RU" dirty="0">
                <a:solidFill>
                  <a:srgbClr val="002060"/>
                </a:solidFill>
              </a:rPr>
              <a:t>муниципальных программ  Туапсинского района, разработанных в соответствии с целями социально-экономического развития муниципального образования Туапсинский район. </a:t>
            </a:r>
            <a:endParaRPr lang="ru-RU" dirty="0" smtClean="0">
              <a:solidFill>
                <a:srgbClr val="002060"/>
              </a:solidFill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Как </a:t>
            </a:r>
            <a:r>
              <a:rPr lang="ru-RU" dirty="0">
                <a:solidFill>
                  <a:srgbClr val="002060"/>
                </a:solidFill>
              </a:rPr>
              <a:t>и в предыдущие годы, в </a:t>
            </a:r>
            <a:r>
              <a:rPr lang="ru-RU" dirty="0" smtClean="0">
                <a:solidFill>
                  <a:srgbClr val="002060"/>
                </a:solidFill>
              </a:rPr>
              <a:t>2018 </a:t>
            </a:r>
            <a:r>
              <a:rPr lang="ru-RU" dirty="0">
                <a:solidFill>
                  <a:srgbClr val="002060"/>
                </a:solidFill>
              </a:rPr>
              <a:t>году сохранилась социальная направленность бюджета муниципального образования Туапсинский район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 </a:t>
            </a:r>
            <a:r>
              <a:rPr lang="ru-RU" smtClean="0">
                <a:solidFill>
                  <a:srgbClr val="002060"/>
                </a:solidFill>
              </a:rPr>
              <a:t>Более </a:t>
            </a:r>
            <a:r>
              <a:rPr lang="ru-RU" smtClean="0">
                <a:solidFill>
                  <a:srgbClr val="002060"/>
                </a:solidFill>
              </a:rPr>
              <a:t>84 </a:t>
            </a:r>
            <a:r>
              <a:rPr lang="ru-RU" dirty="0">
                <a:solidFill>
                  <a:srgbClr val="002060"/>
                </a:solidFill>
              </a:rPr>
              <a:t>% всех расходов бюджета - это расходы, направленные на финансирование отраслей социально-культурной сферы, которая представлена следующими отраслями: образование, культура, здравоохранение, </a:t>
            </a:r>
            <a:r>
              <a:rPr lang="ru-RU" dirty="0" smtClean="0">
                <a:solidFill>
                  <a:srgbClr val="002060"/>
                </a:solidFill>
              </a:rPr>
              <a:t>социальная политика,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физическая культура и спорт.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Непрограммные </a:t>
            </a:r>
            <a:r>
              <a:rPr lang="ru-RU" dirty="0">
                <a:solidFill>
                  <a:srgbClr val="002060"/>
                </a:solidFill>
              </a:rPr>
              <a:t>расходы бюджета составили </a:t>
            </a:r>
            <a:r>
              <a:rPr lang="ru-RU" dirty="0" smtClean="0">
                <a:solidFill>
                  <a:srgbClr val="002060"/>
                </a:solidFill>
              </a:rPr>
              <a:t>172 260,4 тыс</a:t>
            </a:r>
            <a:r>
              <a:rPr lang="ru-RU" dirty="0">
                <a:solidFill>
                  <a:srgbClr val="002060"/>
                </a:solidFill>
              </a:rPr>
              <a:t>. рублей.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816014" y="4450716"/>
            <a:ext cx="1202432" cy="1212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rgbClr val="FFC000"/>
              </a:solidFill>
            </a:endParaRPr>
          </a:p>
          <a:p>
            <a:pPr algn="ctr"/>
            <a:endParaRPr lang="ru-RU" sz="1400" dirty="0" smtClean="0">
              <a:solidFill>
                <a:srgbClr val="FFC000"/>
              </a:solidFill>
            </a:endParaRPr>
          </a:p>
          <a:p>
            <a:pPr algn="ctr"/>
            <a:r>
              <a:rPr lang="ru-RU" sz="1400" b="1" u="sng" dirty="0" smtClean="0">
                <a:solidFill>
                  <a:schemeClr val="bg1"/>
                </a:solidFill>
              </a:rPr>
              <a:t>тыс</a:t>
            </a:r>
            <a:r>
              <a:rPr lang="ru-RU" sz="1400" b="1" u="sng" dirty="0">
                <a:solidFill>
                  <a:schemeClr val="bg1"/>
                </a:solidFill>
              </a:rPr>
              <a:t>. рублей</a:t>
            </a:r>
          </a:p>
        </p:txBody>
      </p:sp>
    </p:spTree>
    <p:extLst>
      <p:ext uri="{BB962C8B-B14F-4D97-AF65-F5344CB8AC3E}">
        <p14:creationId xmlns:p14="http://schemas.microsoft.com/office/powerpoint/2010/main" val="85200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8640"/>
            <a:ext cx="8784976" cy="1224136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РАСХОДЫ БЮДЖЕТА муниципального образования Туапсинский район в расчете на одного жителя: </a:t>
            </a:r>
            <a: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 smtClean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17 764 </a:t>
            </a:r>
            <a:r>
              <a:rPr lang="ru-RU" sz="2400" b="1" dirty="0">
                <a:ln w="11430"/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482147"/>
              </p:ext>
            </p:extLst>
          </p:nvPr>
        </p:nvGraphicFramePr>
        <p:xfrm>
          <a:off x="179512" y="1412776"/>
          <a:ext cx="8784978" cy="5095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6365"/>
                <a:gridCol w="926085"/>
                <a:gridCol w="1468086"/>
                <a:gridCol w="1318311"/>
                <a:gridCol w="1966131"/>
              </a:tblGrid>
              <a:tr h="587464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План</a:t>
                      </a: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(тыс. руб.)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Исполнено</a:t>
                      </a:r>
                    </a:p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(тыс. руб.)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%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исполнения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доля исполнения расходов в общем объеме расходов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>
                    <a:solidFill>
                      <a:schemeClr val="tx2"/>
                    </a:solidFill>
                  </a:tcPr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solidFill>
                            <a:srgbClr val="002060"/>
                          </a:solidFill>
                          <a:effectLst/>
                        </a:rPr>
                        <a:t>ВСЕГО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2 304 243,2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2 288 663,1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99,3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Общегосударственные вопросы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218 839,7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213 205,4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Национальная оборона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110,0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100,8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91,6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менее 0,1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78 366,7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74 489,1  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95,1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3,3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Национальная экономика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20 535,3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16 968,3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82,6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Жилищно-коммунальное хозяйство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15 621,5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15 246,4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97,6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Образование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1 567 265,1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1 565 961,5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99,9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68,4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Культура, кинематография и средства массовой информации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21 627,5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21 476,3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99,3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Здравоохранение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123 012,3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122 890,4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99,9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Социальная политика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91 681,7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91 151,4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99,4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Физическая культура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123 478,1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123 468,2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5,4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4 727,7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4 727,7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</a:rPr>
                        <a:t>0,2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  <a:tr h="33885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>
                          <a:solidFill>
                            <a:srgbClr val="002060"/>
                          </a:solidFill>
                          <a:effectLst/>
                        </a:rPr>
                        <a:t>Межбюджетные трансферты</a:t>
                      </a:r>
                      <a:endParaRPr lang="ru-RU" sz="1200" b="0" i="0" u="none" strike="noStrike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7324" marR="7324" marT="7324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95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48634931"/>
              </p:ext>
            </p:extLst>
          </p:nvPr>
        </p:nvGraphicFramePr>
        <p:xfrm>
          <a:off x="179512" y="28763"/>
          <a:ext cx="8964488" cy="682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8858280" cy="64294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РАСХОДЫ БЮДЖЕТА муниципального образования Туапсинский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район</a:t>
            </a:r>
            <a:endParaRPr lang="ru-RU" sz="2400" b="1" dirty="0">
              <a:ln w="17780" cmpd="sng">
                <a:noFill/>
                <a:prstDash val="solid"/>
                <a:miter lim="800000"/>
              </a:ln>
              <a:solidFill>
                <a:schemeClr val="accent5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757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26"/>
            <a:ext cx="9144000" cy="105151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Структура </a:t>
            </a:r>
            <a:r>
              <a:rPr lang="ru-RU" sz="30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безвозмездных поступлений </a:t>
            </a:r>
            <a:r>
              <a:rPr lang="ru-RU" sz="3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3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3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в 2018 </a:t>
            </a:r>
            <a:r>
              <a:rPr lang="ru-RU" sz="30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году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00628" y="1071546"/>
            <a:ext cx="3857652" cy="121444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SzPct val="133000"/>
            </a:pPr>
            <a:r>
              <a:rPr lang="ru-RU" b="1" dirty="0" smtClean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</a:rPr>
              <a:t>ДОТАЦИИ </a:t>
            </a:r>
            <a:r>
              <a:rPr lang="ru-RU" b="1" dirty="0" smtClean="0">
                <a:solidFill>
                  <a:schemeClr val="bg1"/>
                </a:solidFill>
              </a:rPr>
              <a:t>– 70 395,6 тыс</a:t>
            </a:r>
            <a:r>
              <a:rPr lang="ru-RU" b="1" dirty="0">
                <a:solidFill>
                  <a:schemeClr val="bg1"/>
                </a:solidFill>
              </a:rPr>
              <a:t>. рублей или </a:t>
            </a:r>
            <a:r>
              <a:rPr lang="ru-RU" b="1" dirty="0" smtClean="0">
                <a:solidFill>
                  <a:schemeClr val="bg1"/>
                </a:solidFill>
              </a:rPr>
              <a:t>5,5 </a:t>
            </a:r>
            <a:r>
              <a:rPr lang="ru-RU" b="1" dirty="0">
                <a:solidFill>
                  <a:schemeClr val="bg1"/>
                </a:solidFill>
              </a:rPr>
              <a:t>% от общего объема безвозмездных поступлений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00628" y="2357430"/>
            <a:ext cx="3891852" cy="13573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SzPct val="133000"/>
            </a:pPr>
            <a:r>
              <a:rPr lang="ru-RU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</a:rPr>
              <a:t>СУБВЕНЦИИ</a:t>
            </a:r>
            <a:r>
              <a:rPr lang="ru-RU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– </a:t>
            </a:r>
            <a:r>
              <a:rPr lang="ru-RU" b="1" dirty="0">
                <a:solidFill>
                  <a:schemeClr val="bg1"/>
                </a:solidFill>
              </a:rPr>
              <a:t>1 </a:t>
            </a:r>
            <a:r>
              <a:rPr lang="ru-RU" b="1" dirty="0" smtClean="0">
                <a:solidFill>
                  <a:schemeClr val="bg1"/>
                </a:solidFill>
              </a:rPr>
              <a:t>099 965,7 тыс</a:t>
            </a:r>
            <a:r>
              <a:rPr lang="ru-RU" b="1" dirty="0">
                <a:solidFill>
                  <a:schemeClr val="bg1"/>
                </a:solidFill>
              </a:rPr>
              <a:t>. рублей или </a:t>
            </a:r>
            <a:r>
              <a:rPr lang="ru-RU" b="1" dirty="0" smtClean="0">
                <a:solidFill>
                  <a:schemeClr val="bg1"/>
                </a:solidFill>
              </a:rPr>
              <a:t>86,4 </a:t>
            </a:r>
            <a:r>
              <a:rPr lang="ru-RU" b="1" dirty="0">
                <a:solidFill>
                  <a:schemeClr val="bg1"/>
                </a:solidFill>
              </a:rPr>
              <a:t>% от общего объема безвозмездных поступлений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72066" y="3786190"/>
            <a:ext cx="3857652" cy="128588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SzPct val="133000"/>
            </a:pPr>
            <a:r>
              <a:rPr lang="ru-RU" b="1" dirty="0" smtClean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</a:rPr>
              <a:t>СУБСИДИИ </a:t>
            </a:r>
            <a:r>
              <a:rPr lang="ru-RU" b="1" dirty="0" smtClean="0">
                <a:solidFill>
                  <a:schemeClr val="bg1"/>
                </a:solidFill>
              </a:rPr>
              <a:t>– 73 574,0 тыс</a:t>
            </a:r>
            <a:r>
              <a:rPr lang="ru-RU" b="1" dirty="0">
                <a:solidFill>
                  <a:schemeClr val="bg1"/>
                </a:solidFill>
              </a:rPr>
              <a:t>. рублей или </a:t>
            </a:r>
            <a:r>
              <a:rPr lang="ru-RU" b="1" dirty="0" smtClean="0">
                <a:solidFill>
                  <a:schemeClr val="bg1"/>
                </a:solidFill>
              </a:rPr>
              <a:t>5,8 </a:t>
            </a:r>
            <a:r>
              <a:rPr lang="ru-RU" b="1" dirty="0">
                <a:solidFill>
                  <a:schemeClr val="bg1"/>
                </a:solidFill>
              </a:rPr>
              <a:t>% от общего объема безвозмездных поступлений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85720" y="1071546"/>
            <a:ext cx="4429156" cy="542928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</a:rPr>
              <a:t>ВСЕГО ПОСТУПИЛО </a:t>
            </a:r>
            <a:r>
              <a:rPr lang="ru-RU" sz="4000" b="1" dirty="0" smtClean="0">
                <a:solidFill>
                  <a:schemeClr val="bg1"/>
                </a:solidFill>
              </a:rPr>
              <a:t>-            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1 270 114,2</a:t>
            </a:r>
          </a:p>
          <a:p>
            <a:pPr algn="ctr"/>
            <a:r>
              <a:rPr lang="ru-RU" sz="4000" b="1" dirty="0" smtClean="0">
                <a:solidFill>
                  <a:srgbClr val="FF0000"/>
                </a:solidFill>
              </a:rPr>
              <a:t>тыс. рублей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72066" y="5143512"/>
            <a:ext cx="3786214" cy="135732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SzPct val="133000"/>
            </a:pPr>
            <a:r>
              <a:rPr lang="ru-RU" b="1" dirty="0" smtClean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</a:rPr>
              <a:t>ИНЫЕ МЕЖБЮДЖЕТНЫЕ ТРАНСФЕРТЫ  </a:t>
            </a:r>
            <a:r>
              <a:rPr lang="ru-RU" b="1" dirty="0" smtClean="0">
                <a:solidFill>
                  <a:schemeClr val="bg1"/>
                </a:solidFill>
              </a:rPr>
              <a:t>- 26 178,9 тыс. рублей или 2,1 % от общего объема безвозмездных поступлений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Блок-схема: знак завершения 7"/>
          <p:cNvSpPr/>
          <p:nvPr/>
        </p:nvSpPr>
        <p:spPr>
          <a:xfrm flipV="1">
            <a:off x="4429124" y="1643050"/>
            <a:ext cx="771524" cy="142877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знак завершения 10"/>
          <p:cNvSpPr/>
          <p:nvPr/>
        </p:nvSpPr>
        <p:spPr>
          <a:xfrm flipV="1">
            <a:off x="4429124" y="3000372"/>
            <a:ext cx="771524" cy="133354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знак завершения 11"/>
          <p:cNvSpPr/>
          <p:nvPr/>
        </p:nvSpPr>
        <p:spPr>
          <a:xfrm flipV="1">
            <a:off x="4500562" y="4357694"/>
            <a:ext cx="771524" cy="142877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знак завершения 12"/>
          <p:cNvSpPr/>
          <p:nvPr/>
        </p:nvSpPr>
        <p:spPr>
          <a:xfrm flipV="1">
            <a:off x="4500562" y="5643578"/>
            <a:ext cx="771524" cy="142877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81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217383218"/>
              </p:ext>
            </p:extLst>
          </p:nvPr>
        </p:nvGraphicFramePr>
        <p:xfrm>
          <a:off x="0" y="2060848"/>
          <a:ext cx="9144000" cy="47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081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Исполнение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бюджета муниципального образования Туапсинский район  по отраслям социальной сферы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за 2018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год</a:t>
            </a: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570889"/>
              </p:ext>
            </p:extLst>
          </p:nvPr>
        </p:nvGraphicFramePr>
        <p:xfrm>
          <a:off x="214282" y="1357298"/>
          <a:ext cx="8715435" cy="256799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945920"/>
                <a:gridCol w="1166763"/>
                <a:gridCol w="1029495"/>
                <a:gridCol w="2573257"/>
              </a:tblGrid>
              <a:tr h="459668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200" u="none" strike="noStrike" kern="1200" dirty="0">
                          <a:effectLst/>
                        </a:rPr>
                        <a:t> </a:t>
                      </a:r>
                      <a:endParaRPr lang="ru-RU" sz="1200" u="none" strike="noStrike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58" marR="9158" marT="9158" marB="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План, </a:t>
                      </a:r>
                    </a:p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Исполнено,</a:t>
                      </a:r>
                    </a:p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тыс. руб.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расходов </a:t>
                      </a:r>
                    </a:p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общем объеме расходов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/>
                </a:tc>
              </a:tr>
              <a:tr h="32615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b="1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БЮДЖЕТА </a:t>
                      </a:r>
                      <a:r>
                        <a:rPr lang="ru-RU" sz="1400" b="1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ВСЕГО, тыс. рублей</a:t>
                      </a:r>
                      <a:endParaRPr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400" b="1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304 243,2</a:t>
                      </a:r>
                      <a:endParaRPr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ru-RU" sz="1400" b="1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288 663,1</a:t>
                      </a:r>
                      <a:endParaRPr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1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b="1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272561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  <a:r>
                        <a:rPr lang="ru-RU" sz="1400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расходы </a:t>
                      </a:r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социальную сферу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1 927 064,7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1 924 947,8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84,1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272561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1 567 265,1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1 565 961,5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68,4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488664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 и средства массовой информации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21 627,5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21 476,3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0,9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249465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Здравоохранение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123 012,3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122 890,4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5,4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249465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91 681,7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91 151,4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4,0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  <a:tr h="249465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u="none" strike="noStrike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</a:t>
                      </a:r>
                      <a:r>
                        <a:rPr lang="ru-RU" sz="1400" u="none" strike="noStrike" kern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 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123 478,1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123 468,2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u="none" strike="noStrike" kern="120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5,4</a:t>
                      </a:r>
                      <a:endParaRPr lang="ru-RU" sz="1400" u="none" strike="noStrike" kern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58" marR="9158" marT="9158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21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МУНИЦИПАЛЬНЫЕ ПРОГРАММЫ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404324"/>
              </p:ext>
            </p:extLst>
          </p:nvPr>
        </p:nvGraphicFramePr>
        <p:xfrm>
          <a:off x="285719" y="714357"/>
          <a:ext cx="8501122" cy="5883956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5286413"/>
                <a:gridCol w="1317764"/>
                <a:gridCol w="905719"/>
                <a:gridCol w="991226"/>
              </a:tblGrid>
              <a:tr h="56616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Утверждено </a:t>
                      </a:r>
                      <a:endParaRPr lang="ru-RU" sz="1200" b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бюджете,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Исполнено,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</a:tr>
              <a:tr h="191738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2 124 050,4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2 116 402,7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  <a:endParaRPr lang="ru-RU" sz="14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образования в муниципальном образовании Туапсинский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1 424 478,0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1 423 506,4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"Туапсинский район - территория комфортного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проживания»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33 542,3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33 364,9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7895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"Управление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муниципальными</a:t>
                      </a:r>
                      <a:r>
                        <a:rPr lang="ru-RU" sz="12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финансами»</a:t>
                      </a:r>
                      <a:endParaRPr lang="ru-RU" sz="120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43 705,3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43 705,3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895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«Развитие</a:t>
                      </a:r>
                      <a:r>
                        <a:rPr lang="ru-RU" sz="12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ультуры  в Туапсинском районе»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81 790,6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81 663,1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физической культуры и спорта в  Туапсинском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районе»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117 958,2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117 948,3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жилищно-коммунального хозяйства в муниципальном образовании  Туапсинский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11  692,2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11 317,1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"Функционирование органов местного самоуправления в муниципальном образовании Туапсинский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59 471,9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57 676,5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7895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"Молодежь Туапсинского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района»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9 113,5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9 000,6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Ведомственная целевая программа "Развитие агропромышленного комплекса на территории муниципального образования Туапсинский район»</a:t>
                      </a:r>
                    </a:p>
                    <a:p>
                      <a:pPr algn="l" fontAlgn="t"/>
                      <a:endParaRPr lang="ru-RU" sz="1200" u="none" strike="noStrike" dirty="0" smtClean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4 484,4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2 230,6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5661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«По улучшению положения детей</a:t>
                      </a:r>
                      <a:r>
                        <a:rPr lang="ru-RU" sz="120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образовании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Туапсинский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74 765,6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74 171,8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7630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454677"/>
              </p:ext>
            </p:extLst>
          </p:nvPr>
        </p:nvGraphicFramePr>
        <p:xfrm>
          <a:off x="357158" y="714356"/>
          <a:ext cx="8501123" cy="5860077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5214974"/>
                <a:gridCol w="1285884"/>
                <a:gridCol w="1000132"/>
                <a:gridCol w="1000133"/>
              </a:tblGrid>
              <a:tr h="56733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Утверждено </a:t>
                      </a:r>
                      <a:endParaRPr lang="ru-RU" sz="1200" b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бюджете,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Исполнено,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endParaRPr lang="ru-RU" sz="1200" b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исполнения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tx1"/>
                    </a:solidFill>
                  </a:tcPr>
                </a:tc>
              </a:tr>
              <a:tr h="49106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здравоохранения муниципального образования Туапсинский район"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115 944,6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115 822,9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99,9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9391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 «Содействие развитию гражданского общества и гармонизации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межнациональных </a:t>
                      </a:r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отношений"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10 377,1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10 322,6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6447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"Защита населения и территории от чрезвычайных ситуаций, обеспечение пожарной безопасности"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84 088,1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83 393,3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6479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Ведомственная </a:t>
                      </a:r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целевая программа "Поддержка малого и среднего предпринимательства на территории муниципального образования Туапсинский район"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232,2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232,2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2304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"Управление муниципальной собственностью"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18 349,4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18 313,3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1706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"Экономическое развитие Туапсинского района"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10 460,3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10 163,5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97,2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4133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"Доступная среда муниципального образования Туапсинский район"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2 476,5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2 476,5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5198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«Обеспечение безопасности населения Туапсинского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9 556,6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9 555,0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5198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«Социальная поддержка отдельных категорий граждан муниципального образования Туапсинский 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2 697,8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2 697,8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9092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санаторно-курортного и туристского комплекса муниципального образования Туапсинский район»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8 865,8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8 841,0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99,7</a:t>
                      </a:r>
                      <a:endParaRPr lang="ru-RU" sz="12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83568" y="-27384"/>
            <a:ext cx="8246150" cy="102749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МУНИЦИПАЛЬНЫЕ </a:t>
            </a:r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ПРОГРАММЫ</a:t>
            </a:r>
            <a:endParaRPr lang="ru-RU" sz="2800" b="1" dirty="0">
              <a:ln w="17780" cmpd="sng">
                <a:noFill/>
                <a:prstDash val="solid"/>
                <a:miter lim="800000"/>
              </a:ln>
              <a:solidFill>
                <a:schemeClr val="accent5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5008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8367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/>
            </a:r>
            <a:br>
              <a:rPr lang="ru-RU" sz="20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</a:b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r>
              <a:rPr lang="en-US" sz="24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«Развитие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образования в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МО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Туапсинский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район». Расходы –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4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423 506,4 </a:t>
            </a:r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386123"/>
              </p:ext>
            </p:extLst>
          </p:nvPr>
        </p:nvGraphicFramePr>
        <p:xfrm>
          <a:off x="357158" y="928669"/>
          <a:ext cx="8358246" cy="3714777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69654"/>
                <a:gridCol w="8288592"/>
              </a:tblGrid>
              <a:tr h="457081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ru-RU" sz="1200" b="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ru-RU" sz="12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</a:txBody>
                  <a:tcPr marL="7879" marR="7879" marT="787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отраслевого органа и муниципальных 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казенных учреждений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427 947,3 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6989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государственных полномочий по обеспечению государственных гарантий реализации прав на получение общедоступного и бесплатного образования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895 196,4 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3079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государственной</a:t>
                      </a:r>
                      <a:r>
                        <a:rPr lang="ru-RU" sz="16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итоговой аттестации –  2 090,8 тыс.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8860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капитального ремонта спортивных залов общеобразовательных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организаций, капитальный ремонт</a:t>
                      </a:r>
                      <a:r>
                        <a:rPr lang="ru-RU" sz="16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зданий и сооружений, благоустройство территории,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приобретение автобусов для образовательных организаций –  5 394,7 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920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поэтапное повышение уровня средней заработной платы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9 173,8 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570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финансирование доплат отдельным категориям работников в образовательных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организациях –  3 075,0 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4982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lang="ru-RU" sz="16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материально-техническое обеспечение учреждений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24 000,0 тыс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5" name="Рисунок 4" descr="\\Server38\53\БЮДЖЕТ 2015\БЮДЖЕТ ДЛЯ ГРАЖДАН\КАРТИНКИ для БЮДЖЕТА ДЛЯ ГРАЖДАН\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3240" y="4643446"/>
            <a:ext cx="2928958" cy="2214554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24578" name="AutoShape 2" descr="https://tuapseregion.ru/upload/iblock/70b/P901036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https://tuapseregion.ru/upload/iblock/70b/P901036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1" name="Picture 5" descr="C:\Documents and Settings\KarmryanAR\Рабочий стол\P90103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4786322"/>
            <a:ext cx="2500330" cy="1714512"/>
          </a:xfrm>
          <a:prstGeom prst="rect">
            <a:avLst/>
          </a:prstGeom>
          <a:noFill/>
        </p:spPr>
      </p:pic>
      <p:pic>
        <p:nvPicPr>
          <p:cNvPr id="9" name="Рисунок 8" descr="G:\КАРТИНКИ\i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643446"/>
            <a:ext cx="2857519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917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\\Server38\53\БЮДЖЕТ 2016\БЮДЖЕТ ДЛЯ ГРАЖДАН\КАРТИНКИ БЮДЖЕТ ДЛЯ ГРАЖДАН\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86446" y="3071810"/>
            <a:ext cx="2928958" cy="257176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394754"/>
              </p:ext>
            </p:extLst>
          </p:nvPr>
        </p:nvGraphicFramePr>
        <p:xfrm>
          <a:off x="285720" y="5715016"/>
          <a:ext cx="8501122" cy="71438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8501122"/>
              </a:tblGrid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социальные выплаты на оплату жилого помещения по договору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найма – 960,0 тыс.руб.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28596" y="428604"/>
          <a:ext cx="8286808" cy="2626714"/>
        </p:xfrm>
        <a:graphic>
          <a:graphicData uri="http://schemas.openxmlformats.org/drawingml/2006/table">
            <a:tbl>
              <a:tblPr>
                <a:tableStyleId>{8FD4443E-F989-4FC4-A0C8-D5A2AF1F390B}</a:tableStyleId>
              </a:tblPr>
              <a:tblGrid>
                <a:gridCol w="8286808"/>
              </a:tblGrid>
              <a:tr h="7858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Краснодарского края по предоставлению мер социальной поддержки в виде компенсации расходов на оплату жилых помещений, отопления и освещения педагогическим работникам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 1 342,0 тыс. руб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654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мероприятий </a:t>
                      </a: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 15 055,7 тыс.руб</a:t>
                      </a:r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6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питания учащихся образовательных организаций – 19 206,0 тыс. руб.</a:t>
                      </a: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503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Краснодарского края по обеспечению льготным</a:t>
                      </a:r>
                      <a:r>
                        <a:rPr lang="ru-RU" sz="16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питанием учащихся из многодетных семей – 2 104,7 тыс. руб.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55032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Краснодарского края по обеспечению выплаты компенсации части родительской платы -   17 960,0 тыс. руб.</a:t>
                      </a:r>
                      <a:endParaRPr lang="ru-RU" sz="1600" b="1" i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879" marR="7879" marT="787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6" name="Рисунок 5" descr="\\Server38\53\Общий доступ 2019\ИСПОЛНЕНИЕ БЮДЖЕТА\БЮДЖЕТ ДЛЯ ГРАЖДАН\КАРТИНКИ\bARK355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143248"/>
            <a:ext cx="521497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54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43000"/>
          </a:xfr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«Туапсинский район – территория </a:t>
            </a:r>
            <a:b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комфортного проживания» </a:t>
            </a:r>
            <a:b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– 33 364,9 тыс. руб.</a:t>
            </a:r>
            <a:endParaRPr lang="ru-RU" sz="24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29" name="Picture 1" descr="\\Server38\53\Общий доступ 2018\ИСПОЛНЕНИЕ БЮДЖЕТА\за 2017 год\БЮДЖЕТ ДЛЯ ГРАЖДАН\IMG-20180422-WA01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63124" y="1628800"/>
            <a:ext cx="3013332" cy="2412268"/>
          </a:xfrm>
          <a:prstGeom prst="rect">
            <a:avLst/>
          </a:prstGeom>
          <a:noFill/>
        </p:spPr>
      </p:pic>
      <p:pic>
        <p:nvPicPr>
          <p:cNvPr id="22530" name="Picture 2" descr="\\Server38\53\Общий доступ 2018\ИСПОЛНЕНИЕ БЮДЖЕТА\за 2017 год\БЮДЖЕТ ДЛЯ ГРАЖДАН\IMG-20180422-WA01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650882" y="4041068"/>
            <a:ext cx="3025574" cy="2412268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539552" y="1628800"/>
            <a:ext cx="4896544" cy="48245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SzPct val="133000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рамках данной программы осуществлялись расходы </a:t>
            </a:r>
          </a:p>
          <a:p>
            <a:pPr algn="ctr">
              <a:buSzPct val="133000"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следующие цели:</a:t>
            </a:r>
          </a:p>
          <a:p>
            <a:pPr>
              <a:buSzPct val="133000"/>
              <a:buBlip>
                <a:blip r:embed="rId4"/>
              </a:buBlip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отраслевого органа и казенного учреждения – 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6 270,0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SzPct val="133000"/>
            </a:pP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SzPct val="133000"/>
              <a:buBlip>
                <a:blip r:embed="rId4"/>
              </a:buBlip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проведение капитальных ремонтов объектов социальной сферы -  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SzPct val="133000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27 094,9 тыс.руб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SzPct val="133000"/>
            </a:pP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20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«Управление муниципальными финансами»</a:t>
            </a:r>
            <a: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4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43 705,3 тыс</a:t>
            </a:r>
            <a:r>
              <a:rPr lang="ru-RU" sz="24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2800" b="1" spc="50" dirty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Овал 4"/>
          <p:cNvSpPr/>
          <p:nvPr/>
        </p:nvSpPr>
        <p:spPr>
          <a:xfrm>
            <a:off x="251520" y="1553218"/>
            <a:ext cx="8640960" cy="2304409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В рамках данной программы осуществлялись расходы на оплату процентов за пользование бюджетным и коммерческим </a:t>
            </a:r>
            <a:r>
              <a:rPr lang="ru-RU" sz="2400" dirty="0" smtClean="0">
                <a:solidFill>
                  <a:schemeClr val="bg1"/>
                </a:solidFill>
              </a:rPr>
              <a:t>кредитами, а также предоставлялись дотации поселениям.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\\Server38\53\Общий доступ 2019\ИСПОЛНЕНИЕ БЮДЖЕТА\БЮДЖЕТ ДЛЯ ГРАЖДАН\КАРТИНКИ\48e3d47a6fbc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929066"/>
            <a:ext cx="5440359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23179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6984" cy="1143000"/>
          </a:xfr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«Развитие культуры в Туапсинском районе»</a:t>
            </a:r>
            <a:b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в объеме 81 663,1 </a:t>
            </a:r>
            <a:r>
              <a:rPr lang="ru-RU" sz="2400" b="1" spc="150" dirty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тыс. </a:t>
            </a:r>
            <a:r>
              <a:rPr lang="ru-RU" sz="2400" b="1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рублей направлены на:</a:t>
            </a:r>
            <a:endParaRPr lang="ru-RU" sz="2400" b="1" spc="150" dirty="0">
              <a:ln w="11430"/>
              <a:solidFill>
                <a:schemeClr val="tx1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68" y="4714884"/>
            <a:ext cx="2659752" cy="1857388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Овал 10"/>
          <p:cNvSpPr/>
          <p:nvPr/>
        </p:nvSpPr>
        <p:spPr>
          <a:xfrm>
            <a:off x="285720" y="1500174"/>
            <a:ext cx="2857520" cy="1500198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ctr"/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*обеспечение деятельности отраслевого органа, казенного учреждения и учреждений дополнительного образования детей – </a:t>
            </a:r>
          </a:p>
          <a:p>
            <a:pPr algn="ctr" fontAlgn="ctr"/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72 186,3 тыс. руб.</a:t>
            </a:r>
            <a:endParaRPr lang="ru-RU" sz="12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214678" y="1428736"/>
            <a:ext cx="2786082" cy="1857388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ctr"/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*поэтапное повышение уровня средней заработной платы – </a:t>
            </a:r>
          </a:p>
          <a:p>
            <a:pPr algn="ctr" fontAlgn="ctr"/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7 648,0 тыс. руб.</a:t>
            </a:r>
            <a:endParaRPr lang="ru-RU" sz="12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072198" y="1500174"/>
            <a:ext cx="2786082" cy="1500198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ctr">
              <a:defRPr/>
            </a:pPr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* социальные выплаты на оплату жилого помещения по договору найма – 96,0 тыс.руб.</a:t>
            </a:r>
            <a:endParaRPr lang="ru-RU" sz="1200" b="1" i="1" dirty="0" smtClean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ctr"/>
            <a:endParaRPr lang="ru-RU" sz="800" dirty="0">
              <a:solidFill>
                <a:srgbClr val="FF0066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500298" y="3500438"/>
            <a:ext cx="3571900" cy="2071702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ctr">
              <a:buFont typeface="Arial" charset="0"/>
              <a:buChar char="•"/>
            </a:pPr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осуществление отдельных полномочий Краснодарского края по предоставлению мер </a:t>
            </a:r>
            <a:r>
              <a:rPr lang="ru-RU" sz="12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соцподдержки</a:t>
            </a:r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в виде компенсации расходов на оплату  жилых помещений, отопления  и освещения </a:t>
            </a:r>
            <a:r>
              <a:rPr lang="ru-RU" sz="1200" b="1" dirty="0" err="1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педработникам</a:t>
            </a:r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</a:p>
          <a:p>
            <a:pPr algn="ctr" fontAlgn="ctr"/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59,0 тыс. руб.</a:t>
            </a:r>
            <a:endParaRPr lang="ru-RU" sz="12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214282" y="3071810"/>
            <a:ext cx="2643238" cy="1143008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ctr">
              <a:buFont typeface="Arial" charset="0"/>
              <a:buChar char="•"/>
            </a:pPr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доплаты водителям–</a:t>
            </a:r>
          </a:p>
          <a:p>
            <a:pPr algn="ctr" fontAlgn="ctr"/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162,5 тыс. руб.</a:t>
            </a:r>
            <a:endParaRPr lang="ru-RU" sz="12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5857884" y="3071810"/>
            <a:ext cx="3071834" cy="1428760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ctr"/>
            <a:r>
              <a:rPr lang="ru-RU" sz="12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* проведение мероприятий -  1 511,3 тыс. руб.</a:t>
            </a:r>
            <a:endParaRPr lang="ru-RU" sz="1200" b="1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1" name="Picture 1" descr="C:\Documents and Settings\KarmryanAR\Рабочий стол\Image000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4643447"/>
            <a:ext cx="2571768" cy="18705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387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duotone>
              <a:schemeClr val="bg2">
                <a:shade val="30000"/>
                <a:satMod val="120000"/>
              </a:schemeClr>
              <a:schemeClr val="bg2">
                <a:tint val="70000"/>
                <a:satMod val="25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tile tx="0" ty="0" sx="50000" sy="50000" flip="none" algn="t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«Развитие физической культуры и спорта </a:t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Туапсинском районе»</a:t>
            </a:r>
            <a:b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7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– 117 948,3 тыс. руб.</a:t>
            </a:r>
            <a:endParaRPr lang="ru-RU" dirty="0"/>
          </a:p>
        </p:txBody>
      </p:sp>
      <p:pic>
        <p:nvPicPr>
          <p:cNvPr id="10" name="Рисунок 9" descr="33059-480-crop-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4429132"/>
            <a:ext cx="3214710" cy="221457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57158" y="1714488"/>
            <a:ext cx="4000528" cy="8572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FF0000"/>
                </a:solidFill>
              </a:rPr>
              <a:t>Подпрограмма «Обеспечение деятельности учреждений по реализации государственной политики в сфере физической культуры и спорта на муниципальном уровне» - 3 215,3 тыс. руб.</a:t>
            </a:r>
            <a:endParaRPr lang="ru-RU" sz="1200" b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57818" y="1714488"/>
            <a:ext cx="3500462" cy="8572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отраслевого органа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право с вырезом 14"/>
          <p:cNvSpPr/>
          <p:nvPr/>
        </p:nvSpPr>
        <p:spPr>
          <a:xfrm>
            <a:off x="4429124" y="2000240"/>
            <a:ext cx="857256" cy="484632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2643182"/>
            <a:ext cx="4010052" cy="7858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FF0000"/>
                </a:solidFill>
              </a:rPr>
              <a:t>Подпрограмма «Развитие детско-юношеского спорта» - 113 676,2 тыс. руб.</a:t>
            </a:r>
            <a:endParaRPr lang="ru-RU" sz="1200" b="1" dirty="0">
              <a:solidFill>
                <a:srgbClr val="FF0000"/>
              </a:solidFill>
            </a:endParaRPr>
          </a:p>
        </p:txBody>
      </p:sp>
      <p:sp>
        <p:nvSpPr>
          <p:cNvPr id="18" name="Стрелка вправо с вырезом 17"/>
          <p:cNvSpPr/>
          <p:nvPr/>
        </p:nvSpPr>
        <p:spPr>
          <a:xfrm>
            <a:off x="4429124" y="2786058"/>
            <a:ext cx="857256" cy="484632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357818" y="2643182"/>
            <a:ext cx="3500462" cy="8572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спортивных школ, </a:t>
            </a:r>
            <a:r>
              <a:rPr lang="ru-RU" sz="1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найм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жилья, доплаты отдельным категориям граждан, приобретение спортивно-технологического оборудования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3500438"/>
            <a:ext cx="4000528" cy="7858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FF0000"/>
                </a:solidFill>
              </a:rPr>
              <a:t>Подпрограмма «Развитие массового спорта» - </a:t>
            </a:r>
          </a:p>
          <a:p>
            <a:r>
              <a:rPr lang="ru-RU" sz="1200" b="1" dirty="0" smtClean="0">
                <a:solidFill>
                  <a:srgbClr val="FF0000"/>
                </a:solidFill>
              </a:rPr>
              <a:t>1 056,8 тыс. руб.</a:t>
            </a:r>
            <a:endParaRPr lang="ru-RU" sz="1200" b="1" dirty="0">
              <a:solidFill>
                <a:srgbClr val="FF0000"/>
              </a:solidFill>
            </a:endParaRPr>
          </a:p>
        </p:txBody>
      </p:sp>
      <p:sp>
        <p:nvSpPr>
          <p:cNvPr id="22" name="Стрелка вправо с вырезом 21"/>
          <p:cNvSpPr/>
          <p:nvPr/>
        </p:nvSpPr>
        <p:spPr>
          <a:xfrm>
            <a:off x="4429124" y="3643314"/>
            <a:ext cx="857256" cy="484632"/>
          </a:xfrm>
          <a:prstGeom prst="notched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357818" y="3571876"/>
            <a:ext cx="3500462" cy="7143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проведение спортивных мероприятий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\\Server38\53\Общий доступ 2019\ИСПОЛНЕНИЕ БЮДЖЕТА\БЮДЖЕТ ДЛЯ ГРАЖДАН\КАРТИНКИ\Detskij-sport5.pn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9" y="4429132"/>
            <a:ext cx="442915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902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3978" y="116632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«Развитие жилищно-коммунального хозяйства в МО Туапсинский район» Расходы – 11 317,1 тыс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руб.</a:t>
            </a:r>
            <a:endParaRPr lang="ru-RU" sz="2400" b="1" dirty="0">
              <a:ln>
                <a:solidFill>
                  <a:srgbClr val="FFC000"/>
                </a:solidFill>
              </a:ln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489116"/>
              </p:ext>
            </p:extLst>
          </p:nvPr>
        </p:nvGraphicFramePr>
        <p:xfrm>
          <a:off x="214282" y="1643050"/>
          <a:ext cx="8715436" cy="50006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715436"/>
              </a:tblGrid>
              <a:tr h="50006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содержание</a:t>
                      </a:r>
                      <a:r>
                        <a:rPr lang="ru-RU" sz="140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отраслевого органа и муниципального бюджетного учреждения – 7 925,4 тыс. руб.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4131959"/>
              </p:ext>
            </p:extLst>
          </p:nvPr>
        </p:nvGraphicFramePr>
        <p:xfrm>
          <a:off x="214282" y="2214554"/>
          <a:ext cx="8715436" cy="79152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15436"/>
              </a:tblGrid>
              <a:tr h="79152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оказание юридических и консультационных услуг и проведение практических занятий по ведению отчетности за негативное  воздействие на окружающую среду</a:t>
                      </a:r>
                      <a:r>
                        <a:rPr lang="ru-RU" sz="140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  1 100,0 тыс. руб.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713761"/>
              </p:ext>
            </p:extLst>
          </p:nvPr>
        </p:nvGraphicFramePr>
        <p:xfrm>
          <a:off x="214282" y="3071810"/>
          <a:ext cx="8715436" cy="676643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8715436"/>
              </a:tblGrid>
              <a:tr h="67664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Краснодарского края по ведению учета граждан, нуждающихся в жилых </a:t>
                      </a:r>
                      <a:r>
                        <a:rPr lang="ru-RU" sz="140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помещениях –  540,0 тыс. руб.</a:t>
                      </a:r>
                      <a:endParaRPr lang="ru-RU" sz="140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F:\schema_1.1.5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74" y="4786322"/>
            <a:ext cx="3571900" cy="191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14282" y="3857628"/>
            <a:ext cx="8715436" cy="52322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осуществление отдельных полномочий Краснодарского края по осуществлению регионального жилищного надзора и лицензионного контроля –  884,9 тыс. руб.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4429132"/>
            <a:ext cx="8715436" cy="30777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реализация мероприятий программы –  866,8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153533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786842" cy="953774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2400" b="1" dirty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400" b="1" dirty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«Функционирование </a:t>
            </a:r>
            <a:r>
              <a:rPr lang="ru-RU" sz="2400" b="1" dirty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органов местного самоуправления в МО Туапсинский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район»</a:t>
            </a:r>
            <a:br>
              <a:rPr lang="ru-RU" sz="2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– 57 676,5 тыс. руб.</a:t>
            </a:r>
            <a:endParaRPr lang="ru-RU" sz="2400" b="1" dirty="0">
              <a:ln w="1905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G:\PO_server_obmena_dannym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4000504"/>
            <a:ext cx="5151445" cy="2500330"/>
          </a:xfrm>
          <a:prstGeom prst="rect">
            <a:avLst/>
          </a:prstGeom>
          <a:noFill/>
        </p:spPr>
      </p:pic>
      <p:sp>
        <p:nvSpPr>
          <p:cNvPr id="11" name="Параллелограмм 10"/>
          <p:cNvSpPr/>
          <p:nvPr/>
        </p:nvSpPr>
        <p:spPr>
          <a:xfrm>
            <a:off x="142844" y="1714488"/>
            <a:ext cx="2571768" cy="2143140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Основное мероприятие «Обеспечение деятельности </a:t>
            </a:r>
          </a:p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казенных учреждений» – </a:t>
            </a:r>
          </a:p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50 358,2 тыс. руб.</a:t>
            </a:r>
          </a:p>
        </p:txBody>
      </p:sp>
      <p:sp>
        <p:nvSpPr>
          <p:cNvPr id="12" name="Параллелограмм 11"/>
          <p:cNvSpPr/>
          <p:nvPr/>
        </p:nvSpPr>
        <p:spPr>
          <a:xfrm>
            <a:off x="2357422" y="1714488"/>
            <a:ext cx="2571768" cy="2143140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содержание муниципального казенного учреждения  </a:t>
            </a:r>
          </a:p>
          <a:p>
            <a:pPr lvl="0" algn="ctr">
              <a:buFont typeface="Arial" charset="0"/>
              <a:buChar char="•"/>
              <a:defRPr/>
            </a:pP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"Центр обеспечения деятельности органов местного  самоуправления" </a:t>
            </a:r>
          </a:p>
        </p:txBody>
      </p:sp>
      <p:sp>
        <p:nvSpPr>
          <p:cNvPr id="13" name="Выгнутая вверх стрелка 12"/>
          <p:cNvSpPr/>
          <p:nvPr/>
        </p:nvSpPr>
        <p:spPr>
          <a:xfrm>
            <a:off x="2000232" y="1643050"/>
            <a:ext cx="1214446" cy="571504"/>
          </a:xfrm>
          <a:prstGeom prst="curved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араллелограмм 14"/>
          <p:cNvSpPr/>
          <p:nvPr/>
        </p:nvSpPr>
        <p:spPr>
          <a:xfrm>
            <a:off x="4572000" y="1714488"/>
            <a:ext cx="2500330" cy="2143140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Основное мероприятие «Повышение эффективности работы органов местного самоуправления и подведомственных организаций» - </a:t>
            </a:r>
          </a:p>
          <a:p>
            <a:pPr algn="ctr">
              <a:defRPr/>
            </a:pP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7 318,3 тыс. руб.</a:t>
            </a:r>
            <a:endParaRPr lang="ru-RU" sz="11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араллелограмм 15"/>
          <p:cNvSpPr/>
          <p:nvPr/>
        </p:nvSpPr>
        <p:spPr>
          <a:xfrm>
            <a:off x="6715140" y="1785926"/>
            <a:ext cx="2286016" cy="2071702"/>
          </a:xfrm>
          <a:prstGeom prst="parallelogram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развитие электронного документооборота, оказание услуг </a:t>
            </a:r>
            <a:r>
              <a:rPr lang="ru-RU" sz="11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покопийного</a:t>
            </a:r>
            <a:r>
              <a:rPr lang="ru-RU" sz="11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обслуживания, тех. сопровождение программных продуктов "АС "Бюджет", АС "УРМ", ПО "Сервер обмена данными"</a:t>
            </a:r>
            <a:endParaRPr lang="ru-RU" sz="1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Выгнутая вверх стрелка 16"/>
          <p:cNvSpPr/>
          <p:nvPr/>
        </p:nvSpPr>
        <p:spPr>
          <a:xfrm>
            <a:off x="6215074" y="1571612"/>
            <a:ext cx="1214446" cy="571504"/>
          </a:xfrm>
          <a:prstGeom prst="curved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86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7768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«Молодежь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Туапсинского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района»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– 9 000,6 тыс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руб.</a:t>
            </a:r>
          </a:p>
        </p:txBody>
      </p:sp>
      <p:pic>
        <p:nvPicPr>
          <p:cNvPr id="4" name="Рисунок 3" descr="\\Server38\53\Общий доступ 2016\Исполнение бюджета решение\БЮДЖЕТ ДЛЯ  ГРАЖДАН\КАРТИНКИ\КАРТИНКИ для БЮДЖЕТА ДЛЯ ГРАЖДАН\картинки для бюджета\слайд 29,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4643446"/>
            <a:ext cx="2857520" cy="200419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grpSp>
        <p:nvGrpSpPr>
          <p:cNvPr id="3" name="Группа 2"/>
          <p:cNvGrpSpPr/>
          <p:nvPr/>
        </p:nvGrpSpPr>
        <p:grpSpPr>
          <a:xfrm>
            <a:off x="357158" y="1714488"/>
            <a:ext cx="6267595" cy="2774850"/>
            <a:chOff x="464605" y="1582522"/>
            <a:chExt cx="6267595" cy="2774850"/>
          </a:xfrm>
        </p:grpSpPr>
        <p:sp>
          <p:nvSpPr>
            <p:cNvPr id="7" name="Полилиния 6"/>
            <p:cNvSpPr/>
            <p:nvPr/>
          </p:nvSpPr>
          <p:spPr>
            <a:xfrm>
              <a:off x="2454861" y="2296902"/>
              <a:ext cx="2303685" cy="832233"/>
            </a:xfrm>
            <a:custGeom>
              <a:avLst/>
              <a:gdLst>
                <a:gd name="connsiteX0" fmla="*/ 2284080 w 2293678"/>
                <a:gd name="connsiteY0" fmla="*/ 0 h 832233"/>
                <a:gd name="connsiteX1" fmla="*/ 2284080 w 2293678"/>
                <a:gd name="connsiteY1" fmla="*/ 258986 h 832233"/>
                <a:gd name="connsiteX2" fmla="*/ 0 w 2293678"/>
                <a:gd name="connsiteY2" fmla="*/ 258986 h 832233"/>
                <a:gd name="connsiteX3" fmla="*/ 0 w 2293678"/>
                <a:gd name="connsiteY3" fmla="*/ 375977 h 832233"/>
                <a:gd name="connsiteX0" fmla="*/ 2284080 w 2293678"/>
                <a:gd name="connsiteY0" fmla="*/ 0 h 832233"/>
                <a:gd name="connsiteX1" fmla="*/ 2284080 w 2293678"/>
                <a:gd name="connsiteY1" fmla="*/ 258986 h 832233"/>
                <a:gd name="connsiteX2" fmla="*/ 0 w 2293678"/>
                <a:gd name="connsiteY2" fmla="*/ 258986 h 832233"/>
                <a:gd name="connsiteX3" fmla="*/ 0 w 2293678"/>
                <a:gd name="connsiteY3" fmla="*/ 375977 h 832233"/>
                <a:gd name="connsiteX0" fmla="*/ 2294087 w 2303685"/>
                <a:gd name="connsiteY0" fmla="*/ 0 h 832233"/>
                <a:gd name="connsiteX1" fmla="*/ 2294087 w 2303685"/>
                <a:gd name="connsiteY1" fmla="*/ 258986 h 832233"/>
                <a:gd name="connsiteX2" fmla="*/ 10007 w 2303685"/>
                <a:gd name="connsiteY2" fmla="*/ 258986 h 832233"/>
                <a:gd name="connsiteX3" fmla="*/ 10007 w 2303685"/>
                <a:gd name="connsiteY3" fmla="*/ 375977 h 832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3685" h="832233">
                  <a:moveTo>
                    <a:pt x="2294087" y="0"/>
                  </a:moveTo>
                  <a:cubicBezTo>
                    <a:pt x="2294087" y="86329"/>
                    <a:pt x="2303685" y="832233"/>
                    <a:pt x="2294087" y="258986"/>
                  </a:cubicBezTo>
                  <a:lnTo>
                    <a:pt x="10007" y="258986"/>
                  </a:lnTo>
                  <a:cubicBezTo>
                    <a:pt x="10007" y="297983"/>
                    <a:pt x="0" y="468344"/>
                    <a:pt x="10007" y="375977"/>
                  </a:cubicBez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2">
                <a:tint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Полилиния 8"/>
            <p:cNvSpPr/>
            <p:nvPr/>
          </p:nvSpPr>
          <p:spPr>
            <a:xfrm>
              <a:off x="2750621" y="1582522"/>
              <a:ext cx="3981579" cy="766927"/>
            </a:xfrm>
            <a:custGeom>
              <a:avLst/>
              <a:gdLst>
                <a:gd name="connsiteX0" fmla="*/ 0 w 3981579"/>
                <a:gd name="connsiteY0" fmla="*/ 76693 h 766927"/>
                <a:gd name="connsiteX1" fmla="*/ 76693 w 3981579"/>
                <a:gd name="connsiteY1" fmla="*/ 0 h 766927"/>
                <a:gd name="connsiteX2" fmla="*/ 3904886 w 3981579"/>
                <a:gd name="connsiteY2" fmla="*/ 0 h 766927"/>
                <a:gd name="connsiteX3" fmla="*/ 3981579 w 3981579"/>
                <a:gd name="connsiteY3" fmla="*/ 76693 h 766927"/>
                <a:gd name="connsiteX4" fmla="*/ 3981579 w 3981579"/>
                <a:gd name="connsiteY4" fmla="*/ 690234 h 766927"/>
                <a:gd name="connsiteX5" fmla="*/ 3904886 w 3981579"/>
                <a:gd name="connsiteY5" fmla="*/ 766927 h 766927"/>
                <a:gd name="connsiteX6" fmla="*/ 76693 w 3981579"/>
                <a:gd name="connsiteY6" fmla="*/ 766927 h 766927"/>
                <a:gd name="connsiteX7" fmla="*/ 0 w 3981579"/>
                <a:gd name="connsiteY7" fmla="*/ 690234 h 766927"/>
                <a:gd name="connsiteX8" fmla="*/ 0 w 3981579"/>
                <a:gd name="connsiteY8" fmla="*/ 76693 h 766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81579" h="766927">
                  <a:moveTo>
                    <a:pt x="0" y="76693"/>
                  </a:moveTo>
                  <a:cubicBezTo>
                    <a:pt x="0" y="34337"/>
                    <a:pt x="34337" y="0"/>
                    <a:pt x="76693" y="0"/>
                  </a:cubicBezTo>
                  <a:lnTo>
                    <a:pt x="3904886" y="0"/>
                  </a:lnTo>
                  <a:cubicBezTo>
                    <a:pt x="3947242" y="0"/>
                    <a:pt x="3981579" y="34337"/>
                    <a:pt x="3981579" y="76693"/>
                  </a:cubicBezTo>
                  <a:lnTo>
                    <a:pt x="3981579" y="690234"/>
                  </a:lnTo>
                  <a:cubicBezTo>
                    <a:pt x="3981579" y="732590"/>
                    <a:pt x="3947242" y="766927"/>
                    <a:pt x="3904886" y="766927"/>
                  </a:cubicBezTo>
                  <a:lnTo>
                    <a:pt x="76693" y="766927"/>
                  </a:lnTo>
                  <a:cubicBezTo>
                    <a:pt x="34337" y="766927"/>
                    <a:pt x="0" y="732590"/>
                    <a:pt x="0" y="690234"/>
                  </a:cubicBezTo>
                  <a:lnTo>
                    <a:pt x="0" y="76693"/>
                  </a:lnTo>
                  <a:close/>
                </a:path>
              </a:pathLst>
            </a:custGeom>
            <a:solidFill>
              <a:schemeClr val="tx1">
                <a:alpha val="90000"/>
              </a:schemeClr>
            </a:solidFill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043" tIns="91043" rIns="91043" bIns="9104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800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В рамках данной программы </a:t>
              </a:r>
              <a:r>
                <a:rPr lang="ru-RU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осуществлялись </a:t>
              </a:r>
              <a:r>
                <a:rPr lang="ru-RU" sz="1800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расходы на:</a:t>
              </a:r>
              <a:endParaRPr lang="ru-RU" kern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464605" y="2868405"/>
              <a:ext cx="2643206" cy="1488967"/>
            </a:xfrm>
            <a:custGeom>
              <a:avLst/>
              <a:gdLst>
                <a:gd name="connsiteX0" fmla="*/ 0 w 4319334"/>
                <a:gd name="connsiteY0" fmla="*/ 152528 h 1525281"/>
                <a:gd name="connsiteX1" fmla="*/ 152528 w 4319334"/>
                <a:gd name="connsiteY1" fmla="*/ 0 h 1525281"/>
                <a:gd name="connsiteX2" fmla="*/ 4166806 w 4319334"/>
                <a:gd name="connsiteY2" fmla="*/ 0 h 1525281"/>
                <a:gd name="connsiteX3" fmla="*/ 4319334 w 4319334"/>
                <a:gd name="connsiteY3" fmla="*/ 152528 h 1525281"/>
                <a:gd name="connsiteX4" fmla="*/ 4319334 w 4319334"/>
                <a:gd name="connsiteY4" fmla="*/ 1372753 h 1525281"/>
                <a:gd name="connsiteX5" fmla="*/ 4166806 w 4319334"/>
                <a:gd name="connsiteY5" fmla="*/ 1525281 h 1525281"/>
                <a:gd name="connsiteX6" fmla="*/ 152528 w 4319334"/>
                <a:gd name="connsiteY6" fmla="*/ 1525281 h 1525281"/>
                <a:gd name="connsiteX7" fmla="*/ 0 w 4319334"/>
                <a:gd name="connsiteY7" fmla="*/ 1372753 h 1525281"/>
                <a:gd name="connsiteX8" fmla="*/ 0 w 4319334"/>
                <a:gd name="connsiteY8" fmla="*/ 152528 h 1525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9334" h="1525281">
                  <a:moveTo>
                    <a:pt x="0" y="152528"/>
                  </a:moveTo>
                  <a:cubicBezTo>
                    <a:pt x="0" y="68289"/>
                    <a:pt x="68289" y="0"/>
                    <a:pt x="152528" y="0"/>
                  </a:cubicBezTo>
                  <a:lnTo>
                    <a:pt x="4166806" y="0"/>
                  </a:lnTo>
                  <a:cubicBezTo>
                    <a:pt x="4251045" y="0"/>
                    <a:pt x="4319334" y="68289"/>
                    <a:pt x="4319334" y="152528"/>
                  </a:cubicBezTo>
                  <a:lnTo>
                    <a:pt x="4319334" y="1372753"/>
                  </a:lnTo>
                  <a:cubicBezTo>
                    <a:pt x="4319334" y="1456992"/>
                    <a:pt x="4251045" y="1525281"/>
                    <a:pt x="4166806" y="1525281"/>
                  </a:cubicBezTo>
                  <a:lnTo>
                    <a:pt x="152528" y="1525281"/>
                  </a:lnTo>
                  <a:cubicBezTo>
                    <a:pt x="68289" y="1525281"/>
                    <a:pt x="0" y="1456992"/>
                    <a:pt x="0" y="1372753"/>
                  </a:cubicBezTo>
                  <a:lnTo>
                    <a:pt x="0" y="152528"/>
                  </a:lnTo>
                  <a:close/>
                </a:path>
              </a:pathLst>
            </a:custGeom>
            <a:solidFill>
              <a:schemeClr val="tx2"/>
            </a:solidFill>
            <a:effectLst/>
            <a:scene3d>
              <a:camera prst="orthographicFront"/>
              <a:lightRig rig="flood" dir="t"/>
            </a:scene3d>
            <a:sp3d prstMaterial="matte"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254" tIns="113254" rIns="113254" bIns="113254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обеспечение деятельности отраслевого органа –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800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3 335,5 тыс.руб.</a:t>
              </a:r>
            </a:p>
            <a:p>
              <a:pPr lvl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kern="1200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3250687" y="2868406"/>
              <a:ext cx="3286149" cy="1417529"/>
            </a:xfrm>
            <a:custGeom>
              <a:avLst/>
              <a:gdLst>
                <a:gd name="connsiteX0" fmla="*/ 0 w 4364936"/>
                <a:gd name="connsiteY0" fmla="*/ 151514 h 1515137"/>
                <a:gd name="connsiteX1" fmla="*/ 151514 w 4364936"/>
                <a:gd name="connsiteY1" fmla="*/ 0 h 1515137"/>
                <a:gd name="connsiteX2" fmla="*/ 4213422 w 4364936"/>
                <a:gd name="connsiteY2" fmla="*/ 0 h 1515137"/>
                <a:gd name="connsiteX3" fmla="*/ 4364936 w 4364936"/>
                <a:gd name="connsiteY3" fmla="*/ 151514 h 1515137"/>
                <a:gd name="connsiteX4" fmla="*/ 4364936 w 4364936"/>
                <a:gd name="connsiteY4" fmla="*/ 1363623 h 1515137"/>
                <a:gd name="connsiteX5" fmla="*/ 4213422 w 4364936"/>
                <a:gd name="connsiteY5" fmla="*/ 1515137 h 1515137"/>
                <a:gd name="connsiteX6" fmla="*/ 151514 w 4364936"/>
                <a:gd name="connsiteY6" fmla="*/ 1515137 h 1515137"/>
                <a:gd name="connsiteX7" fmla="*/ 0 w 4364936"/>
                <a:gd name="connsiteY7" fmla="*/ 1363623 h 1515137"/>
                <a:gd name="connsiteX8" fmla="*/ 0 w 4364936"/>
                <a:gd name="connsiteY8" fmla="*/ 151514 h 1515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64936" h="1515137">
                  <a:moveTo>
                    <a:pt x="0" y="151514"/>
                  </a:moveTo>
                  <a:cubicBezTo>
                    <a:pt x="0" y="67835"/>
                    <a:pt x="67835" y="0"/>
                    <a:pt x="151514" y="0"/>
                  </a:cubicBezTo>
                  <a:lnTo>
                    <a:pt x="4213422" y="0"/>
                  </a:lnTo>
                  <a:cubicBezTo>
                    <a:pt x="4297101" y="0"/>
                    <a:pt x="4364936" y="67835"/>
                    <a:pt x="4364936" y="151514"/>
                  </a:cubicBezTo>
                  <a:lnTo>
                    <a:pt x="4364936" y="1363623"/>
                  </a:lnTo>
                  <a:cubicBezTo>
                    <a:pt x="4364936" y="1447302"/>
                    <a:pt x="4297101" y="1515137"/>
                    <a:pt x="4213422" y="1515137"/>
                  </a:cubicBezTo>
                  <a:lnTo>
                    <a:pt x="151514" y="1515137"/>
                  </a:lnTo>
                  <a:cubicBezTo>
                    <a:pt x="67835" y="1515137"/>
                    <a:pt x="0" y="1447302"/>
                    <a:pt x="0" y="1363623"/>
                  </a:cubicBezTo>
                  <a:lnTo>
                    <a:pt x="0" y="151514"/>
                  </a:lnTo>
                  <a:close/>
                </a:path>
              </a:pathLst>
            </a:custGeom>
            <a:solidFill>
              <a:schemeClr val="tx2">
                <a:alpha val="90000"/>
              </a:schemeClr>
            </a:solidFill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2957" tIns="112957" rIns="112957" bIns="112957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обеспечение деятельности МКУ «Молодежный центр Туапсинского района» - 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kern="12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5 129,8 тыс.руб.</a:t>
              </a:r>
              <a:endParaRPr lang="ru-RU" kern="1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533916"/>
            <a:ext cx="2270626" cy="1967876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олилиния 16"/>
          <p:cNvSpPr/>
          <p:nvPr/>
        </p:nvSpPr>
        <p:spPr>
          <a:xfrm>
            <a:off x="6572264" y="3000372"/>
            <a:ext cx="2357454" cy="1428760"/>
          </a:xfrm>
          <a:custGeom>
            <a:avLst/>
            <a:gdLst>
              <a:gd name="connsiteX0" fmla="*/ 0 w 4319334"/>
              <a:gd name="connsiteY0" fmla="*/ 152528 h 1525281"/>
              <a:gd name="connsiteX1" fmla="*/ 152528 w 4319334"/>
              <a:gd name="connsiteY1" fmla="*/ 0 h 1525281"/>
              <a:gd name="connsiteX2" fmla="*/ 4166806 w 4319334"/>
              <a:gd name="connsiteY2" fmla="*/ 0 h 1525281"/>
              <a:gd name="connsiteX3" fmla="*/ 4319334 w 4319334"/>
              <a:gd name="connsiteY3" fmla="*/ 152528 h 1525281"/>
              <a:gd name="connsiteX4" fmla="*/ 4319334 w 4319334"/>
              <a:gd name="connsiteY4" fmla="*/ 1372753 h 1525281"/>
              <a:gd name="connsiteX5" fmla="*/ 4166806 w 4319334"/>
              <a:gd name="connsiteY5" fmla="*/ 1525281 h 1525281"/>
              <a:gd name="connsiteX6" fmla="*/ 152528 w 4319334"/>
              <a:gd name="connsiteY6" fmla="*/ 1525281 h 1525281"/>
              <a:gd name="connsiteX7" fmla="*/ 0 w 4319334"/>
              <a:gd name="connsiteY7" fmla="*/ 1372753 h 1525281"/>
              <a:gd name="connsiteX8" fmla="*/ 0 w 4319334"/>
              <a:gd name="connsiteY8" fmla="*/ 152528 h 1525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9334" h="1525281">
                <a:moveTo>
                  <a:pt x="0" y="152528"/>
                </a:moveTo>
                <a:cubicBezTo>
                  <a:pt x="0" y="68289"/>
                  <a:pt x="68289" y="0"/>
                  <a:pt x="152528" y="0"/>
                </a:cubicBezTo>
                <a:lnTo>
                  <a:pt x="4166806" y="0"/>
                </a:lnTo>
                <a:cubicBezTo>
                  <a:pt x="4251045" y="0"/>
                  <a:pt x="4319334" y="68289"/>
                  <a:pt x="4319334" y="152528"/>
                </a:cubicBezTo>
                <a:lnTo>
                  <a:pt x="4319334" y="1372753"/>
                </a:lnTo>
                <a:cubicBezTo>
                  <a:pt x="4319334" y="1456992"/>
                  <a:pt x="4251045" y="1525281"/>
                  <a:pt x="4166806" y="1525281"/>
                </a:cubicBezTo>
                <a:lnTo>
                  <a:pt x="152528" y="1525281"/>
                </a:lnTo>
                <a:cubicBezTo>
                  <a:pt x="68289" y="1525281"/>
                  <a:pt x="0" y="1456992"/>
                  <a:pt x="0" y="1372753"/>
                </a:cubicBezTo>
                <a:lnTo>
                  <a:pt x="0" y="152528"/>
                </a:lnTo>
                <a:close/>
              </a:path>
            </a:pathLst>
          </a:custGeom>
          <a:solidFill>
            <a:schemeClr val="tx1"/>
          </a:solidFill>
          <a:effectLst/>
          <a:scene3d>
            <a:camera prst="orthographicFront"/>
            <a:lightRig rig="flood" dir="t"/>
          </a:scene3d>
          <a:sp3d prstMaterial="matte"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254" tIns="113254" rIns="113254" bIns="113254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kern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роведение мероприятий – </a:t>
            </a:r>
          </a:p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kern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535,3 тыс.руб.</a:t>
            </a:r>
            <a:endParaRPr lang="ru-RU" kern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 rot="10800000">
            <a:off x="4643438" y="2045609"/>
            <a:ext cx="3071834" cy="929012"/>
          </a:xfrm>
          <a:custGeom>
            <a:avLst/>
            <a:gdLst>
              <a:gd name="connsiteX0" fmla="*/ 2284080 w 2293678"/>
              <a:gd name="connsiteY0" fmla="*/ 0 h 832233"/>
              <a:gd name="connsiteX1" fmla="*/ 2284080 w 2293678"/>
              <a:gd name="connsiteY1" fmla="*/ 258986 h 832233"/>
              <a:gd name="connsiteX2" fmla="*/ 0 w 2293678"/>
              <a:gd name="connsiteY2" fmla="*/ 258986 h 832233"/>
              <a:gd name="connsiteX3" fmla="*/ 0 w 2293678"/>
              <a:gd name="connsiteY3" fmla="*/ 375977 h 832233"/>
              <a:gd name="connsiteX0" fmla="*/ 2284080 w 2293678"/>
              <a:gd name="connsiteY0" fmla="*/ 6260 h 838493"/>
              <a:gd name="connsiteX1" fmla="*/ 2284080 w 2293678"/>
              <a:gd name="connsiteY1" fmla="*/ 265246 h 838493"/>
              <a:gd name="connsiteX2" fmla="*/ 0 w 2293678"/>
              <a:gd name="connsiteY2" fmla="*/ 265246 h 838493"/>
              <a:gd name="connsiteX3" fmla="*/ 7630 w 2293678"/>
              <a:gd name="connsiteY3" fmla="*/ 0 h 838493"/>
              <a:gd name="connsiteX0" fmla="*/ 2284080 w 2293678"/>
              <a:gd name="connsiteY0" fmla="*/ 0 h 832233"/>
              <a:gd name="connsiteX1" fmla="*/ 2284080 w 2293678"/>
              <a:gd name="connsiteY1" fmla="*/ 258986 h 832233"/>
              <a:gd name="connsiteX2" fmla="*/ 0 w 2293678"/>
              <a:gd name="connsiteY2" fmla="*/ 258986 h 832233"/>
              <a:gd name="connsiteX3" fmla="*/ 7606 w 2293678"/>
              <a:gd name="connsiteY3" fmla="*/ 81549 h 832233"/>
              <a:gd name="connsiteX0" fmla="*/ 2284080 w 2293678"/>
              <a:gd name="connsiteY0" fmla="*/ 0 h 832233"/>
              <a:gd name="connsiteX1" fmla="*/ 2284080 w 2293678"/>
              <a:gd name="connsiteY1" fmla="*/ 258986 h 832233"/>
              <a:gd name="connsiteX2" fmla="*/ 0 w 2293678"/>
              <a:gd name="connsiteY2" fmla="*/ 258986 h 832233"/>
              <a:gd name="connsiteX3" fmla="*/ 7583 w 2293678"/>
              <a:gd name="connsiteY3" fmla="*/ 99102 h 832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3678" h="832233">
                <a:moveTo>
                  <a:pt x="2284080" y="0"/>
                </a:moveTo>
                <a:cubicBezTo>
                  <a:pt x="2284080" y="86329"/>
                  <a:pt x="2293678" y="832233"/>
                  <a:pt x="2284080" y="258986"/>
                </a:cubicBezTo>
                <a:lnTo>
                  <a:pt x="0" y="258986"/>
                </a:lnTo>
                <a:lnTo>
                  <a:pt x="7583" y="99102"/>
                </a:lnTo>
              </a:path>
            </a:pathLst>
          </a:custGeom>
          <a:noFill/>
        </p:spPr>
        <p:style>
          <a:lnRef idx="2">
            <a:schemeClr val="accent4"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2">
              <a:tint val="9000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4" name="Рисунок 23" descr="\\Server38\53\БЮДЖЕТ 2016\БЮДЖЕТ ДЛЯ ГРАЖДАН\КАРТИНКИ БЮДЖЕТ ДЛЯ ГРАЖДАН\1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4643446"/>
            <a:ext cx="3000396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2583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Ведомственная целевая программа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«Развитие агропромышленного комплекса на территории 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 Туапсинский район»</a:t>
            </a:r>
            <a: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cap="all" dirty="0">
              <a:ln w="9000" cmpd="sng">
                <a:solidFill>
                  <a:schemeClr val="accent6">
                    <a:lumMod val="1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849922186"/>
              </p:ext>
            </p:extLst>
          </p:nvPr>
        </p:nvGraphicFramePr>
        <p:xfrm>
          <a:off x="500034" y="1428736"/>
          <a:ext cx="892899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Блок-схема: решение 7"/>
          <p:cNvSpPr/>
          <p:nvPr/>
        </p:nvSpPr>
        <p:spPr>
          <a:xfrm>
            <a:off x="1547664" y="1071546"/>
            <a:ext cx="6096170" cy="928694"/>
          </a:xfrm>
          <a:prstGeom prst="flowChartDecision">
            <a:avLst/>
          </a:prstGeom>
          <a:solidFill>
            <a:schemeClr val="accent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rgbClr val="FFC000"/>
                  </a:solidFill>
                </a:ln>
                <a:solidFill>
                  <a:schemeClr val="accent1"/>
                </a:solidFill>
              </a:rPr>
              <a:t>РАСХОДЫ– 2 230,6 </a:t>
            </a:r>
            <a:r>
              <a:rPr lang="ru-RU" dirty="0">
                <a:ln>
                  <a:solidFill>
                    <a:srgbClr val="FFC000"/>
                  </a:solidFill>
                </a:ln>
                <a:solidFill>
                  <a:schemeClr val="accent1"/>
                </a:solidFill>
              </a:rPr>
              <a:t>тыс. руб.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11" name="Блок-схема: альтернативный процесс 10"/>
          <p:cNvSpPr/>
          <p:nvPr/>
        </p:nvSpPr>
        <p:spPr>
          <a:xfrm>
            <a:off x="214282" y="2000240"/>
            <a:ext cx="4143404" cy="27860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предоставление субсидий  на строительство теплиц, содержание маточного поголовья крупного и мелкого рогатого скота –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880,6 тыс.руб.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4929190" y="2000240"/>
            <a:ext cx="3929090" cy="2786082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субсидии на возмещение части понесенных затрат на приобретение сельскохозяйственных животных, произведении и реализации молочной продукции (краевые средства)–  </a:t>
            </a:r>
          </a:p>
          <a:p>
            <a:pPr lvl="0"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1 350,0 тыс. 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1" name="Picture 1" descr="G:\eating-cow-1526257-1024x68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4869160"/>
            <a:ext cx="2796752" cy="178595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" name="Рисунок 9" descr="\\Server38\53\Общий доступ 2019\ИСПОЛНЕНИЕ БЮДЖЕТА\БЮДЖЕТ ДЛЯ ГРАЖДАН\КАРТИНКИ\219395-1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868" y="4857760"/>
            <a:ext cx="257176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\\Server38\53\Общий доступ 2019\ИСПОЛНЕНИЕ БЮДЖЕТА\БЮДЖЕТ ДЛЯ ГРАЖДАН\КАРТИНКИ\teplic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7158" y="4857760"/>
            <a:ext cx="3143272" cy="1745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327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32440" cy="110189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«По </a:t>
            </a:r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улучшению положения детей в муниципальном образовании Туапсинский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район»</a:t>
            </a:r>
            <a:endParaRPr lang="ru-RU" sz="24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965249"/>
              </p:ext>
            </p:extLst>
          </p:nvPr>
        </p:nvGraphicFramePr>
        <p:xfrm>
          <a:off x="214282" y="1928802"/>
          <a:ext cx="8643998" cy="436002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2408983"/>
                <a:gridCol w="6235015"/>
              </a:tblGrid>
              <a:tr h="2857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"Дети и семья"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60,0 </a:t>
                      </a: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за призы, подарки участникам мероприятий </a:t>
                      </a:r>
                      <a:endParaRPr lang="ru-RU" sz="1100" b="0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573930"/>
              </p:ext>
            </p:extLst>
          </p:nvPr>
        </p:nvGraphicFramePr>
        <p:xfrm>
          <a:off x="214282" y="2571745"/>
          <a:ext cx="8572560" cy="3786213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408819"/>
                <a:gridCol w="6163741"/>
              </a:tblGrid>
              <a:tr h="536643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"Дети-сироты"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65 810,2 </a:t>
                      </a: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за </a:t>
                      </a:r>
                      <a:r>
                        <a:rPr lang="ru-RU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подарки для проведения зональных этапов краевых</a:t>
                      </a:r>
                      <a:r>
                        <a:rPr lang="ru-RU" sz="110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конкурсов</a:t>
                      </a:r>
                      <a:r>
                        <a:rPr lang="ru-RU" sz="11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ru-RU" sz="11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24,5 тыс.руб. </a:t>
                      </a:r>
                      <a:endParaRPr lang="ru-RU" sz="1100" b="1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676601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денежные выплаты на содержание детей-сирот и детей, оставшихся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без попечения родителей, находящихся под опекой (попечительством) или переданных на воспитание в приемные семьи –  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28 767,3 тыс.руб.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438069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ежемесячное вознаграждение, причитающееся приемным родителям за оказание услуг по воспитанию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приемных детей – 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15 662,0 тыс. руб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1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657103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 по оплате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проезда детей-сирот и детей, оставшихся без попечения родителей к месту лечения и обратно </a:t>
                      </a:r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22,3 тыс. руб.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244372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осуществление деятельности по опеке и попечительству 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6 504,4 тыс.руб.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181156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оздоровления и отдыха детей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588,7 тыс. руб.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696113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по выявлению обстоятельств, свидетельствующих о необходимости оказания детям сиротам и детям, оставшимся без попечения родителей, лицам из числа детей сирот и детей, оставшихся без попечения родителей, содействия в преодолении трудной жизненной</a:t>
                      </a:r>
                      <a:r>
                        <a:rPr lang="ru-RU" sz="11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ситуации – 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808,2 тыс.руб.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  <a:tr h="356156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отдельных полномочий на обеспечение жилыми помещениями детей-сирот и детей, оставшихся без попечения родителей, лиц из их числа – </a:t>
                      </a:r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13 432,8 тыс.руб.</a:t>
                      </a:r>
                      <a:endParaRPr lang="ru-RU" sz="11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9" name="Блок-схема: знак завершения 8"/>
          <p:cNvSpPr/>
          <p:nvPr/>
        </p:nvSpPr>
        <p:spPr>
          <a:xfrm>
            <a:off x="2699792" y="1357298"/>
            <a:ext cx="4248472" cy="451522"/>
          </a:xfrm>
          <a:prstGeom prst="flowChartTerminator">
            <a:avLst/>
          </a:pr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effectLst/>
              </a:rPr>
              <a:t>Расходы </a:t>
            </a:r>
            <a:r>
              <a:rPr lang="ru-RU" b="1" dirty="0" smtClean="0">
                <a:solidFill>
                  <a:srgbClr val="FF0000"/>
                </a:solidFill>
                <a:effectLst/>
              </a:rPr>
              <a:t>– 74 171,8 тыс</a:t>
            </a:r>
            <a:r>
              <a:rPr lang="ru-RU" b="1" dirty="0">
                <a:solidFill>
                  <a:srgbClr val="FF0000"/>
                </a:solidFill>
                <a:effectLst/>
              </a:rPr>
              <a:t>. руб.</a:t>
            </a:r>
          </a:p>
        </p:txBody>
      </p:sp>
    </p:spTree>
    <p:extLst>
      <p:ext uri="{BB962C8B-B14F-4D97-AF65-F5344CB8AC3E}">
        <p14:creationId xmlns:p14="http://schemas.microsoft.com/office/powerpoint/2010/main" val="20001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-5680"/>
            <a:ext cx="9108504" cy="108012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«По улучшению положения детей в муниципальном образовании Туапсинский район»</a:t>
            </a:r>
            <a:endParaRPr lang="ru-RU" sz="2400" b="1" dirty="0">
              <a:ln w="1905"/>
              <a:solidFill>
                <a:schemeClr val="accent2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1785926"/>
          <a:ext cx="8643998" cy="138841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038589"/>
                <a:gridCol w="4605409"/>
              </a:tblGrid>
              <a:tr h="525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«Организация отдыха, оздоровления и занятости детей и подростков" – </a:t>
                      </a: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7 585,0 </a:t>
                      </a: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и проведение на базе образовательных учреждений лагерей дневного пребывания</a:t>
                      </a:r>
                      <a:endParaRPr lang="ru-RU" sz="1400" b="0" i="1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ctr"/>
                      <a:endParaRPr lang="ru-RU" sz="1400" b="0" i="1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</a:tr>
              <a:tr h="5256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«Одаренные дети» -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716,6 тыс.руб.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проведение мероприятий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282" marR="9282" marT="9282" marB="0" anchor="ctr"/>
                </a:tc>
              </a:tr>
            </a:tbl>
          </a:graphicData>
        </a:graphic>
      </p:graphicFrame>
      <p:pic>
        <p:nvPicPr>
          <p:cNvPr id="4" name="Picture 2" descr="G:\ope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777" y="3500438"/>
            <a:ext cx="4089971" cy="3000396"/>
          </a:xfrm>
          <a:prstGeom prst="rect">
            <a:avLst/>
          </a:prstGeom>
          <a:noFill/>
        </p:spPr>
      </p:pic>
      <p:pic>
        <p:nvPicPr>
          <p:cNvPr id="7" name="Рисунок 6" descr="\\Server38\53\Общий доступ 2019\ИСПОЛНЕНИЕ БЮДЖЕТА\БЮДЖЕТ ДЛЯ ГРАЖДАН\КАРТИНКИ\priemnaya_semy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3" y="3500438"/>
            <a:ext cx="4286280" cy="2962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210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Муниципальная программа</a:t>
            </a:r>
            <a:br>
              <a:rPr lang="ru-RU" sz="1600" b="1" dirty="0">
                <a:solidFill>
                  <a:schemeClr val="tx1"/>
                </a:solidFill>
              </a:rPr>
            </a:b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</a:rPr>
              <a:t>«Развитие </a:t>
            </a:r>
            <a:r>
              <a:rPr lang="ru-RU" sz="1600" b="1" dirty="0">
                <a:solidFill>
                  <a:schemeClr val="tx1"/>
                </a:solidFill>
              </a:rPr>
              <a:t>здравоохранения муниципального образования </a:t>
            </a:r>
            <a:r>
              <a:rPr lang="ru-RU" sz="1600" b="1" dirty="0" smtClean="0">
                <a:solidFill>
                  <a:schemeClr val="tx1"/>
                </a:solidFill>
              </a:rPr>
              <a:t>Туапсинский район»</a:t>
            </a:r>
            <a:endParaRPr lang="ru-RU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025167"/>
              </p:ext>
            </p:extLst>
          </p:nvPr>
        </p:nvGraphicFramePr>
        <p:xfrm>
          <a:off x="251520" y="692696"/>
          <a:ext cx="8712967" cy="382381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872208"/>
                <a:gridCol w="6840759"/>
              </a:tblGrid>
              <a:tr h="212158">
                <a:tc rowSpan="6">
                  <a:txBody>
                    <a:bodyPr/>
                    <a:lstStyle/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endParaRPr lang="ru-RU" sz="1300" u="none" strike="noStrike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Подпрограмма 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"Обеспечение деятельности </a:t>
                      </a: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муниципальных медицинских организаций Туапсинского района" –</a:t>
                      </a:r>
                    </a:p>
                    <a:p>
                      <a:pPr algn="ctr" fontAlgn="ctr">
                        <a:buFont typeface="Arial" pitchFamily="34" charset="0"/>
                        <a:buChar char="•"/>
                      </a:pP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 112 477,1 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тыс. руб.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улучшение лекарственного обеспечения граждан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4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государственных полномочий по реализации в муниципальных учреждениях здравоохранения Краснодарского края мероприятий по профилактике терроризма в Краснодарском крае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241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дополнительная денежная компенсация на усиленное питание донору, безвозмездно сдавшему кровь и (или) ее компоненты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7292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полномочий Краснодарского края по предоставлению мер социальной поддержки жертвам политических репрессий, труженикам тыла, ветеранам труда, ветеранам военной службы, достигшим возраста, дающего право на пенсию по старости, в бесплатном изготовлении и ремонте зубных протезов (кроме изготовленных из драгоценных металлов) в сложных клинических случаях зубопротезирования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342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полномочий Краснодарского края по организации оказания медицинской помощи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8169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осуществление отдельных полномочий Краснодарского края по предоставлению мер социальной поддержки отдельным группам населения в обеспечении лекарственными средствами и изделиями медицинского назначения, кроме групп населения, получающих инсулины, </a:t>
                      </a:r>
                      <a:r>
                        <a:rPr lang="ru-RU" sz="13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таблетированные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ru-RU" sz="13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сахароснижающие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препараты</a:t>
                      </a: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, средства 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самоконтроля и диагностические средства, либо перенесших пересадки органов и тканей, получающих </a:t>
                      </a:r>
                      <a:r>
                        <a:rPr lang="ru-RU" sz="1300" u="none" strike="noStrike" dirty="0" err="1">
                          <a:solidFill>
                            <a:srgbClr val="002060"/>
                          </a:solidFill>
                          <a:effectLst/>
                        </a:rPr>
                        <a:t>имунодепрессанты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099" marR="9099" marT="909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783446"/>
              </p:ext>
            </p:extLst>
          </p:nvPr>
        </p:nvGraphicFramePr>
        <p:xfrm>
          <a:off x="251520" y="4581128"/>
          <a:ext cx="8712968" cy="78606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354992"/>
                <a:gridCol w="4357976"/>
              </a:tblGrid>
              <a:tr h="3619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"Улучшение кадрового обеспечения в сфере "Здравоохранения" </a:t>
                      </a:r>
                      <a:r>
                        <a:rPr lang="ru-RU" sz="13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 3 345,8 </a:t>
                      </a:r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тыс. руб.</a:t>
                      </a:r>
                      <a:endParaRPr lang="ru-RU" sz="13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социальные выплаты на оплату жилого помещения по договору найма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</a:tr>
              <a:tr h="3805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повышение квалификации работников</a:t>
                      </a:r>
                      <a:endParaRPr lang="ru-RU" sz="13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9282" marR="9282" marT="9282" marB="0" anchor="ctr"/>
                </a:tc>
              </a:tr>
            </a:tbl>
          </a:graphicData>
        </a:graphic>
      </p:graphicFrame>
      <p:pic>
        <p:nvPicPr>
          <p:cNvPr id="6" name="Рисунок 5" descr="\\Server38\53\БЮДЖЕТ 2016\БЮДЖЕТ ДЛЯ ГРАЖДАН\КАРТИНКИ БЮДЖЕТ ДЛЯ ГРАЖДАН\5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5" y="5373216"/>
            <a:ext cx="2520279" cy="143155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" name="Рисунок 6" descr="\\Server38\53\БЮДЖЕТ 2015\БЮДЖЕТ ДЛЯ ГРАЖДАН\КАРТИНКИ для БЮДЖЕТА ДЛЯ ГРАЖДАН\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5373216"/>
            <a:ext cx="2639195" cy="143155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8" name="Рисунок 7" descr="\\Server38\53\Общий доступ 2016\Исполнение бюджета решение\БЮДЖЕТ ДЛЯ  ГРАЖДАН\КАРТИНКИ\pov_kval1.jpg"/>
          <p:cNvPicPr/>
          <p:nvPr/>
        </p:nvPicPr>
        <p:blipFill rotWithShape="1">
          <a:blip r:embed="rId4" cstate="print"/>
          <a:srcRect b="20777"/>
          <a:stretch/>
        </p:blipFill>
        <p:spPr bwMode="auto">
          <a:xfrm>
            <a:off x="2843808" y="5373217"/>
            <a:ext cx="3384376" cy="143155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9" name="Шестиугольник 8"/>
          <p:cNvSpPr/>
          <p:nvPr/>
        </p:nvSpPr>
        <p:spPr>
          <a:xfrm>
            <a:off x="285720" y="785794"/>
            <a:ext cx="1785950" cy="1571636"/>
          </a:xfrm>
          <a:prstGeom prst="hexagon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dirty="0" smtClean="0">
                <a:solidFill>
                  <a:srgbClr val="FFFF00"/>
                </a:solidFill>
              </a:rPr>
              <a:t>– </a:t>
            </a:r>
          </a:p>
          <a:p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115 822,9 тыс. руб.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1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8000">
              <a:schemeClr val="bg2">
                <a:lumMod val="60000"/>
                <a:lumOff val="40000"/>
              </a:schemeClr>
            </a:gs>
            <a:gs pos="0">
              <a:schemeClr val="bg2">
                <a:lumMod val="20000"/>
                <a:lumOff val="80000"/>
              </a:schemeClr>
            </a:gs>
            <a:gs pos="55000">
              <a:schemeClr val="bg2">
                <a:lumMod val="40000"/>
                <a:lumOff val="60000"/>
              </a:schemeClr>
            </a:gs>
            <a:gs pos="100000">
              <a:schemeClr val="bg2">
                <a:lumMod val="7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>
                <a:ln w="10541" cmpd="sng">
                  <a:noFill/>
                  <a:prstDash val="solid"/>
                </a:ln>
                <a:solidFill>
                  <a:srgbClr val="66FF33"/>
                </a:solidFill>
              </a:rPr>
              <a:t>Муниципальная программа</a:t>
            </a:r>
            <a:br>
              <a:rPr lang="ru-RU" sz="2000" b="1" dirty="0">
                <a:ln w="10541" cmpd="sng">
                  <a:noFill/>
                  <a:prstDash val="solid"/>
                </a:ln>
                <a:solidFill>
                  <a:srgbClr val="66FF33"/>
                </a:solidFill>
              </a:rPr>
            </a:br>
            <a:r>
              <a:rPr lang="ru-RU" sz="2000" b="1" dirty="0">
                <a:ln w="10541" cmpd="sng">
                  <a:noFill/>
                  <a:prstDash val="solid"/>
                </a:ln>
                <a:solidFill>
                  <a:srgbClr val="66FF33"/>
                </a:solidFill>
              </a:rPr>
              <a:t> </a:t>
            </a:r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rgbClr val="66FF33"/>
                </a:solidFill>
              </a:rPr>
              <a:t>«Содействие развитию гражданского общества и гармонизации </a:t>
            </a:r>
            <a:r>
              <a:rPr lang="ru-RU" sz="2000" b="1" dirty="0">
                <a:ln w="10541" cmpd="sng">
                  <a:noFill/>
                  <a:prstDash val="solid"/>
                </a:ln>
                <a:solidFill>
                  <a:srgbClr val="66FF33"/>
                </a:solidFill>
              </a:rPr>
              <a:t>межнациональных </a:t>
            </a:r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rgbClr val="66FF33"/>
                </a:solidFill>
              </a:rPr>
              <a:t>отношений»</a:t>
            </a:r>
            <a:br>
              <a:rPr lang="ru-RU" sz="2000" b="1" dirty="0" smtClean="0">
                <a:ln w="10541" cmpd="sng">
                  <a:noFill/>
                  <a:prstDash val="solid"/>
                </a:ln>
                <a:solidFill>
                  <a:srgbClr val="66FF33"/>
                </a:solidFill>
              </a:rPr>
            </a:br>
            <a:r>
              <a:rPr lang="ru-RU" sz="2000" b="1" dirty="0" smtClean="0">
                <a:ln w="10541" cmpd="sng">
                  <a:noFill/>
                  <a:prstDash val="solid"/>
                </a:ln>
                <a:solidFill>
                  <a:srgbClr val="66FF33"/>
                </a:solidFill>
              </a:rPr>
              <a:t>Расходы –  10 322,6 тыс. руб.</a:t>
            </a:r>
            <a:endParaRPr lang="ru-RU" sz="2000" b="1" dirty="0">
              <a:ln w="10541" cmpd="sng">
                <a:noFill/>
                <a:prstDash val="solid"/>
              </a:ln>
              <a:solidFill>
                <a:srgbClr val="66FF33"/>
              </a:solidFill>
            </a:endParaRPr>
          </a:p>
        </p:txBody>
      </p:sp>
      <p:sp>
        <p:nvSpPr>
          <p:cNvPr id="11" name="Блок-схема: подготовка 10"/>
          <p:cNvSpPr/>
          <p:nvPr/>
        </p:nvSpPr>
        <p:spPr>
          <a:xfrm>
            <a:off x="214282" y="1428736"/>
            <a:ext cx="3786214" cy="2286016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«Гармонизация межнациональных отношений и развития национальных культур МО Туапсинский район»: </a:t>
            </a:r>
          </a:p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438,9  тыс.руб.  - проведение фестивалей, мероприятий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Блок-схема: подготовка 11"/>
          <p:cNvSpPr/>
          <p:nvPr/>
        </p:nvSpPr>
        <p:spPr>
          <a:xfrm>
            <a:off x="5214942" y="1428736"/>
            <a:ext cx="3714776" cy="2286016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«Укрепление единства российской нации на территории МО Туапсинский район»:</a:t>
            </a:r>
          </a:p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4 412,3  тыс.руб.  -  проведение мероприятий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Блок-схема: подготовка 12"/>
          <p:cNvSpPr/>
          <p:nvPr/>
        </p:nvSpPr>
        <p:spPr>
          <a:xfrm>
            <a:off x="2857488" y="3286124"/>
            <a:ext cx="3500462" cy="3000396"/>
          </a:xfrm>
          <a:prstGeom prst="flowChartPrepa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</a:t>
            </a:r>
            <a:r>
              <a:rPr lang="ru-RU" sz="13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Грантовая</a:t>
            </a:r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поддержка общественных инициатив и мероприятий, </a:t>
            </a: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направленных на формирование и укрепление гражданского общества, гражданской идентичности и развитие национальных культур»: </a:t>
            </a:r>
          </a:p>
          <a:p>
            <a:pPr algn="ctr"/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5 471,4 </a:t>
            </a:r>
            <a:r>
              <a:rPr lang="ru-RU" sz="13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тыс.руб.-перечисление</a:t>
            </a:r>
            <a:r>
              <a:rPr lang="ru-RU" sz="1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субсидий общественным  организациям</a:t>
            </a:r>
            <a:endParaRPr lang="ru-RU" sz="13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5" name="Picture 1" descr="C:\Documents and Settings\KarmryanAR\Рабочий стол\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3" y="4143380"/>
            <a:ext cx="2643205" cy="2224731"/>
          </a:xfrm>
          <a:prstGeom prst="rect">
            <a:avLst/>
          </a:prstGeom>
          <a:noFill/>
        </p:spPr>
      </p:pic>
      <p:pic>
        <p:nvPicPr>
          <p:cNvPr id="11266" name="Picture 2" descr="C:\Documents and Settings\KarmryanAR\Рабочий стол\IMG_1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3929066"/>
            <a:ext cx="2500330" cy="24308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27660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Муниципальная программа</a:t>
            </a:r>
            <a:b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«Защита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населения и территории от чрезвычайных ситуаций, обеспечение пожарной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безопасности»</a:t>
            </a:r>
            <a:r>
              <a:rPr lang="en-US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Расходы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83 393,3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тыс. руб.</a:t>
            </a:r>
          </a:p>
        </p:txBody>
      </p:sp>
      <p:pic>
        <p:nvPicPr>
          <p:cNvPr id="7" name="Рисунок 6" descr="\\Server38\53\БЮДЖЕТ 2016\БЮДЖЕТ ДЛЯ ГРАЖДАН\КАРТИНКИ БЮДЖЕТ ДЛЯ ГРАЖДАН\7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4725144"/>
            <a:ext cx="2725474" cy="184712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4714884"/>
            <a:ext cx="2857520" cy="1850400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571472" y="1714488"/>
            <a:ext cx="3357586" cy="1428760"/>
          </a:xfrm>
          <a:prstGeom prst="roundRect">
            <a:avLst/>
          </a:prstGeom>
          <a:solidFill>
            <a:srgbClr val="00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«Мероприятия по предупреждению и ликвидации ЧС, стихийных бедствий и их последствий» - 30 636,4 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929190" y="1714488"/>
            <a:ext cx="3643338" cy="1428760"/>
          </a:xfrm>
          <a:prstGeom prst="roundRect">
            <a:avLst/>
          </a:prstGeom>
          <a:solidFill>
            <a:srgbClr val="00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содержание аварийно-спасательной службы, обеспечение безопасности людей на водных объектах</a:t>
            </a:r>
            <a:endParaRPr lang="ru-RU" sz="1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00034" y="3214686"/>
            <a:ext cx="3500462" cy="1428760"/>
          </a:xfrm>
          <a:prstGeom prst="roundRect">
            <a:avLst/>
          </a:prstGeom>
          <a:solidFill>
            <a:srgbClr val="00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«Обеспечение пожарной безопасности» - 11 665,7 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000628" y="3214686"/>
            <a:ext cx="3643338" cy="1428760"/>
          </a:xfrm>
          <a:prstGeom prst="roundRect">
            <a:avLst/>
          </a:prstGeom>
          <a:solidFill>
            <a:srgbClr val="00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содержание противопожарной службы</a:t>
            </a:r>
            <a:endParaRPr lang="ru-RU" sz="1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1" name="Picture 1" descr="G:\pxDM2RGH-5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4714884"/>
            <a:ext cx="2775253" cy="188246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2" name="Выгнутая вверх стрелка 11"/>
          <p:cNvSpPr/>
          <p:nvPr/>
        </p:nvSpPr>
        <p:spPr>
          <a:xfrm>
            <a:off x="3929058" y="2214554"/>
            <a:ext cx="1144714" cy="571504"/>
          </a:xfrm>
          <a:prstGeom prst="curvedDownArrow">
            <a:avLst/>
          </a:prstGeom>
          <a:solidFill>
            <a:srgbClr val="00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Выгнутая вверх стрелка 15"/>
          <p:cNvSpPr/>
          <p:nvPr/>
        </p:nvSpPr>
        <p:spPr>
          <a:xfrm>
            <a:off x="4000496" y="3500438"/>
            <a:ext cx="1144714" cy="571504"/>
          </a:xfrm>
          <a:prstGeom prst="curvedDownArrow">
            <a:avLst/>
          </a:prstGeom>
          <a:solidFill>
            <a:srgbClr val="00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02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285729"/>
            <a:ext cx="742955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Муниципальная программа</a:t>
            </a:r>
            <a:b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«Защита населения и территории от  чрезвычайных ситуаций, обеспечение пожарной безопасности»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14282" y="1285860"/>
            <a:ext cx="3500462" cy="857256"/>
          </a:xfrm>
          <a:prstGeom prst="roundRect">
            <a:avLst/>
          </a:prstGeom>
          <a:solidFill>
            <a:srgbClr val="00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«Служба - 112» -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14 499,2 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14876" y="1214422"/>
            <a:ext cx="4143404" cy="928694"/>
          </a:xfrm>
          <a:prstGeom prst="roundRect">
            <a:avLst/>
          </a:prstGeom>
          <a:solidFill>
            <a:srgbClr val="00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ситуационного центра «Службы 112»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2" y="2285992"/>
            <a:ext cx="3500462" cy="928694"/>
          </a:xfrm>
          <a:prstGeom prst="roundRect">
            <a:avLst/>
          </a:prstGeom>
          <a:solidFill>
            <a:srgbClr val="00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«Профилактика терроризма на территории МО Туапсинский район» -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25 980,0 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714876" y="2285992"/>
            <a:ext cx="4143404" cy="928694"/>
          </a:xfrm>
          <a:prstGeom prst="roundRect">
            <a:avLst>
              <a:gd name="adj" fmla="val 15473"/>
            </a:avLst>
          </a:prstGeom>
          <a:solidFill>
            <a:srgbClr val="00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профилактика террористических проявлений на территории муниципального образования  Туапсинский район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4282" y="3357562"/>
            <a:ext cx="3500462" cy="928694"/>
          </a:xfrm>
          <a:prstGeom prst="roundRect">
            <a:avLst>
              <a:gd name="adj" fmla="val 15473"/>
            </a:avLst>
          </a:prstGeom>
          <a:solidFill>
            <a:srgbClr val="00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«Повышение безопасности дорожного движения на территории МО Туапсинский район» – 612,0 тыс.руб.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714876" y="3357562"/>
            <a:ext cx="4143404" cy="928694"/>
          </a:xfrm>
          <a:prstGeom prst="roundRect">
            <a:avLst>
              <a:gd name="adj" fmla="val 15473"/>
            </a:avLst>
          </a:prstGeom>
          <a:solidFill>
            <a:srgbClr val="00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мероприятий по безопасному участию детей в дорожном движении 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Рисунок 15" descr="http://raion-tuapse.ru/images/11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4500570"/>
            <a:ext cx="4320480" cy="214311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9217" name="Picture 1" descr="G:\ustanovka-videonabljudenij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714884"/>
            <a:ext cx="3816424" cy="214311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5" name="Выгнутая вверх стрелка 14"/>
          <p:cNvSpPr/>
          <p:nvPr/>
        </p:nvSpPr>
        <p:spPr>
          <a:xfrm>
            <a:off x="3714744" y="2428868"/>
            <a:ext cx="1143008" cy="500066"/>
          </a:xfrm>
          <a:prstGeom prst="curvedDownArrow">
            <a:avLst/>
          </a:prstGeom>
          <a:solidFill>
            <a:srgbClr val="00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Выгнутая вверх стрелка 16"/>
          <p:cNvSpPr/>
          <p:nvPr/>
        </p:nvSpPr>
        <p:spPr>
          <a:xfrm>
            <a:off x="3714744" y="3500438"/>
            <a:ext cx="1143008" cy="571504"/>
          </a:xfrm>
          <a:prstGeom prst="curvedDownArrow">
            <a:avLst/>
          </a:prstGeom>
          <a:solidFill>
            <a:srgbClr val="00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Выгнутая вверх стрелка 19"/>
          <p:cNvSpPr/>
          <p:nvPr/>
        </p:nvSpPr>
        <p:spPr>
          <a:xfrm>
            <a:off x="3714744" y="1428736"/>
            <a:ext cx="1143008" cy="500066"/>
          </a:xfrm>
          <a:prstGeom prst="curvedDownArrow">
            <a:avLst/>
          </a:prstGeom>
          <a:solidFill>
            <a:srgbClr val="00FFCC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07" y="476672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Ведомственная целевая </a:t>
            </a:r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«Поддержка </a:t>
            </a:r>
            <a:r>
              <a:rPr lang="ru-RU" sz="24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малого и среднего предпринимательства на территории муниципального образования Туапсинский </a:t>
            </a: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район</a:t>
            </a:r>
            <a:r>
              <a:rPr lang="ru-RU" sz="2400" b="1" dirty="0" smtClean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400" b="1" dirty="0" smtClean="0">
                <a:ln w="1905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Расходы – 232,2 тыс. руб.</a:t>
            </a:r>
            <a:endParaRPr lang="ru-RU" sz="24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\\Server38\53\Общий доступ 2016\Исполнение бюджета решение\БЮДЖЕТ ДЛЯ  ГРАЖДАН\КАРТИНКИ\малый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645024"/>
            <a:ext cx="4142835" cy="3212976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3" name="Блок-схема: решение 12"/>
          <p:cNvSpPr/>
          <p:nvPr/>
        </p:nvSpPr>
        <p:spPr>
          <a:xfrm>
            <a:off x="428596" y="1785926"/>
            <a:ext cx="8358246" cy="2357454"/>
          </a:xfrm>
          <a:prstGeom prst="flowChartDecision">
            <a:avLst/>
          </a:prstGeom>
          <a:solidFill>
            <a:srgbClr val="FF66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рамках данной программы осуществлялись расходы на оказание информационно-консультационных услуг субъектам малого и среднего предпринимательства </a:t>
            </a:r>
          </a:p>
        </p:txBody>
      </p:sp>
      <p:pic>
        <p:nvPicPr>
          <p:cNvPr id="1026" name="Picture 2" descr="G:\44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17032"/>
            <a:ext cx="4139952" cy="302433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3633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5760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программа</a:t>
            </a:r>
            <a:b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«Управление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муниципальной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собственностью»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18 313,3 </a:t>
            </a:r>
            <a:r>
              <a:rPr lang="ru-RU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подготовка 7"/>
          <p:cNvSpPr/>
          <p:nvPr/>
        </p:nvSpPr>
        <p:spPr>
          <a:xfrm>
            <a:off x="214282" y="1428736"/>
            <a:ext cx="3786214" cy="2928958"/>
          </a:xfrm>
          <a:prstGeom prst="flowChartPrepara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рамках данной программы осуществлялись расходы на: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4000496" y="1428736"/>
            <a:ext cx="978408" cy="484632"/>
          </a:xfrm>
          <a:prstGeom prst="notched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4071934" y="2643182"/>
            <a:ext cx="978408" cy="484632"/>
          </a:xfrm>
          <a:prstGeom prst="notched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4000496" y="4071942"/>
            <a:ext cx="978408" cy="484632"/>
          </a:xfrm>
          <a:prstGeom prst="notched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подготовка 15"/>
          <p:cNvSpPr/>
          <p:nvPr/>
        </p:nvSpPr>
        <p:spPr>
          <a:xfrm>
            <a:off x="5143504" y="1428736"/>
            <a:ext cx="3786214" cy="3000396"/>
          </a:xfrm>
          <a:prstGeom prst="flowChartPreparation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отраслевого органа – </a:t>
            </a: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  893,6 тыс. руб.</a:t>
            </a: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предоставление субсидии на выполнение муниципального задания  МБУ  «Комитет земельных отношений» – </a:t>
            </a: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11 225,7 тыс. руб.</a:t>
            </a: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мероприятий по оценке недвижимости муниципальной собственности – </a:t>
            </a:r>
          </a:p>
          <a:p>
            <a:pPr algn="ctr"/>
            <a:r>
              <a:rPr lang="ru-RU" sz="13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1 194,0 тыс.руб.</a:t>
            </a:r>
          </a:p>
          <a:p>
            <a:pPr algn="ctr"/>
            <a:endParaRPr lang="ru-RU" sz="1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\\Server38\53\БЮДЖЕТ 2016\БЮДЖЕТ ДЛЯ ГРАЖДАН\КАРТИНКИ БЮДЖЕТ ДЛЯ ГРАЖДАН\51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509120"/>
            <a:ext cx="3778249" cy="214312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09000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3752"/>
            <a:ext cx="8390166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«Экономическое развитие </a:t>
            </a:r>
            <a:b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Туапсинского района»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17405"/>
              </p:ext>
            </p:extLst>
          </p:nvPr>
        </p:nvGraphicFramePr>
        <p:xfrm>
          <a:off x="214282" y="1268366"/>
          <a:ext cx="8822214" cy="73187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445557"/>
                <a:gridCol w="4376657"/>
              </a:tblGrid>
              <a:tr h="73187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Подпрограмма  «Формирование инвестиционной привлекательности муниципального образования Туапсинский район» – 917,3 тыс.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86" marR="8386" marT="8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участие в форумах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386" marR="8386" marT="8386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9806622"/>
              </p:ext>
            </p:extLst>
          </p:nvPr>
        </p:nvGraphicFramePr>
        <p:xfrm>
          <a:off x="250348" y="2143116"/>
          <a:ext cx="8750808" cy="78564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4409575"/>
                <a:gridCol w="4341233"/>
              </a:tblGrid>
              <a:tr h="7856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«Жилище» – </a:t>
                      </a:r>
                    </a:p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2  096,1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тыс.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социальные выплаты молодым семьям</a:t>
                      </a:r>
                      <a:r>
                        <a:rPr lang="ru-RU" sz="1400" u="none" strike="noStrike" baseline="0" dirty="0" smtClean="0">
                          <a:solidFill>
                            <a:srgbClr val="002060"/>
                          </a:solidFill>
                          <a:effectLst/>
                        </a:rPr>
                        <a:t> на приобретение жилого помещения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284187"/>
              </p:ext>
            </p:extLst>
          </p:nvPr>
        </p:nvGraphicFramePr>
        <p:xfrm>
          <a:off x="214282" y="3143248"/>
          <a:ext cx="8786874" cy="171526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427749"/>
                <a:gridCol w="4359125"/>
              </a:tblGrid>
              <a:tr h="17145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Подпрограмма "Информационное обеспечение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населения 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муниципального образования Туапсинский район" </a:t>
                      </a:r>
                      <a:r>
                        <a:rPr lang="ru-RU" sz="14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–  7 150,1 тыс</a:t>
                      </a:r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. руб.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обслуживание интернет-сайта администрации МО Туапсинский район;  организация информационного обеспечения через радиоэфир в рамках новостных и тематических программ;  организация информационного обеспечения через печатные СМИ МО Туапсинский район;  организация информационного обеспечения через телеэфир в рамках новостных и тематических программ 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8386" marR="8386" marT="8386" marB="0" anchor="ctr"/>
                </a:tc>
              </a:tr>
            </a:tbl>
          </a:graphicData>
        </a:graphic>
      </p:graphicFrame>
      <p:pic>
        <p:nvPicPr>
          <p:cNvPr id="8" name="Рисунок 7" descr="\\Server38\53\БЮДЖЕТ 2016\БЮДЖЕТ ДЛЯ ГРАЖДАН\КАРТИНКИ БЮДЖЕТ ДЛЯ ГРАЖДАН\4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4929198"/>
            <a:ext cx="3600762" cy="178595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642910" y="285728"/>
            <a:ext cx="2071702" cy="914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Расходы – </a:t>
            </a:r>
          </a:p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10 163,5  тыс.руб.</a:t>
            </a:r>
            <a:endParaRPr lang="ru-RU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\\Server38\53\Общий доступ 2019\ИСПОЛНЕНИЕ БЮДЖЕТА\БЮДЖЕТ ДЛЯ ГРАЖДАН\КАРТИНКИ\1-1-500x28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929198"/>
            <a:ext cx="407196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412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Муниципальная </a:t>
            </a:r>
            <a:r>
              <a:rPr lang="ru-RU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программа «Доступная </a:t>
            </a:r>
            <a:r>
              <a:rPr lang="ru-RU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среда муниципального образования Туапсинский </a:t>
            </a:r>
            <a:r>
              <a:rPr lang="ru-RU" sz="24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>район»</a:t>
            </a:r>
            <a: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  <a:t/>
            </a:r>
            <a:br>
              <a:rPr 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Palatino Linotype" pitchFamily="18" charset="0"/>
              </a:rPr>
            </a:br>
            <a:endParaRPr lang="ru-RU" sz="2400" b="1" dirty="0">
              <a:solidFill>
                <a:schemeClr val="accent3">
                  <a:lumMod val="60000"/>
                  <a:lumOff val="40000"/>
                </a:schemeClr>
              </a:solidFill>
              <a:latin typeface="Palatino Linotyp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928802"/>
            <a:ext cx="874846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b="1" dirty="0" smtClean="0">
              <a:solidFill>
                <a:srgbClr val="66FF66"/>
              </a:solidFill>
              <a:latin typeface="Palatino Linotype" pitchFamily="18" charset="0"/>
            </a:endParaRPr>
          </a:p>
          <a:p>
            <a:pPr algn="just"/>
            <a:endParaRPr lang="ru-RU" sz="2400" b="1" dirty="0" smtClean="0">
              <a:solidFill>
                <a:srgbClr val="66FF66"/>
              </a:solidFill>
              <a:latin typeface="Palatino Linotype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66FF66"/>
                </a:solidFill>
                <a:latin typeface="Palatino Linotype" pitchFamily="18" charset="0"/>
              </a:rPr>
              <a:t>В </a:t>
            </a:r>
            <a:r>
              <a:rPr lang="ru-RU" sz="2400" b="1" dirty="0">
                <a:solidFill>
                  <a:srgbClr val="66FF66"/>
                </a:solidFill>
                <a:latin typeface="Palatino Linotype" pitchFamily="18" charset="0"/>
              </a:rPr>
              <a:t>рамках программы предусмотрены расходы на обустройство пандусов на объектах социальной сферы муниципального образования Туапсинский район.</a:t>
            </a:r>
          </a:p>
        </p:txBody>
      </p:sp>
      <p:pic>
        <p:nvPicPr>
          <p:cNvPr id="5" name="Рисунок 4" descr="\\Server38\53\БЮДЖЕТ 2016\БЮДЖЕТ ДЛЯ ГРАЖДАН\КАРТИНКИ БЮДЖЕТ ДЛЯ ГРАЖДАН\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714752"/>
            <a:ext cx="2786082" cy="2430583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" name="Рисунок 5" descr="\\Server38\53\БЮДЖЕТ 2016\БЮДЖЕТ ДЛЯ ГРАЖДАН\КАРТИНКИ БЮДЖЕТ ДЛЯ ГРАЖДАН\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3857628"/>
            <a:ext cx="2748274" cy="245169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78" y="3831734"/>
            <a:ext cx="2797482" cy="2597662"/>
          </a:xfrm>
          <a:prstGeom prst="rect">
            <a:avLst/>
          </a:prstGeom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ятно 2 7"/>
          <p:cNvSpPr/>
          <p:nvPr/>
        </p:nvSpPr>
        <p:spPr>
          <a:xfrm>
            <a:off x="2000232" y="785794"/>
            <a:ext cx="5072098" cy="2071702"/>
          </a:xfrm>
          <a:prstGeom prst="irregularSeal2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РАСХОДЫ –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2 476,5 тыс. руб.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84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142852"/>
            <a:ext cx="55007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«Обеспечение безопасности населения  Туапсинского района»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  <p:sp>
        <p:nvSpPr>
          <p:cNvPr id="3" name="Прямоугольник с двумя вырезанными соседними углами 2"/>
          <p:cNvSpPr/>
          <p:nvPr/>
        </p:nvSpPr>
        <p:spPr>
          <a:xfrm>
            <a:off x="6572264" y="214290"/>
            <a:ext cx="2214578" cy="857256"/>
          </a:xfrm>
          <a:prstGeom prst="snip2Same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РАСХОДЫ – </a:t>
            </a:r>
          </a:p>
          <a:p>
            <a:pPr algn="ctr"/>
            <a:r>
              <a:rPr lang="ru-RU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9 555,0 тыс. руб.</a:t>
            </a:r>
            <a:endParaRPr lang="ru-RU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Блок-схема: карточка 7"/>
          <p:cNvSpPr/>
          <p:nvPr/>
        </p:nvSpPr>
        <p:spPr>
          <a:xfrm>
            <a:off x="285720" y="1357298"/>
            <a:ext cx="1785950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«Поддержка реестровых казачьих обществ Туапсинского района» -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9 281,6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тыс. руб.</a:t>
            </a: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карточка 8"/>
          <p:cNvSpPr/>
          <p:nvPr/>
        </p:nvSpPr>
        <p:spPr>
          <a:xfrm>
            <a:off x="2143108" y="1357298"/>
            <a:ext cx="2000264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оказание финансовой поддержки социально ориентированных казачьих обществ на осуществление деятельности по профилактике социально опасных форм поведения </a:t>
            </a: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Круговая стрелка 9"/>
          <p:cNvSpPr/>
          <p:nvPr/>
        </p:nvSpPr>
        <p:spPr>
          <a:xfrm>
            <a:off x="1285852" y="1000108"/>
            <a:ext cx="1571636" cy="1357322"/>
          </a:xfrm>
          <a:prstGeom prst="circular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Блок-схема: карточка 15"/>
          <p:cNvSpPr/>
          <p:nvPr/>
        </p:nvSpPr>
        <p:spPr>
          <a:xfrm>
            <a:off x="4357686" y="1357298"/>
            <a:ext cx="2071702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Подпрограмма «Укрепление правопорядка,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профилактика правонарушений, усиление борьбы с преступностью и противодействие коррупции в Туапсинском  районе –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273,4 тыс.руб.    </a:t>
            </a: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Блок-схема: карточка 16"/>
          <p:cNvSpPr/>
          <p:nvPr/>
        </p:nvSpPr>
        <p:spPr>
          <a:xfrm>
            <a:off x="6643702" y="1357298"/>
            <a:ext cx="2143140" cy="3429024"/>
          </a:xfrm>
          <a:prstGeom prst="flowChartPunchedCard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изготовление методических и агитационных материалов профилактической направленности </a:t>
            </a: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Круговая стрелка 19"/>
          <p:cNvSpPr/>
          <p:nvPr/>
        </p:nvSpPr>
        <p:spPr>
          <a:xfrm>
            <a:off x="5715008" y="1142984"/>
            <a:ext cx="1571636" cy="1357322"/>
          </a:xfrm>
          <a:prstGeom prst="circular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2050" name="Picture 2" descr="G: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4857760"/>
            <a:ext cx="2781300" cy="1714512"/>
          </a:xfrm>
          <a:prstGeom prst="rect">
            <a:avLst/>
          </a:prstGeom>
          <a:noFill/>
        </p:spPr>
      </p:pic>
      <p:pic>
        <p:nvPicPr>
          <p:cNvPr id="2051" name="Picture 3" descr="G:\26335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4857760"/>
            <a:ext cx="2928958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7290" y="285728"/>
            <a:ext cx="70009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«Социальная поддержка отдельных категорий граждан муниципального образования Туапсинский район»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– 2 697,8 тыс. руб.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рамках программы произведены расходы на:</a:t>
            </a:r>
          </a:p>
          <a:p>
            <a:pPr algn="ctr"/>
            <a:endParaRPr lang="ru-RU" sz="2400" dirty="0"/>
          </a:p>
        </p:txBody>
      </p:sp>
      <p:sp>
        <p:nvSpPr>
          <p:cNvPr id="4" name="Нашивка 3"/>
          <p:cNvSpPr/>
          <p:nvPr/>
        </p:nvSpPr>
        <p:spPr>
          <a:xfrm>
            <a:off x="1643042" y="2714620"/>
            <a:ext cx="6357982" cy="785818"/>
          </a:xfrm>
          <a:prstGeom prst="chevron">
            <a:avLst/>
          </a:prstGeom>
          <a:solidFill>
            <a:schemeClr val="accent6"/>
          </a:solidFill>
          <a:ln>
            <a:solidFill>
              <a:schemeClr val="accent6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выплату доплат к пенсии муниципальным служащим – 2 572,8 тыс. руб.</a:t>
            </a:r>
            <a:endParaRPr lang="ru-RU" sz="2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1714480" y="3714752"/>
            <a:ext cx="6357982" cy="857256"/>
          </a:xfrm>
          <a:prstGeom prst="chevron">
            <a:avLst/>
          </a:prstGeom>
          <a:solidFill>
            <a:schemeClr val="accent6"/>
          </a:solidFill>
          <a:ln>
            <a:solidFill>
              <a:schemeClr val="accent6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оказание адресной помощи гражданам, оказавшимся в трудной жизненной  ситуации – 125,0 тыс. руб.</a:t>
            </a:r>
            <a:endParaRPr lang="ru-RU" sz="20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79512" y="4653136"/>
          <a:ext cx="3888432" cy="2376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Документ" r:id="rId3" imgW="5929084" imgH="4732536" progId="Word.Document.12">
                  <p:embed/>
                </p:oleObj>
              </mc:Choice>
              <mc:Fallback>
                <p:oleObj name="Документ" r:id="rId3" imgW="5929084" imgH="4732536" progId="Word.Document.12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8000" contrast="-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4653136"/>
                        <a:ext cx="3888432" cy="2376264"/>
                      </a:xfrm>
                      <a:prstGeom prst="rect">
                        <a:avLst/>
                      </a:prstGeom>
                      <a:solidFill>
                        <a:schemeClr val="bg2">
                          <a:alpha val="89803"/>
                        </a:schemeClr>
                      </a:solidFill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5" name="Picture 3" descr="G:\4282_32823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653136"/>
            <a:ext cx="3816424" cy="22048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317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428604"/>
            <a:ext cx="7143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«Развитие санаторно-курортного и туристского комплекса муниципального образования Туапсинский район»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Расходы – 8 841,0 тыс. руб.</a:t>
            </a:r>
            <a:endParaRPr lang="ru-RU" sz="2400" dirty="0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5214942" y="2357430"/>
            <a:ext cx="3714776" cy="857256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обеспечение деятельности отраслевого органа – 5 531,9 тыс. 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Блок-схема: альтернативный процесс 4"/>
          <p:cNvSpPr/>
          <p:nvPr/>
        </p:nvSpPr>
        <p:spPr>
          <a:xfrm>
            <a:off x="5214942" y="3286124"/>
            <a:ext cx="3714776" cy="928694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выполнение муниципального задания МБУ «Центр развития пляжного отдыха и туризма» -  1 823,6 тыс. руб. 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5214942" y="4286256"/>
            <a:ext cx="3714776" cy="857256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участие в выставках,  перечисление членских взносов в ассоциацию «Совет муниципальных образований Краснодарского края – 1 485,5 тыс. руб.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71472" y="2285992"/>
            <a:ext cx="3786214" cy="2928958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рамках программы осуществлялись расходы на следующие цели: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Штриховая стрелка вправо 7"/>
          <p:cNvSpPr/>
          <p:nvPr/>
        </p:nvSpPr>
        <p:spPr>
          <a:xfrm>
            <a:off x="4214810" y="2571744"/>
            <a:ext cx="978408" cy="484632"/>
          </a:xfrm>
          <a:prstGeom prst="stripedRightArrow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Штриховая стрелка вправо 9"/>
          <p:cNvSpPr/>
          <p:nvPr/>
        </p:nvSpPr>
        <p:spPr>
          <a:xfrm>
            <a:off x="4214810" y="3500438"/>
            <a:ext cx="978408" cy="484632"/>
          </a:xfrm>
          <a:prstGeom prst="stripedRightArrow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Штриховая стрелка вправо 10"/>
          <p:cNvSpPr/>
          <p:nvPr/>
        </p:nvSpPr>
        <p:spPr>
          <a:xfrm>
            <a:off x="4214810" y="4500570"/>
            <a:ext cx="978408" cy="484632"/>
          </a:xfrm>
          <a:prstGeom prst="stripedRightArrow">
            <a:avLst/>
          </a:prstGeom>
          <a:solidFill>
            <a:schemeClr val="tx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\\Server38\53\БЮДЖЕТ 2017\БЮДЖЕТ ДЛЯ ГРАЖДАН\КАРТИНКИ\map-tuapse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286388"/>
            <a:ext cx="3500462" cy="1285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5298" name="Picture 2" descr="C:\Documents and Settings\KarmryanAR\Рабочий стол\IMG_78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5176308"/>
            <a:ext cx="3000396" cy="14674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66FF66"/>
                </a:solidFill>
              </a:rPr>
              <a:t/>
            </a:r>
            <a:br>
              <a:rPr lang="ru-RU" sz="2000" b="1" dirty="0" smtClean="0">
                <a:solidFill>
                  <a:srgbClr val="66FF66"/>
                </a:solidFill>
              </a:rPr>
            </a:br>
            <a:r>
              <a:rPr lang="ru-RU" sz="24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НЕПРОГРАММНЫЕ </a:t>
            </a:r>
            <a:r>
              <a:rPr lang="ru-RU" sz="2400" b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r>
              <a:rPr lang="en-US" sz="2400" b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Объем средств по непрограммным расходам составляет </a:t>
            </a:r>
            <a:r>
              <a:rPr lang="ru-RU" sz="24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172 260,4  </a:t>
            </a:r>
            <a:r>
              <a:rPr lang="ru-RU" sz="2400" b="1" dirty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тыс. рублей: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457789"/>
              </p:ext>
            </p:extLst>
          </p:nvPr>
        </p:nvGraphicFramePr>
        <p:xfrm>
          <a:off x="214282" y="1285860"/>
          <a:ext cx="8643998" cy="214173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46064"/>
                <a:gridCol w="2152459"/>
                <a:gridCol w="2129681"/>
                <a:gridCol w="2015794"/>
              </a:tblGrid>
              <a:tr h="1998856">
                <a:tc>
                  <a:txBody>
                    <a:bodyPr/>
                    <a:lstStyle/>
                    <a:p>
                      <a:pPr algn="ctr" fontAlgn="t"/>
                      <a:endParaRPr lang="ru-RU" sz="140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деятельности высшего должностного лица муниципального образования Туапсинский район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2 043,6 тыс</a:t>
                      </a: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рублей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деятельности Совета муниципального образования Туапсинский район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10 348,5 </a:t>
                      </a: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деятельности администрации муниципального образования Туапсинский район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–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78 728,5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рублей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обеспечение функций органов местного самоуправления по передаваемым полномочиям поселений (по осуществлению 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внутреннего</a:t>
                      </a:r>
                      <a:r>
                        <a:rPr lang="ru-RU" sz="140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муниципального финансового контроля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– </a:t>
                      </a:r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351,0 тыс</a:t>
                      </a: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рублей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316501"/>
              </p:ext>
            </p:extLst>
          </p:nvPr>
        </p:nvGraphicFramePr>
        <p:xfrm>
          <a:off x="214282" y="3857628"/>
          <a:ext cx="8715436" cy="256845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65455"/>
                <a:gridCol w="2170245"/>
                <a:gridCol w="2147282"/>
                <a:gridCol w="2032454"/>
              </a:tblGrid>
              <a:tr h="2497014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обеспечение функций органов местного самоуправления по передаваемым полномочиям поселений (по осуществлению полномочий в области строительства,</a:t>
                      </a:r>
                      <a:r>
                        <a:rPr lang="ru-RU" sz="140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архитектуры, градостроительства и муниципального земельного контроля</a:t>
                      </a: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– </a:t>
                      </a:r>
                      <a:b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1 118,8 тыс. рублей</a:t>
                      </a:r>
                      <a:endParaRPr lang="ru-RU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оплата расходов по исполнительным листам  - </a:t>
                      </a:r>
                      <a:b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1 194,1 тыс. рублей</a:t>
                      </a:r>
                      <a:endParaRPr lang="ru-RU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осуществление  отдельных полномочий Краснодарского края по созданию и организации деятельности комиссий по делам несовершеннолетних и защите их прав –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2 281,8 тыс. рублей</a:t>
                      </a:r>
                      <a:endParaRPr lang="ru-RU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осуществление отдельных полномочий Краснодарского края по поддержке сельскохозяйственного производства – </a:t>
                      </a:r>
                    </a:p>
                    <a:p>
                      <a:pPr algn="ctr" fontAlgn="t"/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571,3 тыс. руб. 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21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823580"/>
              </p:ext>
            </p:extLst>
          </p:nvPr>
        </p:nvGraphicFramePr>
        <p:xfrm>
          <a:off x="142844" y="1071546"/>
          <a:ext cx="5571438" cy="178645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142546"/>
                <a:gridCol w="2428892"/>
              </a:tblGrid>
              <a:tr h="1786450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осуществление полномочий по составлению</a:t>
                      </a:r>
                      <a:r>
                        <a:rPr lang="ru-RU" sz="14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(изменению) списков кандидатов в присяжные заседатели федеральных судов общей юрисдикции в Российской Федерации</a:t>
                      </a:r>
                      <a:r>
                        <a:rPr lang="ru-RU" sz="14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66,3 тыс. руб.</a:t>
                      </a: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на проведение мероприятий по мобилизационной подготовке – </a:t>
                      </a:r>
                      <a:b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100,8  тыс. рублей</a:t>
                      </a:r>
                      <a:endParaRPr lang="ru-RU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-243408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000" dirty="0" smtClean="0">
                <a:solidFill>
                  <a:schemeClr val="accent6">
                    <a:lumMod val="9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6">
                    <a:lumMod val="90000"/>
                  </a:schemeClr>
                </a:solidFill>
              </a:rPr>
            </a:br>
            <a:r>
              <a:rPr lang="ru-RU" sz="2000" dirty="0" smtClean="0">
                <a:solidFill>
                  <a:schemeClr val="accent6">
                    <a:lumMod val="90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6">
                    <a:lumMod val="90000"/>
                  </a:schemeClr>
                </a:solidFill>
              </a:rPr>
            </a:br>
            <a:r>
              <a:rPr lang="ru-RU" sz="2000" b="1" dirty="0" smtClean="0">
                <a:solidFill>
                  <a:srgbClr val="66FF66"/>
                </a:solidFill>
              </a:rPr>
              <a:t> </a:t>
            </a:r>
            <a:r>
              <a:rPr lang="ru-RU" sz="2400" b="1" dirty="0" smtClean="0">
                <a:solidFill>
                  <a:srgbClr val="66FF66"/>
                </a:solidFill>
                <a:latin typeface="Times New Roman" pitchFamily="18" charset="0"/>
                <a:cs typeface="Times New Roman" pitchFamily="18" charset="0"/>
              </a:rPr>
              <a:t>НЕПРОГРАММНЫЕ РАСХОДЫ</a:t>
            </a:r>
            <a:endParaRPr lang="ru-RU" sz="24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3500438"/>
          <a:ext cx="8715435" cy="207411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145613"/>
                <a:gridCol w="2872913"/>
                <a:gridCol w="2696909"/>
              </a:tblGrid>
              <a:tr h="207411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обеспечение деятельности финансового управления администрации муниципального образования Туапсинский район  - </a:t>
                      </a:r>
                      <a:b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18 984,0 тыс</a:t>
                      </a: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рублей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финансовое обеспечение непредвиденных расходов (резервный фонд администрации муниципального образования Туапсинский район)  - </a:t>
                      </a:r>
                      <a:br>
                        <a:rPr lang="ru-RU" sz="14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27 312,3 тыс</a:t>
                      </a: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рублей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обеспечение деятельности контрольно-счетной палаты  муниципального образования Туапсинский район  - </a:t>
                      </a:r>
                      <a:br>
                        <a:rPr lang="ru-RU" sz="1400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4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5 855,0 тыс. рублей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132" marR="8132" marT="8132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Блок-схема: процесс 8"/>
          <p:cNvSpPr/>
          <p:nvPr/>
        </p:nvSpPr>
        <p:spPr>
          <a:xfrm>
            <a:off x="5715008" y="1071546"/>
            <a:ext cx="3214710" cy="1785950"/>
          </a:xfrm>
          <a:prstGeom prst="flowChart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на предупреждение и ликвидацию последствий ЧС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 (за счет резервного фонда администрации Краснодарского края) – </a:t>
            </a:r>
            <a:r>
              <a:rPr lang="ru-RU" sz="1400" b="1" dirty="0" smtClean="0">
                <a:solidFill>
                  <a:schemeClr val="bg1"/>
                </a:solidFill>
              </a:rPr>
              <a:t>23 304,4  тыс. руб.</a:t>
            </a:r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1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02024"/>
            <a:ext cx="91440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dirty="0">
                <a:solidFill>
                  <a:srgbClr val="FFFF00"/>
                </a:solidFill>
              </a:rPr>
              <a:t>ФИНАНСОВОЕ УПРАВЛЕНИЕ АДМИНИСТРАЦИИ МУНИЦИПАЛЬНОГО ОБРАЗОВАНИЯ </a:t>
            </a:r>
            <a:r>
              <a:rPr lang="ru-RU" sz="2800" dirty="0" smtClean="0">
                <a:solidFill>
                  <a:srgbClr val="FFFF00"/>
                </a:solidFill>
              </a:rPr>
              <a:t/>
            </a:r>
            <a:br>
              <a:rPr lang="ru-RU" sz="2800" dirty="0" smtClean="0">
                <a:solidFill>
                  <a:srgbClr val="FFFF00"/>
                </a:solidFill>
              </a:rPr>
            </a:br>
            <a:r>
              <a:rPr lang="ru-RU" sz="2800" dirty="0" smtClean="0">
                <a:solidFill>
                  <a:srgbClr val="FFFF00"/>
                </a:solidFill>
              </a:rPr>
              <a:t>ТУАПСИНСКИЙ </a:t>
            </a:r>
            <a:r>
              <a:rPr lang="ru-RU" sz="2800" dirty="0">
                <a:solidFill>
                  <a:srgbClr val="FFFF00"/>
                </a:solidFill>
              </a:rPr>
              <a:t>РАЙОН</a:t>
            </a: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>Наш адрес: 352800, г</a:t>
            </a:r>
            <a:r>
              <a:rPr lang="ru-RU" sz="2800" dirty="0" smtClean="0">
                <a:solidFill>
                  <a:srgbClr val="FFFF00"/>
                </a:solidFill>
              </a:rPr>
              <a:t>. Туапсе</a:t>
            </a:r>
            <a:r>
              <a:rPr lang="ru-RU" sz="2800" dirty="0">
                <a:solidFill>
                  <a:srgbClr val="FFFF00"/>
                </a:solidFill>
              </a:rPr>
              <a:t>, ул. Свободы, д.3</a:t>
            </a: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>Телефон:  (86167) 2-57-11, ФАКС: (86167) 2-57-11</a:t>
            </a: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/>
            </a:r>
            <a:br>
              <a:rPr lang="en-US" sz="2800" dirty="0">
                <a:solidFill>
                  <a:srgbClr val="FFFF00"/>
                </a:solidFill>
              </a:rPr>
            </a:br>
            <a:r>
              <a:rPr lang="ru-RU" sz="2800" dirty="0">
                <a:solidFill>
                  <a:srgbClr val="FFFF00"/>
                </a:solidFill>
              </a:rPr>
              <a:t>Адрес электронной почты: </a:t>
            </a:r>
            <a:r>
              <a:rPr lang="en-US" sz="2800" dirty="0">
                <a:solidFill>
                  <a:srgbClr val="FFFF00"/>
                </a:solidFill>
              </a:rPr>
              <a:t>tuaprfin@mail.ru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75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Другая 1">
      <a:dk1>
        <a:sysClr val="windowText" lastClr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Литейная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  <a:fontScheme name="Литейная">
    <a:majorFont>
      <a:latin typeface="Rockwell"/>
      <a:ea typeface=""/>
      <a:cs typeface=""/>
      <a:font script="Grek" typeface="Cambria"/>
      <a:font script="Cyrl" typeface="Cambria"/>
      <a:font script="Jpan" typeface="HG明朝B"/>
      <a:font script="Hang" typeface="바탕"/>
      <a:font script="Hans" typeface="方正姚体"/>
      <a:font script="Hant" typeface="微軟正黑體"/>
      <a:font script="Arab" typeface="Times New Roman"/>
      <a:font script="Hebr" typeface="David"/>
      <a:font script="Thai" typeface="Jasmine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Rockwell"/>
      <a:ea typeface=""/>
      <a:cs typeface=""/>
      <a:font script="Grek" typeface="Cambria"/>
      <a:font script="Cyrl" typeface="Cambria"/>
      <a:font script="Jpan" typeface="HG明朝B"/>
      <a:font script="Hang" typeface="바탕"/>
      <a:font script="Hans" typeface="方正姚体"/>
      <a:font script="Hant" typeface="標楷體"/>
      <a:font script="Arab" typeface="Times New Roman"/>
      <a:font script="Hebr" typeface="David"/>
      <a:font script="Thai" typeface="JasmineUPC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Литейная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80000"/>
            </a:schemeClr>
          </a:gs>
          <a:gs pos="62000">
            <a:schemeClr val="phClr">
              <a:tint val="30000"/>
              <a:satMod val="180000"/>
            </a:schemeClr>
          </a:gs>
          <a:gs pos="100000">
            <a:schemeClr val="phClr">
              <a:tint val="22000"/>
              <a:satMod val="180000"/>
            </a:schemeClr>
          </a:gs>
        </a:gsLst>
        <a:lin ang="16200000" scaled="0"/>
      </a:gradFill>
      <a:gradFill rotWithShape="1">
        <a:gsLst>
          <a:gs pos="0">
            <a:schemeClr val="phClr">
              <a:shade val="58000"/>
              <a:satMod val="150000"/>
            </a:schemeClr>
          </a:gs>
          <a:gs pos="72000">
            <a:schemeClr val="phClr">
              <a:tint val="90000"/>
              <a:satMod val="135000"/>
            </a:schemeClr>
          </a:gs>
          <a:gs pos="100000">
            <a:schemeClr val="phClr">
              <a:tint val="80000"/>
              <a:satMod val="15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80000"/>
          </a:schemeClr>
        </a:solidFill>
        <a:prstDash val="solid"/>
      </a:ln>
      <a:ln w="381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soft" dir="tl">
            <a:rot lat="0" lon="0" rev="20000000"/>
          </a:lightRig>
        </a:scene3d>
        <a:sp3d prstMaterial="matte">
          <a:bevelT w="63500" h="63500" prst="coolSlant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75000"/>
              <a:satMod val="400000"/>
            </a:schemeClr>
          </a:gs>
          <a:gs pos="20000">
            <a:schemeClr val="phClr">
              <a:tint val="80000"/>
              <a:satMod val="355000"/>
            </a:schemeClr>
          </a:gs>
          <a:gs pos="100000">
            <a:schemeClr val="phClr">
              <a:tint val="95000"/>
              <a:shade val="55000"/>
              <a:satMod val="355000"/>
            </a:schemeClr>
          </a:gs>
        </a:gsLst>
        <a:path path="circle">
          <a:fillToRect l="67500" t="35000" r="32500" b="65000"/>
        </a:path>
      </a:gradFill>
      <a:blipFill>
        <a:blip xmlns:r="http://schemas.openxmlformats.org/officeDocument/2006/relationships" r:embed="rId1">
          <a:duotone>
            <a:schemeClr val="phClr">
              <a:shade val="30000"/>
              <a:satMod val="120000"/>
            </a:schemeClr>
            <a:schemeClr val="phClr">
              <a:tint val="70000"/>
              <a:satMod val="250000"/>
            </a:schemeClr>
          </a:duotone>
        </a:blip>
        <a:tile tx="0" ty="0" sx="50000" sy="50000" flip="none" algn="t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27384</TotalTime>
  <Words>3893</Words>
  <Application>Microsoft Office PowerPoint</Application>
  <PresentationFormat>Экран (4:3)</PresentationFormat>
  <Paragraphs>705</Paragraphs>
  <Slides>45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7" baseType="lpstr">
      <vt:lpstr>Литейная</vt:lpstr>
      <vt:lpstr>Документ</vt:lpstr>
      <vt:lpstr> </vt:lpstr>
      <vt:lpstr>Бюджет муниципального образования  Туапсинский район </vt:lpstr>
      <vt:lpstr>БЮДЖЕТ МУНИЦИПАЛЬНОГО ОБРАЗОВАНИЯ  ТУАПСИНСКИЙ РАЙОН</vt:lpstr>
      <vt:lpstr>Порядок составления, рассмотрения и утверждения годового отчета об исполнении бюджета муниципального образования  Туапсинский район</vt:lpstr>
      <vt:lpstr>Социально экономические показатели </vt:lpstr>
      <vt:lpstr>Исполнение индикативного плана по основным показателям социально-экономического развития за 2018 год</vt:lpstr>
      <vt:lpstr>ОСНОВНЫЕ ХАРАКТЕРИСТИКИ БЮДЖЕТА</vt:lpstr>
      <vt:lpstr>Доходы бюджета муниципального образования  Туапсинский район  за  2018 год </vt:lpstr>
      <vt:lpstr>Исполнение бюджета  по собственным доходам  за 2018 год</vt:lpstr>
      <vt:lpstr>МО Туапсинский район  в рейтинге  среди ГО И МР  Краснодарского края по исполнению бюджета по доходам  за 2018 год</vt:lpstr>
      <vt:lpstr>Структура собственных доходов бюджета района                          в разрезе главных администраторов  доходов</vt:lpstr>
      <vt:lpstr>Исполнение собственных доходов  бюджета МО Туапсинский район в разрезе основных отраслей экономики за 2018 год(уд. вес в нормативе)                    </vt:lpstr>
      <vt:lpstr>Исполнение бюджета муниципального образования Туапсинский район  по расходам за 2018 год</vt:lpstr>
      <vt:lpstr>РАСХОДЫ БЮДЖЕТА муниципального образования Туапсинский район в расчете на одного жителя:  17 764 руб.</vt:lpstr>
      <vt:lpstr>РАСХОДЫ БЮДЖЕТА муниципального образования Туапсинский район</vt:lpstr>
      <vt:lpstr>Структура безвозмездных поступлений  в 2018 году</vt:lpstr>
      <vt:lpstr> Исполнение бюджета муниципального образования Туапсинский район  по отраслям социальной сферы  за 2018 год</vt:lpstr>
      <vt:lpstr>МУНИЦИПАЛЬНЫЕ ПРОГРАММЫ</vt:lpstr>
      <vt:lpstr>МУНИЦИПАЛЬНЫЕ ПРОГРАММЫ</vt:lpstr>
      <vt:lpstr> Муниципальная программа «Развитие образования в  МО Туапсинский район». Расходы – 1 423 506,4 тыс. руб.</vt:lpstr>
      <vt:lpstr>Презентация PowerPoint</vt:lpstr>
      <vt:lpstr> Муниципальная программа  «Туапсинский район – территория  комфортного проживания»  Расходы – 33 364,9 тыс. руб.</vt:lpstr>
      <vt:lpstr>Муниципальная программа  «Управление муниципальными финансами» Расходы – 43 705,3 тыс. руб.</vt:lpstr>
      <vt:lpstr>Муниципальная программа  «Развитие культуры в Туапсинском районе» Расходы в объеме 81 663,1 тыс. рублей направлены на:</vt:lpstr>
      <vt:lpstr>      Муниципальная программа  «Развитие физической культуры и спорта  в Туапсинском районе» Расходы – 117 948,3 тыс. руб.</vt:lpstr>
      <vt:lpstr>  Муниципальная программа  «Развитие жилищно-коммунального хозяйства в МО Туапсинский район» Расходы – 11 317,1 тыс. руб.</vt:lpstr>
      <vt:lpstr> Муниципальная программа  «Функционирование органов местного самоуправления в МО Туапсинский район» Расходы – 57 676,5 тыс. руб.</vt:lpstr>
      <vt:lpstr>Муниципальная программа  «Молодежь Туапсинского района» Расходы – 9 000,6 тыс. руб.</vt:lpstr>
      <vt:lpstr> Ведомственная целевая программа  «Развитие агропромышленного комплекса на территории  МО Туапсинский район» </vt:lpstr>
      <vt:lpstr>Муниципальная программа  «По улучшению положения детей в муниципальном образовании Туапсинский район»</vt:lpstr>
      <vt:lpstr> Муниципальная программа  «По улучшению положения детей в муниципальном образовании Туапсинский район»</vt:lpstr>
      <vt:lpstr>Муниципальная программа  «Развитие здравоохранения муниципального образования Туапсинский район»</vt:lpstr>
      <vt:lpstr>Муниципальная программа  «Содействие развитию гражданского общества и гармонизации межнациональных отношений» Расходы –  10 322,6 тыс. руб.</vt:lpstr>
      <vt:lpstr>Муниципальная программа  «Защита населения и территории от чрезвычайных ситуаций, обеспечение пожарной безопасности» Расходы – 83 393,3 тыс. руб.</vt:lpstr>
      <vt:lpstr>Презентация PowerPoint</vt:lpstr>
      <vt:lpstr>Ведомственная целевая программа  «Поддержка малого и среднего предпринимательства на территории муниципального образования Туапсинский район» Расходы – 232,2 тыс. руб.</vt:lpstr>
      <vt:lpstr>  Муниципальная программа  «Управление муниципальной собственностью» Расходы – 18 313,3 тыс. руб.  </vt:lpstr>
      <vt:lpstr> Муниципальная программа  «Экономическое развитие  Туапсинского района» </vt:lpstr>
      <vt:lpstr>Муниципальная программа «Доступная среда муниципального образования Туапсинский район» </vt:lpstr>
      <vt:lpstr>Презентация PowerPoint</vt:lpstr>
      <vt:lpstr>Презентация PowerPoint</vt:lpstr>
      <vt:lpstr>Презентация PowerPoint</vt:lpstr>
      <vt:lpstr> НЕПРОГРАММНЫЕ РАСХОДЫ Объем средств по непрограммным расходам составляет  172 260,4  тыс. рублей:</vt:lpstr>
      <vt:lpstr>   НЕПРОГРАММНЫЕ РАСХОДЫ</vt:lpstr>
      <vt:lpstr>ФИНАНСОВОЕ УПРАВЛЕНИЕ АДМИНИСТРАЦИИ МУНИЦИПАЛЬНОГО ОБРАЗОВАНИЯ  ТУАПСИНСКИЙ РАЙОН  Наш адрес: 352800, г. Туапсе, ул. Свободы, д.3  Телефон:  (86167) 2-57-11, ФАКС: (86167) 2-57-11  Адрес электронной почты: tuaprfin@mail.ru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Бритов Сергей Сергеевич</dc:creator>
  <cp:lastModifiedBy>Юлия Кулакова</cp:lastModifiedBy>
  <cp:revision>807</cp:revision>
  <cp:lastPrinted>2019-05-24T11:56:24Z</cp:lastPrinted>
  <dcterms:created xsi:type="dcterms:W3CDTF">2016-04-25T11:56:59Z</dcterms:created>
  <dcterms:modified xsi:type="dcterms:W3CDTF">2019-05-24T13:25:07Z</dcterms:modified>
</cp:coreProperties>
</file>