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62" r:id="rId2"/>
    <p:sldId id="257" r:id="rId3"/>
    <p:sldId id="328" r:id="rId4"/>
    <p:sldId id="360" r:id="rId5"/>
    <p:sldId id="359" r:id="rId6"/>
    <p:sldId id="358" r:id="rId7"/>
    <p:sldId id="364" r:id="rId8"/>
    <p:sldId id="363" r:id="rId9"/>
    <p:sldId id="355" r:id="rId10"/>
    <p:sldId id="365" r:id="rId11"/>
    <p:sldId id="352" r:id="rId12"/>
    <p:sldId id="366" r:id="rId13"/>
    <p:sldId id="356" r:id="rId14"/>
    <p:sldId id="367" r:id="rId15"/>
    <p:sldId id="368" r:id="rId16"/>
    <p:sldId id="369" r:id="rId17"/>
    <p:sldId id="370" r:id="rId18"/>
    <p:sldId id="361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F5FB"/>
    <a:srgbClr val="79873B"/>
    <a:srgbClr val="8F45C7"/>
    <a:srgbClr val="172E00"/>
    <a:srgbClr val="214200"/>
    <a:srgbClr val="336600"/>
    <a:srgbClr val="0F1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4660"/>
  </p:normalViewPr>
  <p:slideViewPr>
    <p:cSldViewPr>
      <p:cViewPr>
        <p:scale>
          <a:sx n="87" d="100"/>
          <a:sy n="87" d="100"/>
        </p:scale>
        <p:origin x="-2550" y="-5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D315-204F-4FBC-B2E7-B5FC6CEDA09F}" type="datetimeFigureOut">
              <a:rPr lang="ru-RU" smtClean="0"/>
              <a:pPr/>
              <a:t>11.01.2023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D3AA-B94A-4637-AE97-9210A38091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2641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D315-204F-4FBC-B2E7-B5FC6CEDA09F}" type="datetimeFigureOut">
              <a:rPr lang="ru-RU" smtClean="0"/>
              <a:pPr/>
              <a:t>11.01.2023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D3AA-B94A-4637-AE97-9210A38091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2080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D315-204F-4FBC-B2E7-B5FC6CEDA09F}" type="datetimeFigureOut">
              <a:rPr lang="ru-RU" smtClean="0"/>
              <a:pPr/>
              <a:t>11.01.2023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D3AA-B94A-4637-AE97-9210A38091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1793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D315-204F-4FBC-B2E7-B5FC6CEDA09F}" type="datetimeFigureOut">
              <a:rPr lang="ru-RU" smtClean="0"/>
              <a:pPr/>
              <a:t>11.01.2023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D3AA-B94A-4637-AE97-9210A38091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4059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D315-204F-4FBC-B2E7-B5FC6CEDA09F}" type="datetimeFigureOut">
              <a:rPr lang="ru-RU" smtClean="0"/>
              <a:pPr/>
              <a:t>11.01.2023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D3AA-B94A-4637-AE97-9210A38091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194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D315-204F-4FBC-B2E7-B5FC6CEDA09F}" type="datetimeFigureOut">
              <a:rPr lang="ru-RU" smtClean="0"/>
              <a:pPr/>
              <a:t>11.01.2023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D3AA-B94A-4637-AE97-9210A38091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8867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D315-204F-4FBC-B2E7-B5FC6CEDA09F}" type="datetimeFigureOut">
              <a:rPr lang="ru-RU" smtClean="0"/>
              <a:pPr/>
              <a:t>11.01.2023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D3AA-B94A-4637-AE97-9210A38091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126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D315-204F-4FBC-B2E7-B5FC6CEDA09F}" type="datetimeFigureOut">
              <a:rPr lang="ru-RU" smtClean="0"/>
              <a:pPr/>
              <a:t>11.01.2023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D3AA-B94A-4637-AE97-9210A38091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723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D315-204F-4FBC-B2E7-B5FC6CEDA09F}" type="datetimeFigureOut">
              <a:rPr lang="ru-RU" smtClean="0"/>
              <a:pPr/>
              <a:t>11.01.2023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D3AA-B94A-4637-AE97-9210A38091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9923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D315-204F-4FBC-B2E7-B5FC6CEDA09F}" type="datetimeFigureOut">
              <a:rPr lang="ru-RU" smtClean="0"/>
              <a:pPr/>
              <a:t>11.01.2023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D3AA-B94A-4637-AE97-9210A38091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6500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1D315-204F-4FBC-B2E7-B5FC6CEDA09F}" type="datetimeFigureOut">
              <a:rPr lang="ru-RU" smtClean="0"/>
              <a:pPr/>
              <a:t>11.01.2023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D3AA-B94A-4637-AE97-9210A38091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85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3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aintBrush/>
                    </a14:imgEffect>
                    <a14:imgEffect>
                      <a14:colorTemperature colorTemp="5300"/>
                    </a14:imgEffect>
                    <a14:imgEffect>
                      <a14:saturation sat="104000"/>
                    </a14:imgEffect>
                    <a14:imgEffect>
                      <a14:brightnessContrast bright="16000"/>
                    </a14:imgEffect>
                  </a14:imgLayer>
                </a14:imgProps>
              </a:ext>
            </a:extLst>
          </a:blip>
          <a:srcRect/>
          <a:stretch>
            <a:fillRect l="-2000" t="-2000" r="-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1D315-204F-4FBC-B2E7-B5FC6CEDA09F}" type="datetimeFigureOut">
              <a:rPr lang="ru-RU" smtClean="0"/>
              <a:pPr/>
              <a:t>11.01.2023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ED3AA-B94A-4637-AE97-9210A380914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7860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3F5FB"/>
            </a:gs>
            <a:gs pos="75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5"/>
          <a:stretch/>
        </p:blipFill>
        <p:spPr bwMode="auto">
          <a:xfrm>
            <a:off x="611560" y="1907428"/>
            <a:ext cx="8280920" cy="4919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9632" y="260648"/>
            <a:ext cx="6912768" cy="1412776"/>
          </a:xfrm>
        </p:spPr>
        <p:txBody>
          <a:bodyPr>
            <a:noAutofit/>
          </a:bodyPr>
          <a:lstStyle/>
          <a:p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Доклад</a:t>
            </a:r>
            <a:b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увеличении площади </a:t>
            </a:r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лесопаркового </a:t>
            </a: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зелённого пояса </a:t>
            </a:r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</a:t>
            </a:r>
            <a:r>
              <a:rPr lang="ru-RU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Туапсе Туапсинского района </a:t>
            </a:r>
            <a:endParaRPr lang="ru-RU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4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ФРАГМЕНТ КАРТЫ ГРАДОСТРОИТЕЛЬНОГО ЗОНИРОВАНИЯ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ТУАПСИНСКОГО ГОРОДСКОГО ПОСЕЛЕНИЯ ТУАПСИНСКОГО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(утверждена решением Совета Туапсинского городского поселения Туапсинского района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 24 сентября 2015 г. № 43.2)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364088" y="1052736"/>
            <a:ext cx="3672408" cy="5649491"/>
          </a:xfrm>
        </p:spPr>
        <p:txBody>
          <a:bodyPr>
            <a:normAutofit/>
          </a:bodyPr>
          <a:lstStyle/>
          <a:p>
            <a:pPr marL="0" indent="536575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536575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Условные обозначения:</a:t>
            </a:r>
          </a:p>
          <a:p>
            <a:pPr marL="720725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Рассматриваемый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земельный участок с кадастровым номером 23:51:0101001:1347</a:t>
            </a:r>
          </a:p>
          <a:p>
            <a:pPr marL="720725" indent="0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720725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Территориальная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зона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зона застройки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индивидуальными жилыми домами 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176213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Согласно публичной кадастровой карте находится в зоне с особыми условиями использования территории 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водоохранной зоны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Чёрного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моря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968" y="1700808"/>
            <a:ext cx="5429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968" y="2636912"/>
            <a:ext cx="5540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9" t="2132" r="1999"/>
          <a:stretch/>
        </p:blipFill>
        <p:spPr>
          <a:xfrm>
            <a:off x="107504" y="1091099"/>
            <a:ext cx="5112568" cy="5758450"/>
          </a:xfrm>
        </p:spPr>
      </p:pic>
    </p:spTree>
    <p:extLst>
      <p:ext uri="{BB962C8B-B14F-4D97-AF65-F5344CB8AC3E}">
        <p14:creationId xmlns:p14="http://schemas.microsoft.com/office/powerpoint/2010/main" val="278051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96333"/>
            <a:ext cx="8229600" cy="77809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Результат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обследовани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земельного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участка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435280" cy="5328592"/>
          </a:xfrm>
          <a:gradFill>
            <a:gsLst>
              <a:gs pos="35011">
                <a:srgbClr val="C9D6EF"/>
              </a:gs>
              <a:gs pos="0">
                <a:srgbClr val="92D050"/>
              </a:gs>
              <a:gs pos="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>
            <a:normAutofit fontScale="25000" lnSpcReduction="20000"/>
          </a:bodyPr>
          <a:lstStyle/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Кадастровый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номер 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23:51:0101001:1347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Площадь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земельного участка 10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212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кв. м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Категория земель — земли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населённых пунктов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Согласно Правилам землепользования и застройки Туапсинского городского поселения Туапсинского района Краснодарского края,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утверждённым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решением Совета Туапсинского городского поселения Туапсинского района от 24 сентября 2015 г. № 43.2 «Об утверждении правил землепользования и застройки Туапсинского городского поселения Туапсинского района», земельный участок полностью расположен в границах зоны Ж1 — зона застройки индивидуальными жилыми домами.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Вид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разрешённого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использования: земельные участки (территории) общего пользования.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В ходе комиссионного осмотра установлено: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на земельном участке объекты капитального строительства, в том числе объекты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незавершённого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строительства, незаконно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размещённые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объекты, иные строения, сооружения, ограждения, межевые знаки, отсутствуют. Земельный участок для размещения таких объектов не предоставлялся.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стихийных свалок отходов производства и потребления, мест загрязнений (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разливы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нефтепродуктов, сброс канализационных и сточных вод, сброс дренажных вод и т.п.) не обнаружено.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- механических разрушений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почвенного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покрова,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обусловленных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строительными и геолого - разведочными работами, разработкой полезных ископаемых и т. п. не обнаружено.</a:t>
            </a:r>
          </a:p>
          <a:p>
            <a:pPr>
              <a:buFont typeface="Wingdings" pitchFamily="2" charset="2"/>
              <a:buChar char="q"/>
            </a:pP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1332099" cy="136954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556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18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ФРАГМЕНТ КАРТЫ ГРАДОСТРОИТЕЛЬНОГО ЗОНИРОВАНИЯ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ТУАПСИНСКОГО ГОРОДСКОГО ПОСЕЛЕНИЯ ТУАПСИНСКОГО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(утверждена решением Совета Туапсинского городского поселения Туапсинского района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 24 сентября 2015 г. № 43.2)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364088" y="1052736"/>
            <a:ext cx="3672408" cy="5649491"/>
          </a:xfrm>
        </p:spPr>
        <p:txBody>
          <a:bodyPr>
            <a:normAutofit/>
          </a:bodyPr>
          <a:lstStyle/>
          <a:p>
            <a:pPr marL="0" indent="536575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536575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Условные обозначения:</a:t>
            </a:r>
          </a:p>
          <a:p>
            <a:pPr marL="720725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Рассматриваемый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земельный участок с кадастровым номером 23:51:0101001:1349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720725" indent="0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720725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Территориальная зона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зона застройки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индивидуальными жилыми домами 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176213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публичной кадастровой карте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зоны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особыми условиями использования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территории отсутствуют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968" y="1700808"/>
            <a:ext cx="5429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968" y="2636912"/>
            <a:ext cx="5540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0" t="1841" r="1850"/>
          <a:stretch/>
        </p:blipFill>
        <p:spPr>
          <a:xfrm>
            <a:off x="124614" y="1153886"/>
            <a:ext cx="5122300" cy="5704114"/>
          </a:xfrm>
        </p:spPr>
      </p:pic>
    </p:spTree>
    <p:extLst>
      <p:ext uri="{BB962C8B-B14F-4D97-AF65-F5344CB8AC3E}">
        <p14:creationId xmlns:p14="http://schemas.microsoft.com/office/powerpoint/2010/main" val="66067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6730" y="212440"/>
            <a:ext cx="7728446" cy="62427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Результат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обследовани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земельного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участка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105" y="980728"/>
            <a:ext cx="8229600" cy="5544616"/>
          </a:xfrm>
        </p:spPr>
        <p:txBody>
          <a:bodyPr>
            <a:normAutofit fontScale="25000" lnSpcReduction="20000"/>
          </a:bodyPr>
          <a:lstStyle/>
          <a:p>
            <a:pPr marL="0" indent="360363" algn="just">
              <a:lnSpc>
                <a:spcPct val="12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Кадастровый</a:t>
            </a:r>
            <a:r>
              <a:rPr lang="en-US" sz="6400" spc="665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номер</a:t>
            </a:r>
            <a:r>
              <a:rPr lang="en-US" sz="6400" spc="14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b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23:51:0101001:1349</a:t>
            </a:r>
            <a:endParaRPr lang="ru-RU" sz="6400" b="1" dirty="0" smtClean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Площадь</a:t>
            </a:r>
            <a:r>
              <a:rPr lang="en-US" sz="6400" spc="435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земельного</a:t>
            </a:r>
            <a:r>
              <a:rPr lang="en-US" sz="6400" spc="36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участка</a:t>
            </a:r>
            <a:r>
              <a:rPr lang="en-US" sz="6400" spc="60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3 671 кв</a:t>
            </a:r>
            <a:r>
              <a:rPr lang="en-US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</a:t>
            </a:r>
            <a:endParaRPr lang="ru-RU" sz="6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Категория земель — земли 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населённых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пунктов.</a:t>
            </a:r>
          </a:p>
          <a:p>
            <a:pPr marL="0" indent="360363" algn="just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Согласно Правилам землепользования и застройки Туапсинского городского поселения Туапсинского района Краснодарского края, 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утверждённым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решением Совета Туапсинского городского поселения Туапсинского района от 24 сентября 2015 г. № 43.2 «Об утверждении правил землепользования и застройки Туапсинского городского поселения Туапсинского района», земельный участок полностью расположен в границах зоны Ж1 — зона застройки индивидуальными жилыми домами.</a:t>
            </a:r>
          </a:p>
          <a:p>
            <a:pPr marL="0" indent="360363" algn="just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Вид 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разрешённого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использования: земельные участки (территории) общего пользования.</a:t>
            </a:r>
          </a:p>
          <a:p>
            <a:pPr marL="0" indent="360363" algn="just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ходе комиссионного осмотра установлено:</a:t>
            </a:r>
          </a:p>
          <a:p>
            <a:pPr marL="0" indent="360363" algn="just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на земельном участке объекты капитального строительства, в том числе объекты 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незавершённого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строительства, незаконно 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размещённые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объекты, иные строения, сооружения, ограждения, межевые знаки, отсутствуют. Земельный участок для размещения таких объектов не предоставлялся.</a:t>
            </a:r>
          </a:p>
          <a:p>
            <a:pPr marL="0" indent="360363" algn="just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стихийных свалок отходов производства и потребления, мест загрязнений (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разливы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нефтепродуктов, сброс канализационных и сточных вод, сброс дренажных вод и т.п.) не обнаружено.</a:t>
            </a:r>
          </a:p>
          <a:p>
            <a:pPr marL="0" indent="360363" algn="just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механических 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разрушений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почвенного покрова, 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обусловленных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строительными и геолого - разведочными работами, разработкой полезных ископаемых и т. п. не обнаружено.</a:t>
            </a:r>
          </a:p>
          <a:p>
            <a:pPr>
              <a:buFont typeface="Wingdings" pitchFamily="2" charset="2"/>
              <a:buChar char="q"/>
            </a:pP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136525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128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ФРАГМЕНТ КАРТЫ ГРАДОСТРОИТЕЛЬНОГО ЗОНИРОВАНИЯ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ТУАПСИНСКОГО ГОРОДСКОГО ПОСЕЛЕНИЯ ТУАПСИНСКОГО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(утверждена решением Совета Туапсинского городского поселения Туапсинского района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 24 сентября 2015 г. № 43.2)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364088" y="1052736"/>
            <a:ext cx="3672408" cy="5649491"/>
          </a:xfrm>
        </p:spPr>
        <p:txBody>
          <a:bodyPr>
            <a:normAutofit/>
          </a:bodyPr>
          <a:lstStyle/>
          <a:p>
            <a:pPr marL="0" indent="536575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536575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Условные обозначения:</a:t>
            </a:r>
          </a:p>
          <a:p>
            <a:pPr marL="720725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Рассматриваемый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земельный участок с кадастровым номером 23:51:0101001:1341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720725" indent="0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720725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Территориальная зона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зона рекреационного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назначения</a:t>
            </a:r>
          </a:p>
          <a:p>
            <a:pPr marL="720725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176213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Согласно публичной кадастровой карте находится в зоне с особыми условиями использования территории 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водоохранной зоны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Чёрного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моря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968" y="1700808"/>
            <a:ext cx="5429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968" y="2564904"/>
            <a:ext cx="569913" cy="24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1" t="1565" r="1887"/>
          <a:stretch/>
        </p:blipFill>
        <p:spPr>
          <a:xfrm>
            <a:off x="131569" y="1093729"/>
            <a:ext cx="5160511" cy="5764271"/>
          </a:xfrm>
        </p:spPr>
      </p:pic>
    </p:spTree>
    <p:extLst>
      <p:ext uri="{BB962C8B-B14F-4D97-AF65-F5344CB8AC3E}">
        <p14:creationId xmlns:p14="http://schemas.microsoft.com/office/powerpoint/2010/main" val="227452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59371"/>
            <a:ext cx="8229600" cy="893365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Результат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обследовани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земельного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участка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105" y="1052736"/>
            <a:ext cx="8435280" cy="5400600"/>
          </a:xfrm>
        </p:spPr>
        <p:txBody>
          <a:bodyPr>
            <a:normAutofit fontScale="25000" lnSpcReduction="20000"/>
          </a:bodyPr>
          <a:lstStyle/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Кадастровый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номер 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23:51:0101001:1341 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Площадь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земельного участка 19 055 кв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 м 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Категория земель — земли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населённых пунктов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Согласно Правилам землепользования и застройки Туапсинского городского поселения Туапсинского района Краснодарского края,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утверждённым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решением Совета Туапсинского городского поселения Туапсинского района от 24 сентября 2015 г. № 43.2 «Об утверждении правил землепользования и застройки Туапсинского городского поселения Туапсинского района», земельный участок полностью расположен в границах зоны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— зона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рекреационного назначения.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Вид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разрешённого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использования: земельные участки (территории) общего пользования.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В ходе комиссионного осмотра установлено: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земельном участке объекты капитального строительства, в том числе объекты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незавершённого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строительства, незаконно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размещённые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объекты, иные строения, сооружения, ограждения, межевые знаки, отсутствуют. Земельный участок для размещения таких объектов не предоставлялся.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стихийных свалок отходов производства и потребления, мест загрязнений (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разливы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нефтепродуктов, сброс канализационных и сточных вод, сброс дренажных вод и т.п.) не обнаружено.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механических разрушений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почвенного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покрова,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обусловленных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строительными и геолого - разведочными работами, разработкой полезных ископаемых и т. п. не обнаружено.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136525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562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ФРАГМЕНТ КАРТЫ ГРАДОСТРОИТЕЛЬНОГО ЗОНИРОВАНИЯ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ТУАПСИНСКОГО ГОРОДСКОГО ПОСЕЛЕНИЯ ТУАПСИНСКОГО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(утверждена решением Совета Туапсинского городского поселения Туапсинского района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 24 сентября 2015 г. № 43.2)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364088" y="1052736"/>
            <a:ext cx="3672408" cy="5649491"/>
          </a:xfrm>
        </p:spPr>
        <p:txBody>
          <a:bodyPr>
            <a:normAutofit/>
          </a:bodyPr>
          <a:lstStyle/>
          <a:p>
            <a:pPr marL="0" indent="536575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536575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Условные обозначения:</a:t>
            </a:r>
          </a:p>
          <a:p>
            <a:pPr marL="720725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Рассматриваемый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земельный участок с кадастровым номером 23:51:0101001:1345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720725" indent="0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720725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Территориальная зона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Ж1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зона застройки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индивидуальными жилыми домами 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176213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публичной кадастровой карте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зоны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особыми условиями использования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территории отсутствуют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968" y="1700808"/>
            <a:ext cx="5429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968" y="2636912"/>
            <a:ext cx="5540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1" t="1643" r="809"/>
          <a:stretch/>
        </p:blipFill>
        <p:spPr>
          <a:xfrm>
            <a:off x="107504" y="1080865"/>
            <a:ext cx="5256584" cy="5761128"/>
          </a:xfrm>
        </p:spPr>
      </p:pic>
    </p:spTree>
    <p:extLst>
      <p:ext uri="{BB962C8B-B14F-4D97-AF65-F5344CB8AC3E}">
        <p14:creationId xmlns:p14="http://schemas.microsoft.com/office/powerpoint/2010/main" val="80802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293" y="116632"/>
            <a:ext cx="8229600" cy="70609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Результат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обследовани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земельного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участка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908720"/>
            <a:ext cx="8229600" cy="5544616"/>
          </a:xfrm>
        </p:spPr>
        <p:txBody>
          <a:bodyPr>
            <a:normAutofit fontScale="25000" lnSpcReduction="20000"/>
          </a:bodyPr>
          <a:lstStyle/>
          <a:p>
            <a:pPr marL="0" indent="360363" algn="just">
              <a:lnSpc>
                <a:spcPct val="12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Кадастровый</a:t>
            </a:r>
            <a:r>
              <a:rPr lang="en-US" sz="6400" spc="665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номер</a:t>
            </a:r>
            <a:r>
              <a:rPr lang="en-US" sz="6400" spc="14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b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23:51:0101001:134</a:t>
            </a:r>
            <a:r>
              <a:rPr lang="ru-RU" sz="6400" b="1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5</a:t>
            </a:r>
          </a:p>
          <a:p>
            <a:pPr marL="0" indent="360363" algn="just">
              <a:lnSpc>
                <a:spcPct val="12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Площадь</a:t>
            </a:r>
            <a:r>
              <a:rPr lang="en-US" sz="6400" spc="435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земельного</a:t>
            </a:r>
            <a:r>
              <a:rPr lang="en-US" sz="6400" spc="36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участка</a:t>
            </a:r>
            <a:r>
              <a:rPr lang="en-US" sz="6400" spc="60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13 </a:t>
            </a:r>
            <a:r>
              <a:rPr lang="en-US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318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кв</a:t>
            </a:r>
            <a:r>
              <a:rPr lang="en-US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</a:t>
            </a:r>
            <a:endParaRPr lang="ru-RU" sz="6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Категория земель — земли 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населённых пунктов</a:t>
            </a:r>
            <a:endParaRPr lang="ru-RU" sz="640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Согласно Правилам землепользования и застройки Туапсинского городского поселения Туапсинского района Краснодарского края, 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утверждённым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решением Совета Туапсинского городского поселения Туапсинского района от 24 сентября 2015 г. № 43.2 «Об утверждении правил землепользования и застройки Туапсинского городского поселения Туапсинского района», земельный участок полностью расположен в границах зоны Ж1 — зона застройки индивидуальными жилыми домами.</a:t>
            </a:r>
          </a:p>
          <a:p>
            <a:pPr marL="0" indent="360363" algn="just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Вид 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разрешённого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использования: земельные участки (территории) общего пользования.</a:t>
            </a:r>
          </a:p>
          <a:p>
            <a:pPr marL="0" indent="360363" algn="just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ходе комиссионного осмотра установлено:</a:t>
            </a:r>
          </a:p>
          <a:p>
            <a:pPr marL="0" indent="360363" algn="just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на земельном участке объекты капитального строительства, в том числе объекты 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незавершённого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строительства, незаконно 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размещённые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объекты, иные строения, сооружения, ограждения, межевые знаки, отсутствуют. Земельный участок для размещения таких объектов не предоставлялся.</a:t>
            </a:r>
          </a:p>
          <a:p>
            <a:pPr marL="0" indent="360363" algn="just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стихийных свалок отходов производства и потребления, мест загрязнений (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разливы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нефтепродуктов, сброс канализационных и сточных вод, сброс дренажных вод и т.п.) не обнаружено.</a:t>
            </a:r>
          </a:p>
          <a:p>
            <a:pPr marL="0" indent="360363" algn="just">
              <a:lnSpc>
                <a:spcPct val="120000"/>
              </a:lnSpc>
              <a:spcBef>
                <a:spcPts val="50"/>
              </a:spcBef>
              <a:spcAft>
                <a:spcPts val="0"/>
              </a:spcAft>
              <a:buNone/>
            </a:pP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механических 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разрушений почвенного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покрова, </a:t>
            </a: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обусловленных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строительными и геолого - разведочными работами, разработкой полезных ископаемых и т. п. не обнаружено.</a:t>
            </a:r>
          </a:p>
          <a:p>
            <a:pPr>
              <a:buFont typeface="Wingdings" pitchFamily="2" charset="2"/>
              <a:buChar char="q"/>
            </a:pP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136525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50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360363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Важнейшими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показателями успешного функционирования лесопаркового зелёного пояса являются его размещение, конфигурация и размер. 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пункту 1 статьи 62.1 </a:t>
            </a:r>
            <a:r>
              <a:rPr lang="ru-RU" sz="1800" kern="15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Федерального закона от 10 января 2002 </a:t>
            </a:r>
            <a:r>
              <a:rPr lang="ru-RU" sz="1800" kern="15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г. </a:t>
            </a:r>
            <a:r>
              <a:rPr lang="ru-RU" sz="1800" kern="15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№ 7-ФЗ </a:t>
            </a:r>
            <a:r>
              <a:rPr lang="ru-RU" sz="1800" kern="15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«</a:t>
            </a:r>
            <a:r>
              <a:rPr lang="ru-RU" sz="1800" kern="15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 охране окружающей среды</a:t>
            </a:r>
            <a:r>
              <a:rPr lang="ru-RU" sz="1800" kern="15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 лесопарковым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зелёным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поясам относятся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зоны с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ограниченным режимом природопользования и иной хозяйственной деятельности, включающие в себя территории, на которых расположены леса, и территории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зелёного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фонда в границах городских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населённых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пунктов, которые прилегают к указанным лесам или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составляют с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ними единую естественную экологическую систему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60363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Лесопарковый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зелёный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пояс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новой формой реализации права жителей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Туапсинского района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на благоприятную окружающую среду и составляют единую естественную экологическую систему выполняя средообразующие, природоохранные, экологические, санитарно-гигиенические и рекреационные функции.</a:t>
            </a:r>
          </a:p>
          <a:p>
            <a:pPr marL="0" indent="360363">
              <a:buNone/>
            </a:pPr>
            <a:endParaRPr lang="ru-RU" sz="170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71400"/>
            <a:ext cx="1610897" cy="165618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556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11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11">
              <a:srgbClr val="C9D6EF"/>
            </a:gs>
            <a:gs pos="0">
              <a:srgbClr val="92D050"/>
            </a:gs>
            <a:gs pos="2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/>
          <a:p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6682930" cy="443788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302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86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45624" cy="1296144"/>
          </a:xfrm>
        </p:spPr>
        <p:txBody>
          <a:bodyPr>
            <a:noAutofit/>
          </a:bodyPr>
          <a:lstStyle/>
          <a:p>
            <a:r>
              <a:rPr lang="ru-RU" sz="3200" b="1" kern="150" dirty="0">
                <a:latin typeface="Times New Roman"/>
                <a:ea typeface="Times New Roman"/>
              </a:rPr>
              <a:t>ХОДАТАЙСТВО</a:t>
            </a:r>
            <a:r>
              <a:rPr lang="ru-RU" sz="1800" kern="150" dirty="0">
                <a:latin typeface="Times New Roman"/>
                <a:ea typeface="Times New Roman"/>
              </a:rPr>
              <a:t/>
            </a:r>
            <a:br>
              <a:rPr lang="ru-RU" sz="1800" kern="150" dirty="0">
                <a:latin typeface="Times New Roman"/>
                <a:ea typeface="Times New Roman"/>
              </a:rPr>
            </a:br>
            <a:endParaRPr lang="ru-RU" sz="1800" kern="15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352928" cy="5256583"/>
          </a:xfrm>
        </p:spPr>
        <p:txBody>
          <a:bodyPr>
            <a:normAutofit fontScale="40000" lnSpcReduction="20000"/>
          </a:bodyPr>
          <a:lstStyle/>
          <a:p>
            <a:pPr indent="0">
              <a:buNone/>
            </a:pPr>
            <a:endParaRPr lang="ru-RU" dirty="0"/>
          </a:p>
          <a:p>
            <a:pPr marL="0" lvl="0" indent="360363" algn="just">
              <a:lnSpc>
                <a:spcPct val="120000"/>
              </a:lnSpc>
              <a:buNone/>
            </a:pP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Во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исполнение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поручений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Президента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Российской Федерации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от 28 декабря 2016 года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№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Пр-2563 и Председателя Правительства Российской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Федерации от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12 января 2017 года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№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ДМ-П9-72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«О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включении лесов, расположенных на землях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населённых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пунктов, в состав лесопарковых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зелёных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поясов»,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главы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администрации (губернатора) Краснодарского края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Кондратьева В.И.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формировании лесопарковых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поясов в муниципальных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образованиях Краснодарского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края»,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на основании статьи 62.2 Федерального закона от 10 января 2002 года № 7-ФЗ «Об охране окружающей среды», статьи 25 Федерального закона от 21 июля 2014 года № 212-ФЗ «Об основах общественного контроля в Российской Федерации»,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 целях реализации права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граждан Туапсинского района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благоприятную окружающую среду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администрация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муниципального образования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Туапсинский район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обратилась в Общественную палату Краснодарского края с мотивированным ходатайством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об увеличении площади лесопаркового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зелёного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пояса города Туапсе -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зоны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 ограниченным режимом природопользования и иной хозяйственной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деятельности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на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территории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Туапсинского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района за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счёт </a:t>
            </a:r>
            <a:r>
              <a:rPr lang="ru-RU" sz="4000" kern="150" dirty="0">
                <a:latin typeface="Times New Roman" pitchFamily="18" charset="0"/>
                <a:ea typeface="Times New Roman"/>
                <a:cs typeface="Times New Roman" pitchFamily="18" charset="0"/>
              </a:rPr>
              <a:t>включения в его состав 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земельных участков расположенных </a:t>
            </a:r>
            <a:r>
              <a:rPr lang="ru-RU" sz="4000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мысе Кадош в городе Туапсе</a:t>
            </a:r>
            <a:r>
              <a:rPr lang="ru-RU" sz="4000" kern="15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sz="4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Общая </a:t>
            </a:r>
            <a:r>
              <a:rPr lang="ru-RU" sz="4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площадь </a:t>
            </a:r>
            <a:r>
              <a:rPr lang="ru-RU" sz="4000" kern="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планируемого </a:t>
            </a:r>
            <a:r>
              <a:rPr lang="ru-RU" sz="4000" kern="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увеличения лесопаркового </a:t>
            </a:r>
            <a:r>
              <a:rPr lang="ru-RU" sz="4000" kern="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зелёного </a:t>
            </a:r>
            <a:r>
              <a:rPr lang="ru-RU" sz="4000" kern="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пояса </a:t>
            </a:r>
            <a:r>
              <a:rPr lang="ru-RU" sz="4000" b="1" kern="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10,45 </a:t>
            </a:r>
            <a:r>
              <a:rPr lang="ru-RU" sz="4000" b="1" kern="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гектаров.</a:t>
            </a:r>
            <a:r>
              <a:rPr lang="ru-RU" sz="4000" kern="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4000" kern="0" dirty="0" smtClean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lvl="0" indent="360363" algn="just">
              <a:lnSpc>
                <a:spcPct val="120000"/>
              </a:lnSpc>
              <a:buNone/>
            </a:pPr>
            <a:endParaRPr lang="ru-RU" sz="3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77825" algn="just">
              <a:lnSpc>
                <a:spcPct val="120000"/>
              </a:lnSpc>
              <a:spcAft>
                <a:spcPts val="0"/>
              </a:spcAft>
              <a:buNone/>
            </a:pPr>
            <a:endParaRPr lang="ru-RU" sz="4800" kern="150" dirty="0">
              <a:latin typeface="Times New Roman"/>
              <a:ea typeface="Times New Roman"/>
            </a:endParaRPr>
          </a:p>
          <a:p>
            <a:pPr indent="377825">
              <a:lnSpc>
                <a:spcPct val="120000"/>
              </a:lnSpc>
              <a:buNone/>
            </a:pPr>
            <a:r>
              <a:rPr lang="ru-RU" sz="55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628511"/>
            <a:ext cx="2160240" cy="222097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556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724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859216" cy="85010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Обзорная схема земельных участков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96136" y="764704"/>
            <a:ext cx="3240360" cy="6048672"/>
          </a:xfrm>
        </p:spPr>
        <p:txBody>
          <a:bodyPr>
            <a:normAutofit fontScale="40000" lnSpcReduction="20000"/>
          </a:bodyPr>
          <a:lstStyle/>
          <a:p>
            <a:endParaRPr lang="ru-RU" dirty="0" smtClean="0"/>
          </a:p>
          <a:p>
            <a:endParaRPr lang="ru-RU" sz="6400" dirty="0" smtClean="0"/>
          </a:p>
          <a:p>
            <a:pPr>
              <a:buFont typeface="Wingdings" pitchFamily="2" charset="2"/>
              <a:buChar char="q"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23:51:0101001:1341 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площадь 1,90 га, гор. Туапсе;   </a:t>
            </a:r>
          </a:p>
          <a:p>
            <a:pPr>
              <a:buFont typeface="Wingdings" pitchFamily="2" charset="2"/>
              <a:buChar char="q"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23:51:0101001:1345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площадь 1,33 га,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гор.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Туапсе;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23:51:0101001:1342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площадь 1,96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га, гор. Туапсе; </a:t>
            </a:r>
          </a:p>
          <a:p>
            <a:pPr>
              <a:buFont typeface="Wingdings" pitchFamily="2" charset="2"/>
              <a:buChar char="q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23:51:0101001:1346 </a:t>
            </a:r>
          </a:p>
          <a:p>
            <a:pPr marL="0" indent="0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площадь 3,32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га, гор. Туапсе;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Font typeface="Wingdings" pitchFamily="2" charset="2"/>
              <a:buChar char="q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23:51:0101001:1347 </a:t>
            </a:r>
          </a:p>
          <a:p>
            <a:pPr marL="0" indent="0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площадь 1,02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га, гор. Туапсе; </a:t>
            </a:r>
          </a:p>
          <a:p>
            <a:pPr>
              <a:buFont typeface="Wingdings" pitchFamily="2" charset="2"/>
              <a:buChar char="q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23:51:0101001:1349</a:t>
            </a:r>
          </a:p>
          <a:p>
            <a:pPr marL="0" indent="0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    площадь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0,37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га, гор. Туапсе; </a:t>
            </a:r>
          </a:p>
          <a:p>
            <a:pPr>
              <a:buFont typeface="Wingdings" pitchFamily="2" charset="2"/>
              <a:buChar char="q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23:51:0101001:1348</a:t>
            </a: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площадь 0,55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га, гор.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Туапсе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Общая площадь </a:t>
            </a:r>
            <a:r>
              <a:rPr lang="ru-RU" sz="4000" kern="0" dirty="0" smtClean="0">
                <a:latin typeface="Times New Roman"/>
                <a:ea typeface="Times New Roman"/>
              </a:rPr>
              <a:t>планируемого увеличения лесопаркового </a:t>
            </a:r>
            <a:r>
              <a:rPr lang="ru-RU" sz="4000" kern="0" dirty="0" smtClean="0">
                <a:latin typeface="Times New Roman"/>
                <a:ea typeface="Times New Roman"/>
              </a:rPr>
              <a:t>зелёного </a:t>
            </a:r>
            <a:r>
              <a:rPr lang="ru-RU" sz="4000" kern="0" dirty="0">
                <a:latin typeface="Times New Roman"/>
                <a:ea typeface="Times New Roman"/>
              </a:rPr>
              <a:t>пояса </a:t>
            </a:r>
            <a:r>
              <a:rPr lang="ru-RU" sz="4000" b="1" kern="0" dirty="0" smtClean="0">
                <a:latin typeface="Times New Roman"/>
                <a:ea typeface="Times New Roman"/>
              </a:rPr>
              <a:t>10,45 </a:t>
            </a:r>
            <a:r>
              <a:rPr lang="ru-RU" sz="4000" b="1" kern="0" dirty="0" smtClean="0">
                <a:latin typeface="Times New Roman"/>
                <a:ea typeface="Times New Roman"/>
              </a:rPr>
              <a:t>гектаров.</a:t>
            </a:r>
            <a:r>
              <a:rPr lang="ru-RU" sz="4000" kern="0" dirty="0" smtClean="0">
                <a:latin typeface="Times New Roman"/>
                <a:ea typeface="Times New Roman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4" r="1568" b="2875"/>
          <a:stretch/>
        </p:blipFill>
        <p:spPr>
          <a:xfrm>
            <a:off x="107503" y="1052736"/>
            <a:ext cx="5683697" cy="5680479"/>
          </a:xfrm>
        </p:spPr>
      </p:pic>
    </p:spTree>
    <p:extLst>
      <p:ext uri="{BB962C8B-B14F-4D97-AF65-F5344CB8AC3E}">
        <p14:creationId xmlns:p14="http://schemas.microsoft.com/office/powerpoint/2010/main" val="300109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507288" cy="796950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ФРАГМЕНТ КАРТЫ ГРАДОСТРОИТЕЛЬНОГО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ЗОНИРОВАНИЯ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ТУАПСИНСКОГО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ГОРОДСКОГО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ПОСЕЛЕНИЯ ТУАПСИНСКОГО РАЙОНА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утверждена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решением Совета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Туапсинского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городского поселения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Туапсинского района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 24 сентября 2015 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№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43.2)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92080" y="1484784"/>
            <a:ext cx="3744416" cy="5328592"/>
          </a:xfrm>
        </p:spPr>
        <p:txBody>
          <a:bodyPr>
            <a:normAutofit/>
          </a:bodyPr>
          <a:lstStyle/>
          <a:p>
            <a:pPr marL="623888" lvl="0" indent="0">
              <a:spcBef>
                <a:spcPts val="0"/>
              </a:spcBef>
              <a:buNone/>
            </a:pP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Условные обозначения:</a:t>
            </a:r>
          </a:p>
          <a:p>
            <a:pPr marL="623888" lvl="0" indent="0">
              <a:spcBef>
                <a:spcPts val="0"/>
              </a:spcBef>
              <a:buNone/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9625" lv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Рассматриваемый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земельный участок </a:t>
            </a:r>
            <a:r>
              <a:rPr lang="ru-RU" sz="1400" dirty="0" smtClean="0">
                <a:latin typeface="Times New Roman"/>
                <a:ea typeface="Times New Roman"/>
              </a:rPr>
              <a:t>23:51:0101001:1346</a:t>
            </a:r>
          </a:p>
          <a:p>
            <a:pPr marL="809625" lvl="0" indent="0">
              <a:spcBef>
                <a:spcPts val="0"/>
              </a:spcBef>
              <a:buNone/>
            </a:pPr>
            <a:endParaRPr lang="ru-RU" sz="1400" u="sng" dirty="0">
              <a:solidFill>
                <a:prstClr val="black"/>
              </a:solidFill>
              <a:latin typeface="Times New Roman"/>
              <a:cs typeface="Times New Roman" pitchFamily="18" charset="0"/>
            </a:endParaRPr>
          </a:p>
          <a:p>
            <a:pPr marL="809625" lv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Территориальная зона ОД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з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она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делового, общественного и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коммерческого назначения </a:t>
            </a:r>
          </a:p>
          <a:p>
            <a:pPr marL="720725" lvl="0" indent="0">
              <a:spcBef>
                <a:spcPts val="0"/>
              </a:spcBef>
              <a:buNone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публичной кадастровой карте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находится в зоне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особыми условиями использования территории  -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асть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водоохранной зоны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Чёрного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моря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149080"/>
            <a:ext cx="14287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338" y="2063582"/>
            <a:ext cx="5429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1" t="1176" r="820"/>
          <a:stretch/>
        </p:blipFill>
        <p:spPr>
          <a:xfrm>
            <a:off x="107504" y="1261219"/>
            <a:ext cx="5112568" cy="5596781"/>
          </a:xfr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176" y="2673301"/>
            <a:ext cx="573087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726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Результат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обследовани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земельного участка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544616"/>
          </a:xfrm>
        </p:spPr>
        <p:txBody>
          <a:bodyPr>
            <a:normAutofit fontScale="25000" lnSpcReduction="20000"/>
          </a:bodyPr>
          <a:lstStyle/>
          <a:p>
            <a:pPr marL="0" indent="360363" algn="just">
              <a:lnSpc>
                <a:spcPct val="120000"/>
              </a:lnSpc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Кадастровый номер </a:t>
            </a:r>
            <a:r>
              <a:rPr lang="en-US" sz="6400" b="1" dirty="0">
                <a:latin typeface="Times New Roman" pitchFamily="18" charset="0"/>
                <a:cs typeface="Times New Roman" pitchFamily="18" charset="0"/>
              </a:rPr>
              <a:t>23:51:0101001:1346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Площадь земельного участка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33 227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кв.м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Категория земель —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земли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населённых пунктов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Согласно Правил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ам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землепользования и застройки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Туапсинского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городского поселения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Туапсинского района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Краснодарского края, 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утвержд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ё</a:t>
            </a:r>
            <a:r>
              <a:rPr lang="en-US" sz="6400" dirty="0" err="1" smtClean="0">
                <a:latin typeface="Times New Roman" pitchFamily="18" charset="0"/>
                <a:cs typeface="Times New Roman" pitchFamily="18" charset="0"/>
              </a:rPr>
              <a:t>нны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решением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Совета Туапсинского городского поселения Туапсинского района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24 сентября 2015 г. № 43.2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«Об утверждении правил землепользования и застройки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Туапсинского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городского поселения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Туапсинского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района»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земельный участок полностью расположен в границах зоны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 —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зона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делового, общественного и коммерческого назначения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Вид разрешенного использования: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земельные участки (территории) общего пользования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360363" algn="just">
              <a:lnSpc>
                <a:spcPct val="120000"/>
              </a:lnSpc>
              <a:buNone/>
            </a:pPr>
            <a:r>
              <a:rPr lang="ru-RU" sz="6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ходе </a:t>
            </a:r>
            <a:r>
              <a:rPr lang="ru-RU" sz="6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комиссионного осмотра </a:t>
            </a:r>
            <a:r>
              <a:rPr lang="ru-RU" sz="6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установлено:</a:t>
            </a:r>
          </a:p>
          <a:p>
            <a:pPr marL="0" lvl="0" indent="0" algn="just">
              <a:lnSpc>
                <a:spcPct val="120000"/>
              </a:lnSpc>
              <a:spcBef>
                <a:spcPts val="25"/>
              </a:spcBef>
              <a:buNone/>
            </a:pP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- н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</a:t>
            </a:r>
            <a:r>
              <a:rPr lang="en-US" sz="6400" spc="22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земельном</a:t>
            </a:r>
            <a:r>
              <a:rPr lang="en-US" sz="6400" spc="31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участке</a:t>
            </a:r>
            <a:r>
              <a:rPr lang="en-US" sz="6400" spc="58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объект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ы</a:t>
            </a:r>
            <a:r>
              <a:rPr lang="en-US" sz="6400" spc="44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капитального строительства,</a:t>
            </a:r>
            <a:r>
              <a:rPr lang="en-US" sz="6400" spc="157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</a:t>
            </a:r>
            <a:r>
              <a:rPr lang="en-US" sz="6400" spc="97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том</a:t>
            </a:r>
            <a:r>
              <a:rPr lang="en-US" sz="6400" spc="109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числе</a:t>
            </a:r>
            <a:r>
              <a:rPr lang="en-US" sz="6400" spc="119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объект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ы</a:t>
            </a:r>
            <a:r>
              <a:rPr lang="en-US" sz="6400" spc="121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незавершенного</a:t>
            </a:r>
            <a:r>
              <a:rPr lang="en-US" sz="6400" spc="148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строительства,</a:t>
            </a:r>
            <a:r>
              <a:rPr lang="en-US" sz="6400" spc="157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незаконно размещенны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е</a:t>
            </a:r>
            <a:r>
              <a:rPr lang="en-US" sz="6400" spc="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объект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ы,</a:t>
            </a:r>
            <a:r>
              <a:rPr lang="en-US" sz="6400" spc="37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иные</a:t>
            </a:r>
            <a:r>
              <a:rPr lang="en-US" sz="6400" spc="24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строения,</a:t>
            </a:r>
            <a:r>
              <a:rPr lang="en-US" sz="6400" spc="48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сооружения,</a:t>
            </a:r>
            <a:r>
              <a:rPr lang="en-US" sz="6400" spc="51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ограждения,</a:t>
            </a:r>
            <a:r>
              <a:rPr lang="en-US" sz="6400" spc="51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межевые</a:t>
            </a:r>
            <a:r>
              <a:rPr lang="en-US" sz="6400" spc="24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знаки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отсутс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вуют. 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емельный</a:t>
            </a:r>
            <a:r>
              <a:rPr lang="en-US" sz="6400" spc="28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участок</a:t>
            </a:r>
            <a:r>
              <a:rPr lang="en-US" sz="6400" spc="52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для</a:t>
            </a:r>
            <a:r>
              <a:rPr lang="en-US" sz="6400" spc="12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размещения</a:t>
            </a:r>
            <a:r>
              <a:rPr lang="en-US" sz="6400" spc="32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таких</a:t>
            </a:r>
            <a:r>
              <a:rPr lang="en-US" sz="6400" spc="43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объектов</a:t>
            </a:r>
            <a:r>
              <a:rPr lang="en-US" sz="6400" spc="275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</a:t>
            </a:r>
            <a:r>
              <a:rPr lang="ru-RU" sz="6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предоставлялся.</a:t>
            </a:r>
            <a:endParaRPr lang="ru-RU" sz="6400" dirty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25"/>
              </a:spcBef>
              <a:buNone/>
            </a:pPr>
            <a:r>
              <a:rPr lang="ru-RU" sz="6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- </a:t>
            </a:r>
            <a:r>
              <a:rPr lang="ru-RU" sz="64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тихийных свалок отходов производства и потребления, мест загрязнений (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зливы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нефтепродуктов, сброс канализационных и сточных вод, сброс дренажных вод и т.п.) не обнаружено.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25"/>
              </a:spcBef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      - м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еханических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разрушений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почвенного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покрова,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обусловленн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ых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строительными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и геолого - разведочными работами, разработкой полезных ископаемых и т. п. не обнаружено.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71400"/>
            <a:ext cx="1332099" cy="136954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556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709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ФРАГМЕНТ КАРТЫ ГРАДОСТРОИТЕЛЬНОГО ЗОНИРОВАНИЯ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ТУАПСИНСКОГО ГОРОДСКОГО ПОСЕЛЕНИЯ ТУАПСИНСКОГО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(утверждена решением Совета Туапсинского городского поселения Туапсинского района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 24 сентября 2015 г. № 43.2)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364088" y="1052736"/>
            <a:ext cx="3672408" cy="5649491"/>
          </a:xfrm>
        </p:spPr>
        <p:txBody>
          <a:bodyPr>
            <a:normAutofit/>
          </a:bodyPr>
          <a:lstStyle/>
          <a:p>
            <a:pPr marL="0" indent="536575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536575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Условные обозначения:</a:t>
            </a:r>
          </a:p>
          <a:p>
            <a:pPr marL="720725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Рассматриваемый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земельный участок с кадастровым номером 23:51:0101001:1348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20725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20725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Территориальная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зона ОД - зона делового, общественного и коммерческого назначения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176213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Согласно публичной кадастровой карте находится в зоне с особыми условиями использования территории  -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водоохранной зоны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Чёрного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моря</a:t>
            </a:r>
          </a:p>
          <a:p>
            <a:pPr marL="0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2" t="1421" r="1365"/>
          <a:stretch/>
        </p:blipFill>
        <p:spPr>
          <a:xfrm>
            <a:off x="35429" y="1096962"/>
            <a:ext cx="5256651" cy="5761038"/>
          </a:xfr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17948"/>
            <a:ext cx="5429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37979"/>
            <a:ext cx="573087" cy="25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573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Результат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обследовани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земельного участка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544616"/>
          </a:xfrm>
        </p:spPr>
        <p:txBody>
          <a:bodyPr>
            <a:normAutofit fontScale="25000" lnSpcReduction="20000"/>
          </a:bodyPr>
          <a:lstStyle/>
          <a:p>
            <a:pPr marL="0" indent="360363" algn="just">
              <a:lnSpc>
                <a:spcPct val="120000"/>
              </a:lnSpc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Кадастровый номер </a:t>
            </a:r>
            <a:r>
              <a:rPr lang="en-US" sz="6400" b="1" dirty="0" smtClean="0">
                <a:latin typeface="Times New Roman" pitchFamily="18" charset="0"/>
                <a:cs typeface="Times New Roman" pitchFamily="18" charset="0"/>
              </a:rPr>
              <a:t>23:51:0101001:1348</a:t>
            </a: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Площадь земельного участка </a:t>
            </a:r>
            <a:r>
              <a:rPr lang="en-US" sz="6400" dirty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464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4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Категория земель — земли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населённых пунктов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Согласно Правилам землепользования и застройки Туапсинского городского поселения Туапсинского района Краснодарского края, утверждённым решением Совета Туапсинского городского поселения Туапсинского района от 24 сентября 2015 г. № 43.2 «Об утверждении правил землепользования и застройки Туапсинского городского поселения Туапсинского района», земельный участок полностью расположен в границах зоны ОД — зона делового, общественного и коммерческого назначения .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Вид разрешённого использования: земельные участки (территории) общего пользования.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 ходе комиссионного осмотра установлено: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на земельном участке объекты капитального строительства, в том числе объекты незавершённого строительства, незаконно размещённые объекты, иные строения, сооружения, ограждения, межевые знаки, отсутствуют. Земельный участок для размещения таких объектов не предоставлялся.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стихийных свалок отходов производства и потребления, мест загрязнений (разливы нефтепродуктов, сброс канализационных и сточных вод, сброс дренажных вод и т.п.) не обнаружено.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механических разрушений почвенного покрова, обусловленных строительными и геолого - разведочными работами, разработкой полезных ископаемых и т. п. не обнаружено.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71400"/>
            <a:ext cx="1332099" cy="136954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556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775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ФРАГМЕНТ КАРТЫ ГРАДОСТРОИТЕЛЬНОГО ЗОНИРОВАНИЯ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ТУАПСИНСКОГО ГОРОДСКОГО ПОСЕЛЕНИЯ ТУАПСИНСКОГО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РАЙОНА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(утверждена решением Совета Туапсинского городского поселения Туапсинского района 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от 24 сентября 2015 г. № 43.2)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364088" y="1052736"/>
            <a:ext cx="3672408" cy="5649491"/>
          </a:xfrm>
        </p:spPr>
        <p:txBody>
          <a:bodyPr>
            <a:normAutofit/>
          </a:bodyPr>
          <a:lstStyle/>
          <a:p>
            <a:pPr marL="0" indent="536575">
              <a:buNone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536575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Условные обозначения:</a:t>
            </a:r>
          </a:p>
          <a:p>
            <a:pPr marL="720725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Рассматриваемый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земельный участок с кадастровым номером 23:51:0101001:1342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720725" indent="0"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720725" indent="0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Территориальная зона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зона рекреационного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назначения</a:t>
            </a:r>
          </a:p>
          <a:p>
            <a:pPr marL="720725" indent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176213" indent="0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публичной кадастровой карте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зоны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особыми условиями использования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территории отсутствуют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1" t="2647" r="1769"/>
          <a:stretch/>
        </p:blipFill>
        <p:spPr>
          <a:xfrm>
            <a:off x="32792" y="1047247"/>
            <a:ext cx="5259288" cy="5810753"/>
          </a:xfr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968" y="1700808"/>
            <a:ext cx="5429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968" y="2564904"/>
            <a:ext cx="569913" cy="24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456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17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59371"/>
            <a:ext cx="8229600" cy="893365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Результат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обследовани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земельного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участка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106" y="980728"/>
            <a:ext cx="8360908" cy="5400600"/>
          </a:xfrm>
        </p:spPr>
        <p:txBody>
          <a:bodyPr>
            <a:normAutofit fontScale="25000" lnSpcReduction="20000"/>
          </a:bodyPr>
          <a:lstStyle/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Кадастровый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номер </a:t>
            </a:r>
            <a:r>
              <a:rPr lang="ru-RU" sz="6400" b="1" dirty="0">
                <a:latin typeface="Times New Roman" pitchFamily="18" charset="0"/>
                <a:cs typeface="Times New Roman" pitchFamily="18" charset="0"/>
              </a:rPr>
              <a:t>23:51:0101001:1342 </a:t>
            </a: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Площадь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земельного участка 19 551 кв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. м 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Категория земель — земли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населённых пунктов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Согласно Правилам землепользования и застройки Туапсинского городского поселения Туапсинского района Краснодарского края,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утверждённым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решением Совета Туапсинского городского поселения Туапсинского района от 24 сентября 2015 г. № 43.2 «Об утверждении правил землепользования и застройки Туапсинского городского поселения Туапсинского района», земельный участок полностью расположен в границах зоны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— зона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рекреационного назначения.</a:t>
            </a:r>
            <a:endParaRPr lang="ru-RU" sz="6400" dirty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Вид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разрешённого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использования: земельные участки (территории) общего пользования.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В ходе комиссионного осмотра установлено: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на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земельном участке объекты капитального строительства, в том числе объекты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незавершённого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строительства, незаконно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размещённые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объекты, иные строения, сооружения, ограждения, межевые знаки, отсутствуют. Земельный участок для размещения таких объектов не предоставлялся.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стихийных свалок отходов производства и потребления, мест загрязнений (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разливы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нефтепродуктов, сброс канализационных и сточных вод, сброс дренажных вод и т.п.) не обнаружено.</a:t>
            </a:r>
          </a:p>
          <a:p>
            <a:pPr marL="0" indent="360363" algn="just">
              <a:lnSpc>
                <a:spcPct val="120000"/>
              </a:lnSpc>
              <a:buNone/>
            </a:pP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механических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разрушений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почвенного покрова, 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обусловленных строительными </a:t>
            </a:r>
            <a:r>
              <a:rPr lang="ru-RU" sz="6400" dirty="0">
                <a:latin typeface="Times New Roman" pitchFamily="18" charset="0"/>
                <a:cs typeface="Times New Roman" pitchFamily="18" charset="0"/>
              </a:rPr>
              <a:t>и геолого - разведочными работами, разработкой полезных ископаемых и т. п. не обнаружено.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136525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607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15822</TotalTime>
  <Words>1430</Words>
  <Application>Microsoft Office PowerPoint</Application>
  <PresentationFormat>Экран (4:3)</PresentationFormat>
  <Paragraphs>159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Доклад об увеличении площади  лесопаркового зелённого пояса  города Туапсе Туапсинского района </vt:lpstr>
      <vt:lpstr>ХОДАТАЙСТВО </vt:lpstr>
      <vt:lpstr>Обзорная схема земельных участков </vt:lpstr>
      <vt:lpstr>ФРАГМЕНТ КАРТЫ ГРАДОСТРОИТЕЛЬНОГО ЗОНИРОВАНИЯ  ТУАПСИНСКОГО ГОРОДСКОГО ПОСЕЛЕНИЯ ТУАПСИНСКОГО РАЙОНА (утверждена решением Совета Туапсинского городского поселения Туапсинского района  от 24 сентября 2015 г. № 43.2)  </vt:lpstr>
      <vt:lpstr>               Результат обследования земельного участка </vt:lpstr>
      <vt:lpstr>ФРАГМЕНТ КАРТЫ ГРАДОСТРОИТЕЛЬНОГО ЗОНИРОВАНИЯ  ТУАПСИНСКОГО ГОРОДСКОГО ПОСЕЛЕНИЯ ТУАПСИНСКОГО РАЙОНА (утверждена решением Совета Туапсинского городского поселения Туапсинского района  от 24 сентября 2015 г. № 43.2) </vt:lpstr>
      <vt:lpstr>               Результат обследования земельного участка </vt:lpstr>
      <vt:lpstr>ФРАГМЕНТ КАРТЫ ГРАДОСТРОИТЕЛЬНОГО ЗОНИРОВАНИЯ  ТУАПСИНСКОГО ГОРОДСКОГО ПОСЕЛЕНИЯ ТУАПСИНСКОГО РАЙОНА (утверждена решением Совета Туапсинского городского поселения Туапсинского района  от 24 сентября 2015 г. № 43.2) </vt:lpstr>
      <vt:lpstr>Результат обследования земельного участка </vt:lpstr>
      <vt:lpstr>ФРАГМЕНТ КАРТЫ ГРАДОСТРОИТЕЛЬНОГО ЗОНИРОВАНИЯ  ТУАПСИНСКОГО ГОРОДСКОГО ПОСЕЛЕНИЯ ТУАПСИНСКОГО РАЙОНА (утверждена решением Совета Туапсинского городского поселения Туапсинского района  от 24 сентября 2015 г. № 43.2) </vt:lpstr>
      <vt:lpstr>Результат обследования земельного участка </vt:lpstr>
      <vt:lpstr>ФРАГМЕНТ КАРТЫ ГРАДОСТРОИТЕЛЬНОГО ЗОНИРОВАНИЯ  ТУАПСИНСКОГО ГОРОДСКОГО ПОСЕЛЕНИЯ ТУАПСИНСКОГО РАЙОНА (утверждена решением Совета Туапсинского городского поселения Туапсинского района  от 24 сентября 2015 г. № 43.2) </vt:lpstr>
      <vt:lpstr>Результат обследования земельного участка </vt:lpstr>
      <vt:lpstr>ФРАГМЕНТ КАРТЫ ГРАДОСТРОИТЕЛЬНОГО ЗОНИРОВАНИЯ  ТУАПСИНСКОГО ГОРОДСКОГО ПОСЕЛЕНИЯ ТУАПСИНСКОГО РАЙОНА (утверждена решением Совета Туапсинского городского поселения Туапсинского района  от 24 сентября 2015 г. № 43.2) </vt:lpstr>
      <vt:lpstr>Результат обследования земельного участка </vt:lpstr>
      <vt:lpstr>ФРАГМЕНТ КАРТЫ ГРАДОСТРОИТЕЛЬНОГО ЗОНИРОВАНИЯ  ТУАПСИНСКОГО ГОРОДСКОГО ПОСЕЛЕНИЯ ТУАПСИНСКОГО РАЙОНА (утверждена решением Совета Туапсинского городского поселения Туапсинского района  от 24 сентября 2015 г. № 43.2) </vt:lpstr>
      <vt:lpstr>Результат обследования земельного участка </vt:lpstr>
      <vt:lpstr>Заключение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kab9myh</dc:creator>
  <cp:lastModifiedBy>Виктория Расулова</cp:lastModifiedBy>
  <cp:revision>153</cp:revision>
  <dcterms:created xsi:type="dcterms:W3CDTF">2021-01-19T06:20:31Z</dcterms:created>
  <dcterms:modified xsi:type="dcterms:W3CDTF">2023-01-11T08:53:15Z</dcterms:modified>
</cp:coreProperties>
</file>