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diagrams/layout5.xml" ContentType="application/vnd.openxmlformats-officedocument.drawingml.diagramLayout+xml"/>
  <Override PartName="/ppt/charts/chart7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tiff" ContentType="image/tiff"/>
  <Override PartName="/ppt/charts/chart6.xml" ContentType="application/vnd.openxmlformats-officedocument.drawingml.char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400" r:id="rId1"/>
  </p:sldMasterIdLst>
  <p:notesMasterIdLst>
    <p:notesMasterId r:id="rId44"/>
  </p:notesMasterIdLst>
  <p:sldIdLst>
    <p:sldId id="259" r:id="rId2"/>
    <p:sldId id="260" r:id="rId3"/>
    <p:sldId id="261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269" r:id="rId14"/>
    <p:sldId id="263" r:id="rId15"/>
    <p:sldId id="307" r:id="rId16"/>
    <p:sldId id="308" r:id="rId17"/>
    <p:sldId id="268" r:id="rId18"/>
    <p:sldId id="273" r:id="rId19"/>
    <p:sldId id="270" r:id="rId20"/>
    <p:sldId id="271" r:id="rId21"/>
    <p:sldId id="272" r:id="rId22"/>
    <p:sldId id="274" r:id="rId23"/>
    <p:sldId id="275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2" r:id="rId38"/>
    <p:sldId id="297" r:id="rId39"/>
    <p:sldId id="295" r:id="rId40"/>
    <p:sldId id="291" r:id="rId41"/>
    <p:sldId id="293" r:id="rId42"/>
    <p:sldId id="290" r:id="rId4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4FA3"/>
    <a:srgbClr val="F8F1BA"/>
    <a:srgbClr val="83FB91"/>
    <a:srgbClr val="84EC4A"/>
    <a:srgbClr val="33CC33"/>
    <a:srgbClr val="9FE6FF"/>
    <a:srgbClr val="ADF5A9"/>
    <a:srgbClr val="FFFFFF"/>
    <a:srgbClr val="DE404B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722" autoAdjust="0"/>
  </p:normalViewPr>
  <p:slideViewPr>
    <p:cSldViewPr>
      <p:cViewPr>
        <p:scale>
          <a:sx n="110" d="100"/>
          <a:sy n="110" d="100"/>
        </p:scale>
        <p:origin x="-72" y="20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Server38\53\&#1041;&#1070;&#1044;&#1046;&#1045;&#1058;%202015\&#1041;&#1070;&#1044;&#1046;&#1045;&#1058;%20&#1044;&#1051;&#1071;%20&#1043;&#1056;&#1040;&#1046;&#1044;&#1040;&#1053;\&#1052;&#1040;&#1058;&#1045;&#1056;&#1048;&#1040;&#1051;%20%20&#1082;%20&#1073;&#1102;&#1076;&#1078;&#1077;&#1090;&#1091;%20&#1076;&#1083;&#1103;%20&#1075;&#1088;&#1072;&#1078;&#1076;&#1072;&#1085;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800"/>
            </a:pPr>
            <a:r>
              <a:rPr lang="ru-RU" sz="1400" baseline="0" dirty="0" smtClean="0"/>
              <a:t>Объем (оборот) </a:t>
            </a:r>
          </a:p>
          <a:p>
            <a:pPr>
              <a:defRPr sz="1800"/>
            </a:pPr>
            <a:r>
              <a:rPr lang="ru-RU" sz="1400" baseline="0" dirty="0" smtClean="0"/>
              <a:t>работ, услуг </a:t>
            </a:r>
          </a:p>
          <a:p>
            <a:pPr>
              <a:defRPr sz="1800"/>
            </a:pPr>
            <a:r>
              <a:rPr lang="ru-RU" sz="1400" baseline="0" dirty="0" smtClean="0"/>
              <a:t>102,7 млн. руб</a:t>
            </a:r>
            <a:r>
              <a:rPr lang="ru-RU" sz="1800" baseline="0" dirty="0" smtClean="0"/>
              <a:t>.</a:t>
            </a:r>
            <a:endParaRPr lang="ru-RU" sz="1800" dirty="0"/>
          </a:p>
        </c:rich>
      </c:tx>
      <c:layout>
        <c:manualLayout>
          <c:xMode val="edge"/>
          <c:yMode val="edge"/>
          <c:x val="2.6400977091939101E-2"/>
          <c:y val="5.0691552796602111E-2"/>
        </c:manualLayout>
      </c:layout>
    </c:title>
    <c:view3D>
      <c:rotX val="40"/>
      <c:rotY val="40"/>
      <c:perspective val="30"/>
    </c:view3D>
    <c:plotArea>
      <c:layout>
        <c:manualLayout>
          <c:layoutTarget val="inner"/>
          <c:xMode val="edge"/>
          <c:yMode val="edge"/>
          <c:x val="0.14571552991340977"/>
          <c:y val="0.21266119554702176"/>
          <c:w val="0.58140258005386558"/>
          <c:h val="0.7503359622581531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19050">
              <a:noFill/>
            </a:ln>
          </c:spPr>
          <c:explosion val="11"/>
          <c:dPt>
            <c:idx val="0"/>
            <c:spPr>
              <a:solidFill>
                <a:srgbClr val="9CABEC"/>
              </a:solidFill>
              <a:ln w="19050">
                <a:noFill/>
              </a:ln>
            </c:spPr>
          </c:dPt>
          <c:dPt>
            <c:idx val="1"/>
            <c:spPr>
              <a:solidFill>
                <a:schemeClr val="accent1">
                  <a:lumMod val="75000"/>
                </a:schemeClr>
              </a:solidFill>
              <a:ln w="19050">
                <a:noFill/>
              </a:ln>
            </c:spPr>
          </c:dPt>
          <c:dPt>
            <c:idx val="2"/>
            <c:spPr>
              <a:solidFill>
                <a:srgbClr val="FFC000"/>
              </a:solidFill>
              <a:ln w="19050">
                <a:noFill/>
              </a:ln>
            </c:spPr>
          </c:dPt>
          <c:dPt>
            <c:idx val="3"/>
            <c:spPr>
              <a:solidFill>
                <a:srgbClr val="E66C98"/>
              </a:solidFill>
              <a:ln w="19050">
                <a:noFill/>
              </a:ln>
            </c:spPr>
          </c:dPt>
          <c:dPt>
            <c:idx val="4"/>
            <c:spPr>
              <a:solidFill>
                <a:srgbClr val="00B050"/>
              </a:solidFill>
              <a:ln w="19050">
                <a:noFill/>
              </a:ln>
            </c:spPr>
          </c:dPt>
          <c:dPt>
            <c:idx val="6"/>
            <c:spPr>
              <a:solidFill>
                <a:srgbClr val="CCCC00"/>
              </a:solidFill>
              <a:ln w="19050">
                <a:noFill/>
              </a:ln>
            </c:spPr>
          </c:dPt>
          <c:dPt>
            <c:idx val="7"/>
            <c:spPr>
              <a:solidFill>
                <a:srgbClr val="7030A0"/>
              </a:solidFill>
              <a:ln w="19050">
                <a:noFill/>
              </a:ln>
            </c:spPr>
          </c:dPt>
          <c:dLbls>
            <c:dLbl>
              <c:idx val="0"/>
              <c:layout>
                <c:manualLayout>
                  <c:x val="-0.12540104316470679"/>
                  <c:y val="-9.9456235878611701E-2"/>
                </c:manualLayout>
              </c:layout>
              <c:dLblPos val="bestFit"/>
              <c:showPercent val="1"/>
            </c:dLbl>
            <c:dLbl>
              <c:idx val="1"/>
              <c:layout>
                <c:manualLayout>
                  <c:x val="8.4291243090434897E-2"/>
                  <c:y val="-0.24757994339417241"/>
                </c:manualLayout>
              </c:layout>
              <c:dLblPos val="bestFit"/>
              <c:showPercent val="1"/>
            </c:dLbl>
            <c:dLbl>
              <c:idx val="5"/>
              <c:layout>
                <c:manualLayout>
                  <c:x val="-1.3989261049847525E-2"/>
                  <c:y val="-4.0529372075189404E-2"/>
                </c:manualLayout>
              </c:layout>
              <c:dLblPos val="bestFit"/>
              <c:showPercent val="1"/>
            </c:dLbl>
            <c:dLbl>
              <c:idx val="6"/>
              <c:layout>
                <c:manualLayout>
                  <c:x val="2.0204147407254489E-2"/>
                  <c:y val="-4.2358895231605033E-3"/>
                </c:manualLayout>
              </c:layout>
              <c:dLblPos val="bestFit"/>
              <c:showPercent val="1"/>
            </c:dLbl>
            <c:numFmt formatCode="0.0%" sourceLinked="0"/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bestFit"/>
            <c:showPercent val="1"/>
          </c:dLbls>
          <c:cat>
            <c:strRef>
              <c:f>Лист1!$A$2:$A$8</c:f>
              <c:strCache>
                <c:ptCount val="7"/>
                <c:pt idx="0">
                  <c:v>Розничная торговля и общественное питание                                                            31,9млн. руб.</c:v>
                </c:pt>
                <c:pt idx="1">
                  <c:v>Промышленная  деятельность                       27,5 млн. руб.</c:v>
                </c:pt>
                <c:pt idx="2">
                  <c:v>Строительство                                                 13,2 млн. руб.
</c:v>
                </c:pt>
                <c:pt idx="3">
                  <c:v>Транспорт                                                       12,4 млн. руб.</c:v>
                </c:pt>
                <c:pt idx="4">
                  <c:v> Платных услуг населению                                               10,4 млн. руб.</c:v>
                </c:pt>
                <c:pt idx="5">
                  <c:v>Курортно-туристический комплекс                                   5,9 млн. руб.</c:v>
                </c:pt>
                <c:pt idx="6">
                  <c:v> Сельское хозяйство                                                                1,3 млн. руб.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31952</c:v>
                </c:pt>
                <c:pt idx="1">
                  <c:v>27493</c:v>
                </c:pt>
                <c:pt idx="2">
                  <c:v>13205.8</c:v>
                </c:pt>
                <c:pt idx="3">
                  <c:v>12409.8</c:v>
                </c:pt>
                <c:pt idx="4">
                  <c:v>10418</c:v>
                </c:pt>
                <c:pt idx="5">
                  <c:v>5943</c:v>
                </c:pt>
                <c:pt idx="6">
                  <c:v>1310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Столбец3</c:v>
                </c:pt>
              </c:strCache>
            </c:strRef>
          </c:tx>
          <c:explosion val="25"/>
          <c:cat>
            <c:strRef>
              <c:f>Лист1!$A$2:$A$8</c:f>
              <c:strCache>
                <c:ptCount val="7"/>
                <c:pt idx="0">
                  <c:v>Розничная торговля и общественное питание                                                            31,9млн. руб.</c:v>
                </c:pt>
                <c:pt idx="1">
                  <c:v>Промышленная  деятельность                       27,5 млн. руб.</c:v>
                </c:pt>
                <c:pt idx="2">
                  <c:v>Строительство                                                 13,2 млн. руб.
</c:v>
                </c:pt>
                <c:pt idx="3">
                  <c:v>Транспорт                                                       12,4 млн. руб.</c:v>
                </c:pt>
                <c:pt idx="4">
                  <c:v> Платных услуг населению                                               10,4 млн. руб.</c:v>
                </c:pt>
                <c:pt idx="5">
                  <c:v>Курортно-туристический комплекс                                   5,9 млн. руб.</c:v>
                </c:pt>
                <c:pt idx="6">
                  <c:v> Сельское хозяйство                                                                1,3 млн. руб.</c:v>
                </c:pt>
              </c:strCache>
            </c:strRef>
          </c:cat>
          <c:val>
            <c:numRef>
              <c:f>Лист1!$C$2:$C$8</c:f>
              <c:numCache>
                <c:formatCode>0.0%</c:formatCode>
                <c:ptCount val="7"/>
                <c:pt idx="0">
                  <c:v>0.32000000000000034</c:v>
                </c:pt>
                <c:pt idx="1">
                  <c:v>0.26761761625348962</c:v>
                </c:pt>
                <c:pt idx="2">
                  <c:v>0.12854561949297399</c:v>
                </c:pt>
                <c:pt idx="3">
                  <c:v>0.12079733365520516</c:v>
                </c:pt>
                <c:pt idx="4">
                  <c:v>0.1014090978114012</c:v>
                </c:pt>
                <c:pt idx="5">
                  <c:v>5.7849325042537723E-2</c:v>
                </c:pt>
                <c:pt idx="6">
                  <c:v>1.2751575939041627E-2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6890598453178216"/>
          <c:y val="3.7123860524391282E-2"/>
          <c:w val="0.21780595988984636"/>
          <c:h val="0.96287613947560868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6134512671203791"/>
          <c:y val="2.1233793766694473E-2"/>
          <c:w val="0.30202949452870792"/>
          <c:h val="0.9235055087483224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8"/>
          <c:dPt>
            <c:idx val="0"/>
            <c:spPr>
              <a:solidFill>
                <a:srgbClr val="7030A0"/>
              </a:solidFill>
            </c:spPr>
          </c:dPt>
          <c:dPt>
            <c:idx val="1"/>
            <c:spPr>
              <a:solidFill>
                <a:srgbClr val="92D050"/>
              </a:solidFill>
            </c:spPr>
          </c:dPt>
          <c:dPt>
            <c:idx val="2"/>
            <c:spPr>
              <a:solidFill>
                <a:srgbClr val="F26C36"/>
              </a:solidFill>
            </c:spPr>
          </c:dPt>
          <c:dPt>
            <c:idx val="3"/>
            <c:spPr>
              <a:solidFill>
                <a:srgbClr val="00B0F0"/>
              </a:solidFill>
            </c:spPr>
          </c:dPt>
          <c:dPt>
            <c:idx val="4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                  518,2 млн. руб.</c:v>
                </c:pt>
                <c:pt idx="1">
                  <c:v>Единый налог на вмененный доход            106,7 млн. руб.</c:v>
                </c:pt>
                <c:pt idx="2">
                  <c:v>Арендная плата за землю                                 95,7 млн. руб.</c:v>
                </c:pt>
                <c:pt idx="3">
                  <c:v>Прочие 60,5 млн. руб.</c:v>
                </c:pt>
                <c:pt idx="4">
                  <c:v>Налог на прибыль организаций                            47,3  млн. руб.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518223</c:v>
                </c:pt>
                <c:pt idx="1">
                  <c:v>106751</c:v>
                </c:pt>
                <c:pt idx="2">
                  <c:v>95775</c:v>
                </c:pt>
                <c:pt idx="3">
                  <c:v>60560</c:v>
                </c:pt>
                <c:pt idx="4">
                  <c:v>47333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7202884835006915"/>
          <c:y val="2.3036827089371891E-2"/>
          <c:w val="0.32411523139597254"/>
          <c:h val="0.8413364115089168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8.9397910412888998E-2"/>
          <c:y val="0.15204151030236662"/>
          <c:w val="0.83337206231175176"/>
          <c:h val="0.74721706900342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 всего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Лист1!$A$2:$A$6</c:f>
              <c:strCache>
                <c:ptCount val="5"/>
                <c:pt idx="0">
                  <c:v>факт 2013</c:v>
                </c:pt>
                <c:pt idx="1">
                  <c:v>план 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1189.8</c:v>
                </c:pt>
                <c:pt idx="1">
                  <c:v>813.9</c:v>
                </c:pt>
                <c:pt idx="2">
                  <c:v>828.6</c:v>
                </c:pt>
                <c:pt idx="3">
                  <c:v>842.4</c:v>
                </c:pt>
                <c:pt idx="4">
                  <c:v>867.4</c:v>
                </c:pt>
              </c:numCache>
            </c:numRef>
          </c:val>
        </c:ser>
        <c:axId val="99734656"/>
        <c:axId val="99736192"/>
      </c:barChart>
      <c:catAx>
        <c:axId val="99734656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99736192"/>
        <c:crosses val="autoZero"/>
        <c:auto val="1"/>
        <c:lblAlgn val="ctr"/>
        <c:lblOffset val="100"/>
      </c:catAx>
      <c:valAx>
        <c:axId val="9973619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99734656"/>
        <c:crosses val="autoZero"/>
        <c:crossBetween val="between"/>
        <c:majorUnit val="300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36357575757575805"/>
          <c:y val="1.6033572027350503E-2"/>
        </c:manualLayout>
      </c:layout>
    </c:title>
    <c:view3D>
      <c:rotX val="30"/>
      <c:rotY val="170"/>
      <c:perspective val="30"/>
    </c:view3D>
    <c:plotArea>
      <c:layout>
        <c:manualLayout>
          <c:layoutTarget val="inner"/>
          <c:xMode val="edge"/>
          <c:yMode val="edge"/>
          <c:x val="3.0188372467588612E-2"/>
          <c:y val="2.2645757078042432E-3"/>
          <c:w val="0.8601126218421945"/>
          <c:h val="0.621652774316367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6299483578699758"/>
                  <c:y val="-0.12016945564606947"/>
                </c:manualLayout>
              </c:layout>
              <c:dLblPos val="bestFit"/>
              <c:showLegendKey val="1"/>
              <c:showPercent val="1"/>
            </c:dLbl>
            <c:dLbl>
              <c:idx val="1"/>
              <c:layout>
                <c:manualLayout>
                  <c:x val="-0.21568005325276104"/>
                  <c:y val="7.031144437404864E-2"/>
                </c:manualLayout>
              </c:layout>
              <c:dLblPos val="bestFit"/>
              <c:showLegendKey val="1"/>
              <c:showPercent val="1"/>
            </c:dLbl>
            <c:dLbl>
              <c:idx val="2"/>
              <c:layout>
                <c:manualLayout>
                  <c:x val="-1.3229090849781141E-3"/>
                  <c:y val="-2.948565024306609E-2"/>
                </c:manualLayout>
              </c:layout>
              <c:dLblPos val="bestFit"/>
              <c:showLegendKey val="1"/>
              <c:showPercent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inEnd"/>
            <c:showLegendKey val="1"/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Субсидии</c:v>
                </c:pt>
                <c:pt idx="1">
                  <c:v>Субвенции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278333.09999999998</c:v>
                </c:pt>
                <c:pt idx="1">
                  <c:v>1034280.1</c:v>
                </c:pt>
                <c:pt idx="2">
                  <c:v>24896.5</c:v>
                </c:pt>
              </c:numCache>
            </c:numRef>
          </c:val>
        </c:ser>
      </c:pie3DChart>
    </c:plotArea>
    <c:legend>
      <c:legendPos val="b"/>
      <c:layout>
        <c:manualLayout>
          <c:xMode val="edge"/>
          <c:yMode val="edge"/>
          <c:x val="5.8783257586633532E-2"/>
          <c:y val="0.70888327222901282"/>
          <c:w val="0.93971117716736918"/>
          <c:h val="0.26524923156686275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32212150846288445"/>
          <c:y val="0"/>
        </c:manualLayout>
      </c:layout>
    </c:title>
    <c:view3D>
      <c:rotX val="30"/>
      <c:rotY val="180"/>
      <c:perspective val="30"/>
    </c:view3D>
    <c:plotArea>
      <c:layout>
        <c:manualLayout>
          <c:layoutTarget val="inner"/>
          <c:xMode val="edge"/>
          <c:yMode val="edge"/>
          <c:x val="0"/>
          <c:y val="0.19431419384774273"/>
          <c:w val="1"/>
          <c:h val="0.805685659984284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dPt>
            <c:idx val="1"/>
            <c:explosion val="20"/>
          </c:dPt>
          <c:dLbls>
            <c:dLbl>
              <c:idx val="0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dLbl>
              <c:idx val="1"/>
              <c:layout>
                <c:manualLayout>
                  <c:x val="-0.17554251078045591"/>
                  <c:y val="0.16582348693282473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bestFit"/>
              <c:showPercent val="1"/>
            </c:dLbl>
            <c:dLblPos val="inEnd"/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152696.6</c:v>
                </c:pt>
                <c:pt idx="1">
                  <c:v>1040845.2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35171936739588155"/>
          <c:y val="4.8548024578465625E-2"/>
        </c:manualLayout>
      </c:layout>
    </c:title>
    <c:view3D>
      <c:rotX val="30"/>
      <c:rotY val="180"/>
      <c:perspective val="30"/>
    </c:view3D>
    <c:plotArea>
      <c:layout>
        <c:manualLayout>
          <c:layoutTarget val="inner"/>
          <c:xMode val="edge"/>
          <c:yMode val="edge"/>
          <c:x val="0"/>
          <c:y val="0.1805030922490094"/>
          <c:w val="1"/>
          <c:h val="0.805685659984284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dPt>
            <c:idx val="1"/>
            <c:explosion val="23"/>
          </c:dPt>
          <c:dLbls>
            <c:dLbl>
              <c:idx val="0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</c:dLbl>
            <c:dLbl>
              <c:idx val="1"/>
              <c:layout>
                <c:manualLayout>
                  <c:x val="-1.6406445795428447E-2"/>
                  <c:y val="0.26048316568814339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bestFit"/>
              <c:showPercent val="1"/>
            </c:dLbl>
            <c:dLblPos val="inEnd"/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1">
                  <c:v>1041887.8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5591535433071084E-2"/>
          <c:y val="2.9745092425628006E-2"/>
          <c:w val="0.6244667541557305"/>
          <c:h val="0.8958593641802356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rgbClr val="CCCC00"/>
            </a:solidFill>
          </c:spPr>
          <c:dLbls>
            <c:dLbl>
              <c:idx val="0"/>
              <c:layout>
                <c:manualLayout>
                  <c:x val="5.5555555555555558E-3"/>
                  <c:y val="-4.857188232646511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78,3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5.5555555555555558E-3"/>
                  <c:y val="-1.7144871420322383E-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76,7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1.3888888888888924E-3"/>
                  <c:y val="2.261144773087896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74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numFmt formatCode="0.00%" sourceLinked="0"/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1698672.7</c:v>
                </c:pt>
                <c:pt idx="1">
                  <c:v>1509234.8</c:v>
                </c:pt>
                <c:pt idx="2">
                  <c:v>1368169.3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rgbClr val="FFC000"/>
            </a:solidFill>
          </c:spPr>
          <c:dLbls>
            <c:dLbl>
              <c:idx val="0"/>
              <c:layout>
                <c:manualLayout>
                  <c:x val="-8.333333333333354E-3"/>
                  <c:y val="1.945652762228700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9,7 %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1"/>
              <c:layout>
                <c:manualLayout>
                  <c:x val="0"/>
                  <c:y val="1.915919598677070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10,6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2"/>
              <c:layout>
                <c:manualLayout>
                  <c:x val="4.1666666666666727E-3"/>
                  <c:y val="2.814858178151145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11,7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numFmt formatCode="0.00%" sourceLinked="0"/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1"/>
            <c:showVal val="1"/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210315.4</c:v>
                </c:pt>
                <c:pt idx="1">
                  <c:v>209433.4</c:v>
                </c:pt>
                <c:pt idx="2">
                  <c:v>217031.9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Здравоохранение</c:v>
                </c:pt>
              </c:strCache>
            </c:strRef>
          </c:tx>
          <c:dLbls>
            <c:dLbl>
              <c:idx val="0"/>
              <c:layout>
                <c:manualLayout>
                  <c:x val="8.88888888888891E-2"/>
                  <c:y val="1.526219308965672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3,7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1"/>
              <c:layout>
                <c:manualLayout>
                  <c:x val="8.8888670166229422E-2"/>
                  <c:y val="6.586696919715482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4,1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2"/>
              <c:layout>
                <c:manualLayout>
                  <c:x val="9.305555555555578E-2"/>
                  <c:y val="-2.514143727620012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4,4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numFmt formatCode="0.00%" sourceLinked="0"/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1"/>
            <c:showVal val="1"/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80516.899999999994</c:v>
                </c:pt>
                <c:pt idx="1">
                  <c:v>80693.2</c:v>
                </c:pt>
                <c:pt idx="2">
                  <c:v>80904.3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rgbClr val="CC0066"/>
            </a:solidFill>
          </c:spPr>
          <c:dLbls>
            <c:dLbl>
              <c:idx val="0"/>
              <c:layout>
                <c:manualLayout>
                  <c:x val="8.8888779527559067E-2"/>
                  <c:y val="-2.393081152848590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2,3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1"/>
              <c:layout>
                <c:manualLayout>
                  <c:x val="8.8888888888889142E-2"/>
                  <c:y val="-6.364677429003624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2,7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2"/>
              <c:layout>
                <c:manualLayout>
                  <c:x val="9.305555555555578E-2"/>
                  <c:y val="-1.375897692279205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2,9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numFmt formatCode="0.00%" sourceLinked="0"/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1"/>
            <c:showVal val="1"/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50278.8</c:v>
                </c:pt>
                <c:pt idx="1">
                  <c:v>53221</c:v>
                </c:pt>
                <c:pt idx="2">
                  <c:v>54357.7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rgbClr val="7030A0"/>
            </a:solidFill>
          </c:spPr>
          <c:dLbls>
            <c:dLbl>
              <c:idx val="0"/>
              <c:layout>
                <c:manualLayout>
                  <c:x val="8.88888888888891E-2"/>
                  <c:y val="-2.177398670380937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2,1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1"/>
              <c:layout>
                <c:manualLayout>
                  <c:x val="8.8888888888889073E-2"/>
                  <c:y val="-1.942928705927262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1,2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2"/>
              <c:layout>
                <c:manualLayout>
                  <c:x val="9.305555555555578E-2"/>
                  <c:y val="-2.822246958315174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1,3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numFmt formatCode="0.00%" sourceLinked="0"/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1"/>
            <c:showVal val="1"/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Лист1!$F$2:$F$4</c:f>
              <c:numCache>
                <c:formatCode>#,##0.0</c:formatCode>
                <c:ptCount val="3"/>
                <c:pt idx="0">
                  <c:v>45709</c:v>
                </c:pt>
                <c:pt idx="1">
                  <c:v>23296.7</c:v>
                </c:pt>
                <c:pt idx="2">
                  <c:v>24248.9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olidFill>
              <a:srgbClr val="FFFF9B"/>
            </a:solidFill>
          </c:spPr>
          <c:dLbls>
            <c:dLbl>
              <c:idx val="0"/>
              <c:layout>
                <c:manualLayout>
                  <c:x val="8.88888888888891E-2"/>
                  <c:y val="-4.354797340761869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2,1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1"/>
              <c:layout>
                <c:manualLayout>
                  <c:x val="8.8888888888889073E-2"/>
                  <c:y val="-4.555779414822871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1,9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2"/>
              <c:layout>
                <c:manualLayout>
                  <c:x val="8.6111111111111055E-2"/>
                  <c:y val="-5.433067978201862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numFmt formatCode="0.00%" sourceLinked="0"/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1"/>
            <c:showVal val="1"/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Лист1!$G$2:$G$4</c:f>
              <c:numCache>
                <c:formatCode>#,##0.0</c:formatCode>
                <c:ptCount val="3"/>
                <c:pt idx="0">
                  <c:v>45273.8</c:v>
                </c:pt>
                <c:pt idx="1">
                  <c:v>36940.699999999997</c:v>
                </c:pt>
                <c:pt idx="2">
                  <c:v>36940.699999999997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Прочие</c:v>
                </c:pt>
              </c:strCache>
            </c:strRef>
          </c:tx>
          <c:dLbls>
            <c:dLbl>
              <c:idx val="0"/>
              <c:layout>
                <c:manualLayout>
                  <c:x val="5.5555555555555558E-3"/>
                  <c:y val="-2.866579639299338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1,8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1"/>
              <c:layout>
                <c:manualLayout>
                  <c:x val="4.1665573053368387E-3"/>
                  <c:y val="-3.078130207754701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2,7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dLbl>
              <c:idx val="2"/>
              <c:layout>
                <c:manualLayout>
                  <c:x val="1.5277777777777793E-2"/>
                  <c:y val="-3.328066824483887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3,7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</c:dLbl>
            <c:numFmt formatCode="0.0%" sourceLinked="0"/>
            <c:txPr>
              <a:bodyPr/>
              <a:lstStyle/>
              <a:p>
                <a:pPr>
                  <a:defRPr sz="1400" b="1" i="0"/>
                </a:pPr>
                <a:endParaRPr lang="ru-RU"/>
              </a:p>
            </c:txPr>
            <c:showLegendKey val="1"/>
            <c:showVal val="1"/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Лист1!$H$2:$H$4</c:f>
              <c:numCache>
                <c:formatCode>#,##0.0</c:formatCode>
                <c:ptCount val="3"/>
                <c:pt idx="0">
                  <c:v>39385.499999999993</c:v>
                </c:pt>
                <c:pt idx="1">
                  <c:v>53924.7</c:v>
                </c:pt>
                <c:pt idx="2">
                  <c:v>67643.600000000006</c:v>
                </c:pt>
              </c:numCache>
            </c:numRef>
          </c:val>
        </c:ser>
        <c:shape val="box"/>
        <c:axId val="62929152"/>
        <c:axId val="67305472"/>
        <c:axId val="0"/>
      </c:bar3DChart>
      <c:catAx>
        <c:axId val="62929152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67305472"/>
        <c:crosses val="autoZero"/>
        <c:auto val="1"/>
        <c:lblAlgn val="ctr"/>
        <c:lblOffset val="100"/>
      </c:catAx>
      <c:valAx>
        <c:axId val="67305472"/>
        <c:scaling>
          <c:orientation val="minMax"/>
          <c:max val="2200000"/>
          <c:min val="0"/>
        </c:scaling>
        <c:axPos val="l"/>
        <c:majorGridlines/>
        <c:numFmt formatCode="General" sourceLinked="0"/>
        <c:tickLblPos val="nextTo"/>
        <c:crossAx val="62929152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1.313637357830272E-2"/>
                <c:y val="0.10922208917802018"/>
              </c:manualLayout>
            </c:layout>
            <c:spPr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</c:dispUnitsLbl>
        </c:dispUnits>
      </c:valAx>
    </c:plotArea>
    <c:legend>
      <c:legendPos val="r"/>
      <c:layout>
        <c:manualLayout>
          <c:xMode val="edge"/>
          <c:yMode val="edge"/>
          <c:x val="0.7196478565179365"/>
          <c:y val="3.9479587738114642E-2"/>
          <c:w val="0.26359547244094489"/>
          <c:h val="0.95825926748879886"/>
        </c:manualLayout>
      </c:layout>
      <c:txPr>
        <a:bodyPr/>
        <a:lstStyle/>
        <a:p>
          <a:pPr>
            <a:defRPr sz="1400" b="1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1.0541453248489662E-2"/>
          <c:y val="0"/>
          <c:w val="0.98359470691163498"/>
          <c:h val="1"/>
        </c:manualLayout>
      </c:layout>
      <c:lineChart>
        <c:grouping val="standard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'расходы по разделам'!$C$4:$E$4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'расходы по разделам'!$C$5:$E$5</c:f>
              <c:numCache>
                <c:formatCode>#,##0.0</c:formatCode>
                <c:ptCount val="3"/>
                <c:pt idx="0">
                  <c:v>2170152.0999999987</c:v>
                </c:pt>
                <c:pt idx="1">
                  <c:v>1966744.5</c:v>
                </c:pt>
                <c:pt idx="2">
                  <c:v>1849296.4</c:v>
                </c:pt>
              </c:numCache>
            </c:numRef>
          </c:val>
        </c:ser>
        <c:marker val="1"/>
        <c:axId val="67324160"/>
        <c:axId val="72106368"/>
      </c:lineChart>
      <c:catAx>
        <c:axId val="67324160"/>
        <c:scaling>
          <c:orientation val="minMax"/>
        </c:scaling>
        <c:delete val="1"/>
        <c:axPos val="b"/>
        <c:tickLblPos val="none"/>
        <c:crossAx val="72106368"/>
        <c:crosses val="autoZero"/>
        <c:auto val="1"/>
        <c:lblAlgn val="ctr"/>
        <c:lblOffset val="100"/>
      </c:catAx>
      <c:valAx>
        <c:axId val="72106368"/>
        <c:scaling>
          <c:orientation val="minMax"/>
        </c:scaling>
        <c:delete val="1"/>
        <c:axPos val="l"/>
        <c:majorGridlines>
          <c:spPr>
            <a:ln w="0">
              <a:solidFill>
                <a:schemeClr val="bg2">
                  <a:lumMod val="75000"/>
                </a:schemeClr>
              </a:solidFill>
            </a:ln>
          </c:spPr>
        </c:majorGridlines>
        <c:numFmt formatCode="#,##0.0" sourceLinked="1"/>
        <c:tickLblPos val="none"/>
        <c:crossAx val="67324160"/>
        <c:crosses val="autoZero"/>
        <c:crossBetween val="between"/>
      </c:valAx>
      <c:spPr>
        <a:noFill/>
        <a:ln w="0">
          <a:noFill/>
        </a:ln>
      </c:spPr>
    </c:plotArea>
    <c:plotVisOnly val="1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0968875765529312"/>
          <c:y val="2.5998468648220887E-2"/>
          <c:w val="0.60264971566054437"/>
          <c:h val="0.8646776215570676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Общие расходы</c:v>
                </c:pt>
              </c:strCache>
            </c:strRef>
          </c:tx>
          <c:spPr>
            <a:solidFill>
              <a:srgbClr val="00B0F0"/>
            </a:solidFill>
          </c:spPr>
          <c:dLbls>
            <c:dLbl>
              <c:idx val="0"/>
              <c:layout>
                <c:manualLayout>
                  <c:x val="1.9444444444444445E-2"/>
                  <c:y val="-5.0380555343073523E-3"/>
                </c:manualLayout>
              </c:layout>
              <c:showVal val="1"/>
            </c:dLbl>
            <c:dLbl>
              <c:idx val="1"/>
              <c:layout>
                <c:manualLayout>
                  <c:x val="2.2222222222222251E-2"/>
                  <c:y val="-1.0075919834773938E-2"/>
                </c:manualLayout>
              </c:layout>
              <c:showVal val="1"/>
            </c:dLbl>
            <c:dLbl>
              <c:idx val="2"/>
              <c:layout>
                <c:manualLayout>
                  <c:x val="1.3888888888888914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2170.1</c:v>
                </c:pt>
                <c:pt idx="1">
                  <c:v>1966.7</c:v>
                </c:pt>
                <c:pt idx="2">
                  <c:v>1849.3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 на социальную сферу</c:v>
                </c:pt>
              </c:strCache>
            </c:strRef>
          </c:tx>
          <c:spPr>
            <a:solidFill>
              <a:srgbClr val="E66C98"/>
            </a:solidFill>
          </c:spPr>
          <c:dLbls>
            <c:dLbl>
              <c:idx val="0"/>
              <c:layout>
                <c:manualLayout>
                  <c:x val="3.8888779527559078E-2"/>
                  <c:y val="-2.609303090072328E-3"/>
                </c:manualLayout>
              </c:layout>
              <c:showVal val="1"/>
            </c:dLbl>
            <c:dLbl>
              <c:idx val="1"/>
              <c:layout>
                <c:manualLayout>
                  <c:x val="3.333333333333334E-2"/>
                  <c:y val="-1.0437212360289274E-2"/>
                </c:manualLayout>
              </c:layout>
              <c:showVal val="1"/>
            </c:dLbl>
            <c:dLbl>
              <c:idx val="2"/>
              <c:layout>
                <c:manualLayout>
                  <c:x val="3.4722222222222224E-2"/>
                  <c:y val="-1.5655818540433925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1846.5</c:v>
                </c:pt>
                <c:pt idx="1">
                  <c:v>1658.5</c:v>
                </c:pt>
                <c:pt idx="2">
                  <c:v>1519.5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Другие расходы</c:v>
                </c:pt>
              </c:strCache>
            </c:strRef>
          </c:tx>
          <c:spPr>
            <a:solidFill>
              <a:srgbClr val="A0F193"/>
            </a:solidFill>
          </c:spPr>
          <c:dLbls>
            <c:dLbl>
              <c:idx val="0"/>
              <c:layout>
                <c:manualLayout>
                  <c:x val="2.6388888888888878E-2"/>
                  <c:y val="-7.8279092702169626E-3"/>
                </c:manualLayout>
              </c:layout>
              <c:showVal val="1"/>
            </c:dLbl>
            <c:dLbl>
              <c:idx val="1"/>
              <c:layout>
                <c:manualLayout>
                  <c:x val="2.2222222222222282E-2"/>
                  <c:y val="-1.3046515450361605E-2"/>
                </c:manualLayout>
              </c:layout>
              <c:showVal val="1"/>
            </c:dLbl>
            <c:dLbl>
              <c:idx val="2"/>
              <c:layout>
                <c:manualLayout>
                  <c:x val="2.3611111111111145E-2"/>
                  <c:y val="-5.2186061801446602E-3"/>
                </c:manualLayout>
              </c:layout>
              <c:showVal val="1"/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323.59999999999951</c:v>
                </c:pt>
                <c:pt idx="1">
                  <c:v>308.20000000000005</c:v>
                </c:pt>
                <c:pt idx="2">
                  <c:v>329.7999999999995</c:v>
                </c:pt>
              </c:numCache>
            </c:numRef>
          </c:val>
          <c:shape val="cylinder"/>
        </c:ser>
        <c:shape val="box"/>
        <c:axId val="107404672"/>
        <c:axId val="107414656"/>
        <c:axId val="0"/>
      </c:bar3DChart>
      <c:catAx>
        <c:axId val="107404672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07414656"/>
        <c:crosses val="autoZero"/>
        <c:auto val="1"/>
        <c:lblAlgn val="ctr"/>
        <c:lblOffset val="100"/>
      </c:catAx>
      <c:valAx>
        <c:axId val="107414656"/>
        <c:scaling>
          <c:orientation val="minMax"/>
          <c:max val="2200"/>
          <c:min val="0"/>
        </c:scaling>
        <c:axPos val="l"/>
        <c:majorGridlines/>
        <c:numFmt formatCode="#,##0.0" sourceLinked="1"/>
        <c:tickLblPos val="nextTo"/>
        <c:crossAx val="107404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128094925634259"/>
          <c:y val="9.5922173941657748E-3"/>
          <c:w val="0.23003650972677905"/>
          <c:h val="0.88174371348742764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53D6AF-3161-4756-8030-68DBC9B7FB9B}" type="doc">
      <dgm:prSet loTypeId="urn:microsoft.com/office/officeart/2005/8/layout/radial3" loCatId="cycle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25AE8D81-909C-407A-9D20-FD2CD28F7B4B}">
      <dgm:prSet phldrT="[Текст]"/>
      <dgm:spPr>
        <a:solidFill>
          <a:srgbClr val="FFCCCC"/>
        </a:solidFill>
      </dgm:spPr>
      <dgm:t>
        <a:bodyPr/>
        <a:lstStyle/>
        <a:p>
          <a:r>
            <a:rPr lang="ru-RU" b="1" dirty="0" smtClean="0">
              <a:solidFill>
                <a:srgbClr val="660033"/>
              </a:solidFill>
            </a:rPr>
            <a:t>Подпрограмма "Развитие отрасли «Образование» в МО Туапсинский район" - 1 231,1 млн. рублей</a:t>
          </a:r>
          <a:endParaRPr lang="ru-RU" b="1" dirty="0">
            <a:solidFill>
              <a:srgbClr val="660033"/>
            </a:solidFill>
          </a:endParaRPr>
        </a:p>
      </dgm:t>
    </dgm:pt>
    <dgm:pt modelId="{8AA23979-7263-45E1-A9A3-C108A7DBB73D}" type="parTrans" cxnId="{C22C4B04-61CB-4803-984C-B72552C4073D}">
      <dgm:prSet/>
      <dgm:spPr/>
      <dgm:t>
        <a:bodyPr/>
        <a:lstStyle/>
        <a:p>
          <a:endParaRPr lang="ru-RU"/>
        </a:p>
      </dgm:t>
    </dgm:pt>
    <dgm:pt modelId="{5255EEB3-5229-42D5-9E6E-D9B7A649F960}" type="sibTrans" cxnId="{C22C4B04-61CB-4803-984C-B72552C4073D}">
      <dgm:prSet/>
      <dgm:spPr/>
      <dgm:t>
        <a:bodyPr/>
        <a:lstStyle/>
        <a:p>
          <a:endParaRPr lang="ru-RU"/>
        </a:p>
      </dgm:t>
    </dgm:pt>
    <dgm:pt modelId="{401976CF-AB00-452E-B657-344F3B999456}">
      <dgm:prSet phldrT="[Текст]" custT="1"/>
      <dgm:spPr>
        <a:solidFill>
          <a:srgbClr val="FFCCFF"/>
        </a:solidFill>
        <a:scene3d>
          <a:camera prst="orthographicFront"/>
          <a:lightRig rig="threePt" dir="t">
            <a:rot lat="0" lon="0" rev="7500000"/>
          </a:lightRig>
        </a:scene3d>
        <a:sp3d contourW="12700" prstMaterial="plastic">
          <a:bevelT w="127000" h="25400" prst="relaxedInset"/>
          <a:contourClr>
            <a:srgbClr val="FFCCFF"/>
          </a:contourClr>
        </a:sp3d>
      </dgm:spPr>
      <dgm:t>
        <a:bodyPr/>
        <a:lstStyle/>
        <a:p>
          <a:r>
            <a:rPr lang="ru-RU" sz="1000" dirty="0" smtClean="0">
              <a:solidFill>
                <a:srgbClr val="660033"/>
              </a:solidFill>
            </a:rPr>
            <a:t>содержание дошкольных образовательных учреждений (44 учреждения) – 485,2 млн. рублей</a:t>
          </a:r>
          <a:endParaRPr lang="ru-RU" sz="1000" dirty="0">
            <a:solidFill>
              <a:srgbClr val="660033"/>
            </a:solidFill>
          </a:endParaRPr>
        </a:p>
      </dgm:t>
    </dgm:pt>
    <dgm:pt modelId="{5E94FBAE-CDCF-4C91-B330-B0A0237381A8}" type="parTrans" cxnId="{912D827C-5434-4056-9BA8-443E0B28BCEA}">
      <dgm:prSet/>
      <dgm:spPr/>
      <dgm:t>
        <a:bodyPr/>
        <a:lstStyle/>
        <a:p>
          <a:endParaRPr lang="ru-RU"/>
        </a:p>
      </dgm:t>
    </dgm:pt>
    <dgm:pt modelId="{850E9611-31E9-4515-AAFF-CB933625D1A2}" type="sibTrans" cxnId="{912D827C-5434-4056-9BA8-443E0B28BCEA}">
      <dgm:prSet/>
      <dgm:spPr/>
      <dgm:t>
        <a:bodyPr/>
        <a:lstStyle/>
        <a:p>
          <a:endParaRPr lang="ru-RU"/>
        </a:p>
      </dgm:t>
    </dgm:pt>
    <dgm:pt modelId="{B8DCB1F2-2646-4E82-B1A7-9B9C464F8CCE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000" dirty="0" smtClean="0">
              <a:solidFill>
                <a:srgbClr val="660033"/>
              </a:solidFill>
            </a:rPr>
            <a:t>содержание  общеобразовательных учреждений  (37 учреждений) – 623 млн. рублей</a:t>
          </a:r>
        </a:p>
      </dgm:t>
    </dgm:pt>
    <dgm:pt modelId="{572816EB-07DD-411F-996D-3A0C5DF655AE}" type="parTrans" cxnId="{C5BBC279-EA72-44CA-A858-6159286FB680}">
      <dgm:prSet/>
      <dgm:spPr/>
      <dgm:t>
        <a:bodyPr/>
        <a:lstStyle/>
        <a:p>
          <a:endParaRPr lang="ru-RU"/>
        </a:p>
      </dgm:t>
    </dgm:pt>
    <dgm:pt modelId="{8104BFE5-AB40-4591-83C4-6325A14FB41D}" type="sibTrans" cxnId="{C5BBC279-EA72-44CA-A858-6159286FB680}">
      <dgm:prSet/>
      <dgm:spPr/>
      <dgm:t>
        <a:bodyPr/>
        <a:lstStyle/>
        <a:p>
          <a:endParaRPr lang="ru-RU"/>
        </a:p>
      </dgm:t>
    </dgm:pt>
    <dgm:pt modelId="{FBAF0EEF-B615-4030-8C40-1EA74C45FDEF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000" dirty="0" smtClean="0">
              <a:solidFill>
                <a:srgbClr val="660033"/>
              </a:solidFill>
            </a:rPr>
            <a:t>содержание учреждений дополнительного образования детей (22 учреждения) – 41,9 млн. рублей</a:t>
          </a:r>
        </a:p>
      </dgm:t>
    </dgm:pt>
    <dgm:pt modelId="{A6A1E0BA-1007-4255-9155-77F05872838F}" type="parTrans" cxnId="{4BE3F136-8320-4DC5-9EAB-DA894AA3A08E}">
      <dgm:prSet/>
      <dgm:spPr/>
      <dgm:t>
        <a:bodyPr/>
        <a:lstStyle/>
        <a:p>
          <a:endParaRPr lang="ru-RU"/>
        </a:p>
      </dgm:t>
    </dgm:pt>
    <dgm:pt modelId="{5B908C1B-19AB-45B7-A05D-44A491E01501}" type="sibTrans" cxnId="{4BE3F136-8320-4DC5-9EAB-DA894AA3A08E}">
      <dgm:prSet/>
      <dgm:spPr/>
      <dgm:t>
        <a:bodyPr/>
        <a:lstStyle/>
        <a:p>
          <a:endParaRPr lang="ru-RU"/>
        </a:p>
      </dgm:t>
    </dgm:pt>
    <dgm:pt modelId="{8372BD08-3F3A-4938-ABD0-4A955B6ED57A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000" dirty="0" smtClean="0">
              <a:solidFill>
                <a:srgbClr val="660033"/>
              </a:solidFill>
            </a:rPr>
            <a:t>обеспечение деятельности муниципальных казенных учреждений – 50,2 млн. рублей</a:t>
          </a:r>
        </a:p>
      </dgm:t>
    </dgm:pt>
    <dgm:pt modelId="{A1084F19-0FC2-4731-90CD-E0E1A6F9D53B}" type="parTrans" cxnId="{68A0F6CE-E4CC-4C82-BC8D-65D34F909E7A}">
      <dgm:prSet/>
      <dgm:spPr/>
      <dgm:t>
        <a:bodyPr/>
        <a:lstStyle/>
        <a:p>
          <a:endParaRPr lang="ru-RU"/>
        </a:p>
      </dgm:t>
    </dgm:pt>
    <dgm:pt modelId="{CC9EB0A7-01E6-4854-96DE-282184AB395E}" type="sibTrans" cxnId="{68A0F6CE-E4CC-4C82-BC8D-65D34F909E7A}">
      <dgm:prSet/>
      <dgm:spPr/>
      <dgm:t>
        <a:bodyPr/>
        <a:lstStyle/>
        <a:p>
          <a:endParaRPr lang="ru-RU"/>
        </a:p>
      </dgm:t>
    </dgm:pt>
    <dgm:pt modelId="{EE7B7DA3-0D35-4310-AC00-656701A093E4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000" dirty="0" smtClean="0">
              <a:solidFill>
                <a:srgbClr val="660033"/>
              </a:solidFill>
            </a:rPr>
            <a:t>финансирование доплат отдельным категориям работников в образовательных организациях – 17,2 млн. рублей</a:t>
          </a:r>
        </a:p>
      </dgm:t>
    </dgm:pt>
    <dgm:pt modelId="{6E7FA387-A84A-4FEF-8938-83146590954E}" type="parTrans" cxnId="{C58B017E-5C32-4930-8A8C-4F8FD5D95A5C}">
      <dgm:prSet/>
      <dgm:spPr/>
      <dgm:t>
        <a:bodyPr/>
        <a:lstStyle/>
        <a:p>
          <a:endParaRPr lang="ru-RU"/>
        </a:p>
      </dgm:t>
    </dgm:pt>
    <dgm:pt modelId="{BCCF2F05-7E1B-4D2E-864F-8B193120C07F}" type="sibTrans" cxnId="{C58B017E-5C32-4930-8A8C-4F8FD5D95A5C}">
      <dgm:prSet/>
      <dgm:spPr/>
      <dgm:t>
        <a:bodyPr/>
        <a:lstStyle/>
        <a:p>
          <a:endParaRPr lang="ru-RU"/>
        </a:p>
      </dgm:t>
    </dgm:pt>
    <dgm:pt modelId="{4D54D680-6E3C-4614-B300-AE4944493790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000" dirty="0" smtClean="0">
              <a:solidFill>
                <a:srgbClr val="660033"/>
              </a:solidFill>
            </a:rPr>
            <a:t>Выплата компенсации размера родительской платы за присмотр и уход за детьми в образовательных организациях,– 12,6 млн. рублей</a:t>
          </a:r>
        </a:p>
      </dgm:t>
    </dgm:pt>
    <dgm:pt modelId="{D3250C9B-536F-4966-BEC8-4F36D7C7E701}" type="parTrans" cxnId="{4D320D73-5174-4717-8763-3D51ED4D19F7}">
      <dgm:prSet/>
      <dgm:spPr/>
      <dgm:t>
        <a:bodyPr/>
        <a:lstStyle/>
        <a:p>
          <a:endParaRPr lang="ru-RU"/>
        </a:p>
      </dgm:t>
    </dgm:pt>
    <dgm:pt modelId="{89F24E0D-E7D9-4092-A7B2-4064D3ADA581}" type="sibTrans" cxnId="{4D320D73-5174-4717-8763-3D51ED4D19F7}">
      <dgm:prSet/>
      <dgm:spPr/>
      <dgm:t>
        <a:bodyPr/>
        <a:lstStyle/>
        <a:p>
          <a:endParaRPr lang="ru-RU"/>
        </a:p>
      </dgm:t>
    </dgm:pt>
    <dgm:pt modelId="{DDA3A5A7-23F0-4E44-8505-CC18300A99A6}">
      <dgm:prSet phldrT="[Текст]" custT="1"/>
      <dgm:spPr>
        <a:solidFill>
          <a:srgbClr val="FFCCFF"/>
        </a:solidFill>
      </dgm:spPr>
      <dgm:t>
        <a:bodyPr/>
        <a:lstStyle/>
        <a:p>
          <a:pPr algn="ctr"/>
          <a:r>
            <a:rPr lang="ru-RU" sz="1000" dirty="0" smtClean="0">
              <a:solidFill>
                <a:srgbClr val="660033"/>
              </a:solidFill>
            </a:rPr>
            <a:t>компенсация расходов по оплате жилых помещений, отопления и освещения специалистам, проживающим в сельской местности – 1 млн. рублей</a:t>
          </a:r>
        </a:p>
      </dgm:t>
    </dgm:pt>
    <dgm:pt modelId="{BA70D005-643A-437A-85F4-67546FC2134A}" type="parTrans" cxnId="{B232C779-8D97-47B1-9C97-A986613FBABC}">
      <dgm:prSet/>
      <dgm:spPr/>
      <dgm:t>
        <a:bodyPr/>
        <a:lstStyle/>
        <a:p>
          <a:endParaRPr lang="ru-RU"/>
        </a:p>
      </dgm:t>
    </dgm:pt>
    <dgm:pt modelId="{F524DFDC-06DF-4C57-AF67-1602125EF3BA}" type="sibTrans" cxnId="{B232C779-8D97-47B1-9C97-A986613FBABC}">
      <dgm:prSet/>
      <dgm:spPr/>
      <dgm:t>
        <a:bodyPr/>
        <a:lstStyle/>
        <a:p>
          <a:endParaRPr lang="ru-RU"/>
        </a:p>
      </dgm:t>
    </dgm:pt>
    <dgm:pt modelId="{5160A877-877D-4489-8C09-12AEDBB295B4}" type="pres">
      <dgm:prSet presAssocID="{BD53D6AF-3161-4756-8030-68DBC9B7FB9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71FBD7-5022-4694-8BD7-109820A177C5}" type="pres">
      <dgm:prSet presAssocID="{BD53D6AF-3161-4756-8030-68DBC9B7FB9B}" presName="radial" presStyleCnt="0">
        <dgm:presLayoutVars>
          <dgm:animLvl val="ctr"/>
        </dgm:presLayoutVars>
      </dgm:prSet>
      <dgm:spPr/>
    </dgm:pt>
    <dgm:pt modelId="{E18F690A-870F-4817-877F-466A65443C7C}" type="pres">
      <dgm:prSet presAssocID="{25AE8D81-909C-407A-9D20-FD2CD28F7B4B}" presName="centerShape" presStyleLbl="vennNode1" presStyleIdx="0" presStyleCnt="8" custLinFactNeighborX="553" custLinFactNeighborY="-263"/>
      <dgm:spPr/>
      <dgm:t>
        <a:bodyPr/>
        <a:lstStyle/>
        <a:p>
          <a:endParaRPr lang="ru-RU"/>
        </a:p>
      </dgm:t>
    </dgm:pt>
    <dgm:pt modelId="{A403D3A7-37A8-49F5-B552-83AEE528E859}" type="pres">
      <dgm:prSet presAssocID="{401976CF-AB00-452E-B657-344F3B999456}" presName="node" presStyleLbl="vennNode1" presStyleIdx="1" presStyleCnt="8" custScaleX="98160" custScaleY="93324" custRadScaleRad="107872" custRadScaleInc="-9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647F6C-60A5-43EE-9F5B-C5D8EBB08EA7}" type="pres">
      <dgm:prSet presAssocID="{B8DCB1F2-2646-4E82-B1A7-9B9C464F8CCE}" presName="node" presStyleLbl="vennNode1" presStyleIdx="2" presStyleCnt="8" custScaleX="131281" custScaleY="120515" custRadScaleRad="119011" custRadScaleInc="-8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CD715-77B0-4991-9486-9F464ED1DC9E}" type="pres">
      <dgm:prSet presAssocID="{FBAF0EEF-B615-4030-8C40-1EA74C45FDEF}" presName="node" presStyleLbl="vennNode1" presStyleIdx="3" presStyleCnt="8" custScaleX="113852" custScaleY="110657" custRadScaleRad="115815" custRadScaleInc="-91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09C0D-4D53-436C-9F8E-66803FBF446A}" type="pres">
      <dgm:prSet presAssocID="{8372BD08-3F3A-4938-ABD0-4A955B6ED57A}" presName="node" presStyleLbl="vennNode1" presStyleIdx="4" presStyleCnt="8" custScaleX="112616" custRadScaleRad="114895" custRadScaleInc="-119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5667FC-2044-423C-9E97-B29CE327D13B}" type="pres">
      <dgm:prSet presAssocID="{EE7B7DA3-0D35-4310-AC00-656701A093E4}" presName="node" presStyleLbl="vennNode1" presStyleIdx="5" presStyleCnt="8" custScaleX="111292" custRadScaleRad="110168" custRadScaleInc="53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343F60-517B-4717-9EAC-4473F0178547}" type="pres">
      <dgm:prSet presAssocID="{4D54D680-6E3C-4614-B300-AE4944493790}" presName="node" presStyleLbl="vennNode1" presStyleIdx="6" presStyleCnt="8" custScaleX="114159" custScaleY="104585" custRadScaleRad="114326" custRadScaleInc="12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95E9B-2AD3-43A1-8CC3-755775524545}" type="pres">
      <dgm:prSet presAssocID="{DDA3A5A7-23F0-4E44-8505-CC18300A99A6}" presName="node" presStyleLbl="vennNode1" presStyleIdx="7" presStyleCnt="8" custScaleX="124529" custScaleY="110414" custRadScaleRad="116201" custRadScaleInc="67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F136-8320-4DC5-9EAB-DA894AA3A08E}" srcId="{25AE8D81-909C-407A-9D20-FD2CD28F7B4B}" destId="{FBAF0EEF-B615-4030-8C40-1EA74C45FDEF}" srcOrd="2" destOrd="0" parTransId="{A6A1E0BA-1007-4255-9155-77F05872838F}" sibTransId="{5B908C1B-19AB-45B7-A05D-44A491E01501}"/>
    <dgm:cxn modelId="{912D827C-5434-4056-9BA8-443E0B28BCEA}" srcId="{25AE8D81-909C-407A-9D20-FD2CD28F7B4B}" destId="{401976CF-AB00-452E-B657-344F3B999456}" srcOrd="0" destOrd="0" parTransId="{5E94FBAE-CDCF-4C91-B330-B0A0237381A8}" sibTransId="{850E9611-31E9-4515-AAFF-CB933625D1A2}"/>
    <dgm:cxn modelId="{0029200E-0070-4213-842D-39BB49311F4D}" type="presOf" srcId="{4D54D680-6E3C-4614-B300-AE4944493790}" destId="{BA343F60-517B-4717-9EAC-4473F0178547}" srcOrd="0" destOrd="0" presId="urn:microsoft.com/office/officeart/2005/8/layout/radial3"/>
    <dgm:cxn modelId="{6B1B38A0-ACB3-4333-A368-AB25E8ECC5C7}" type="presOf" srcId="{25AE8D81-909C-407A-9D20-FD2CD28F7B4B}" destId="{E18F690A-870F-4817-877F-466A65443C7C}" srcOrd="0" destOrd="0" presId="urn:microsoft.com/office/officeart/2005/8/layout/radial3"/>
    <dgm:cxn modelId="{3DB9CDD3-6358-4995-A71A-C3D78E8DE4F9}" type="presOf" srcId="{B8DCB1F2-2646-4E82-B1A7-9B9C464F8CCE}" destId="{72647F6C-60A5-43EE-9F5B-C5D8EBB08EA7}" srcOrd="0" destOrd="0" presId="urn:microsoft.com/office/officeart/2005/8/layout/radial3"/>
    <dgm:cxn modelId="{C1FA0A44-BDB6-40B2-A6A6-B6428D7F78F7}" type="presOf" srcId="{BD53D6AF-3161-4756-8030-68DBC9B7FB9B}" destId="{5160A877-877D-4489-8C09-12AEDBB295B4}" srcOrd="0" destOrd="0" presId="urn:microsoft.com/office/officeart/2005/8/layout/radial3"/>
    <dgm:cxn modelId="{C58B017E-5C32-4930-8A8C-4F8FD5D95A5C}" srcId="{25AE8D81-909C-407A-9D20-FD2CD28F7B4B}" destId="{EE7B7DA3-0D35-4310-AC00-656701A093E4}" srcOrd="4" destOrd="0" parTransId="{6E7FA387-A84A-4FEF-8938-83146590954E}" sibTransId="{BCCF2F05-7E1B-4D2E-864F-8B193120C07F}"/>
    <dgm:cxn modelId="{C5BBC279-EA72-44CA-A858-6159286FB680}" srcId="{25AE8D81-909C-407A-9D20-FD2CD28F7B4B}" destId="{B8DCB1F2-2646-4E82-B1A7-9B9C464F8CCE}" srcOrd="1" destOrd="0" parTransId="{572816EB-07DD-411F-996D-3A0C5DF655AE}" sibTransId="{8104BFE5-AB40-4591-83C4-6325A14FB41D}"/>
    <dgm:cxn modelId="{F35605DF-59FB-4303-B690-BE1819A00A52}" type="presOf" srcId="{DDA3A5A7-23F0-4E44-8505-CC18300A99A6}" destId="{92195E9B-2AD3-43A1-8CC3-755775524545}" srcOrd="0" destOrd="0" presId="urn:microsoft.com/office/officeart/2005/8/layout/radial3"/>
    <dgm:cxn modelId="{C22C4B04-61CB-4803-984C-B72552C4073D}" srcId="{BD53D6AF-3161-4756-8030-68DBC9B7FB9B}" destId="{25AE8D81-909C-407A-9D20-FD2CD28F7B4B}" srcOrd="0" destOrd="0" parTransId="{8AA23979-7263-45E1-A9A3-C108A7DBB73D}" sibTransId="{5255EEB3-5229-42D5-9E6E-D9B7A649F960}"/>
    <dgm:cxn modelId="{7E3DD517-1916-4EBD-8004-C4673B651B28}" type="presOf" srcId="{EE7B7DA3-0D35-4310-AC00-656701A093E4}" destId="{0D5667FC-2044-423C-9E97-B29CE327D13B}" srcOrd="0" destOrd="0" presId="urn:microsoft.com/office/officeart/2005/8/layout/radial3"/>
    <dgm:cxn modelId="{6E085ADE-7609-4ED1-BDC6-3DA150B0D384}" type="presOf" srcId="{FBAF0EEF-B615-4030-8C40-1EA74C45FDEF}" destId="{DEECD715-77B0-4991-9486-9F464ED1DC9E}" srcOrd="0" destOrd="0" presId="urn:microsoft.com/office/officeart/2005/8/layout/radial3"/>
    <dgm:cxn modelId="{084883D3-B276-4B98-BCC7-01431E852523}" type="presOf" srcId="{401976CF-AB00-452E-B657-344F3B999456}" destId="{A403D3A7-37A8-49F5-B552-83AEE528E859}" srcOrd="0" destOrd="0" presId="urn:microsoft.com/office/officeart/2005/8/layout/radial3"/>
    <dgm:cxn modelId="{68A0F6CE-E4CC-4C82-BC8D-65D34F909E7A}" srcId="{25AE8D81-909C-407A-9D20-FD2CD28F7B4B}" destId="{8372BD08-3F3A-4938-ABD0-4A955B6ED57A}" srcOrd="3" destOrd="0" parTransId="{A1084F19-0FC2-4731-90CD-E0E1A6F9D53B}" sibTransId="{CC9EB0A7-01E6-4854-96DE-282184AB395E}"/>
    <dgm:cxn modelId="{B232C779-8D97-47B1-9C97-A986613FBABC}" srcId="{25AE8D81-909C-407A-9D20-FD2CD28F7B4B}" destId="{DDA3A5A7-23F0-4E44-8505-CC18300A99A6}" srcOrd="6" destOrd="0" parTransId="{BA70D005-643A-437A-85F4-67546FC2134A}" sibTransId="{F524DFDC-06DF-4C57-AF67-1602125EF3BA}"/>
    <dgm:cxn modelId="{6A767749-7202-4F5E-91C1-ED30A35C8CCB}" type="presOf" srcId="{8372BD08-3F3A-4938-ABD0-4A955B6ED57A}" destId="{05009C0D-4D53-436C-9F8E-66803FBF446A}" srcOrd="0" destOrd="0" presId="urn:microsoft.com/office/officeart/2005/8/layout/radial3"/>
    <dgm:cxn modelId="{4D320D73-5174-4717-8763-3D51ED4D19F7}" srcId="{25AE8D81-909C-407A-9D20-FD2CD28F7B4B}" destId="{4D54D680-6E3C-4614-B300-AE4944493790}" srcOrd="5" destOrd="0" parTransId="{D3250C9B-536F-4966-BEC8-4F36D7C7E701}" sibTransId="{89F24E0D-E7D9-4092-A7B2-4064D3ADA581}"/>
    <dgm:cxn modelId="{F1EF496B-5728-4751-AF50-BC41C32A202F}" type="presParOf" srcId="{5160A877-877D-4489-8C09-12AEDBB295B4}" destId="{F771FBD7-5022-4694-8BD7-109820A177C5}" srcOrd="0" destOrd="0" presId="urn:microsoft.com/office/officeart/2005/8/layout/radial3"/>
    <dgm:cxn modelId="{84CBD82D-7BDD-42F1-AF89-83892ADF6BF5}" type="presParOf" srcId="{F771FBD7-5022-4694-8BD7-109820A177C5}" destId="{E18F690A-870F-4817-877F-466A65443C7C}" srcOrd="0" destOrd="0" presId="urn:microsoft.com/office/officeart/2005/8/layout/radial3"/>
    <dgm:cxn modelId="{0589EA35-A669-4A34-A542-F54207B64A22}" type="presParOf" srcId="{F771FBD7-5022-4694-8BD7-109820A177C5}" destId="{A403D3A7-37A8-49F5-B552-83AEE528E859}" srcOrd="1" destOrd="0" presId="urn:microsoft.com/office/officeart/2005/8/layout/radial3"/>
    <dgm:cxn modelId="{9FA2FE0C-1A13-48D4-B336-0311E9F998A6}" type="presParOf" srcId="{F771FBD7-5022-4694-8BD7-109820A177C5}" destId="{72647F6C-60A5-43EE-9F5B-C5D8EBB08EA7}" srcOrd="2" destOrd="0" presId="urn:microsoft.com/office/officeart/2005/8/layout/radial3"/>
    <dgm:cxn modelId="{F057A0DF-8B79-47C7-A4AC-ACC34A3026FB}" type="presParOf" srcId="{F771FBD7-5022-4694-8BD7-109820A177C5}" destId="{DEECD715-77B0-4991-9486-9F464ED1DC9E}" srcOrd="3" destOrd="0" presId="urn:microsoft.com/office/officeart/2005/8/layout/radial3"/>
    <dgm:cxn modelId="{6025AB58-444F-424F-A01B-1822D8DA5E73}" type="presParOf" srcId="{F771FBD7-5022-4694-8BD7-109820A177C5}" destId="{05009C0D-4D53-436C-9F8E-66803FBF446A}" srcOrd="4" destOrd="0" presId="urn:microsoft.com/office/officeart/2005/8/layout/radial3"/>
    <dgm:cxn modelId="{6AD194F5-36CC-41EC-B10B-AD807BCCF8B6}" type="presParOf" srcId="{F771FBD7-5022-4694-8BD7-109820A177C5}" destId="{0D5667FC-2044-423C-9E97-B29CE327D13B}" srcOrd="5" destOrd="0" presId="urn:microsoft.com/office/officeart/2005/8/layout/radial3"/>
    <dgm:cxn modelId="{CD09A583-E913-4CF4-BA33-BCD2DA0E6367}" type="presParOf" srcId="{F771FBD7-5022-4694-8BD7-109820A177C5}" destId="{BA343F60-517B-4717-9EAC-4473F0178547}" srcOrd="6" destOrd="0" presId="urn:microsoft.com/office/officeart/2005/8/layout/radial3"/>
    <dgm:cxn modelId="{F5FBB23F-895A-4451-B6BA-E0EC9886D7DD}" type="presParOf" srcId="{F771FBD7-5022-4694-8BD7-109820A177C5}" destId="{92195E9B-2AD3-43A1-8CC3-755775524545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53D6AF-3161-4756-8030-68DBC9B7FB9B}" type="doc">
      <dgm:prSet loTypeId="urn:microsoft.com/office/officeart/2005/8/layout/radial3" loCatId="cycle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25AE8D81-909C-407A-9D20-FD2CD28F7B4B}">
      <dgm:prSet phldrT="[Текст]"/>
      <dgm:spPr>
        <a:solidFill>
          <a:srgbClr val="FFCCCC"/>
        </a:solidFill>
      </dgm:spPr>
      <dgm:t>
        <a:bodyPr/>
        <a:lstStyle/>
        <a:p>
          <a:r>
            <a:rPr lang="ru-RU" b="1" dirty="0" smtClean="0">
              <a:solidFill>
                <a:srgbClr val="660033"/>
              </a:solidFill>
            </a:rPr>
            <a:t>Подпрограмма "Развитие системы организации питания в образовательных организациях МО Туапсинский район" - </a:t>
          </a:r>
        </a:p>
        <a:p>
          <a:r>
            <a:rPr lang="ru-RU" b="1" dirty="0" smtClean="0">
              <a:solidFill>
                <a:srgbClr val="660033"/>
              </a:solidFill>
            </a:rPr>
            <a:t>14,8 млн. рублей</a:t>
          </a:r>
          <a:endParaRPr lang="ru-RU" b="1" dirty="0">
            <a:solidFill>
              <a:srgbClr val="660033"/>
            </a:solidFill>
          </a:endParaRPr>
        </a:p>
      </dgm:t>
    </dgm:pt>
    <dgm:pt modelId="{8AA23979-7263-45E1-A9A3-C108A7DBB73D}" type="parTrans" cxnId="{C22C4B04-61CB-4803-984C-B72552C4073D}">
      <dgm:prSet/>
      <dgm:spPr/>
      <dgm:t>
        <a:bodyPr/>
        <a:lstStyle/>
        <a:p>
          <a:endParaRPr lang="ru-RU"/>
        </a:p>
      </dgm:t>
    </dgm:pt>
    <dgm:pt modelId="{5255EEB3-5229-42D5-9E6E-D9B7A649F960}" type="sibTrans" cxnId="{C22C4B04-61CB-4803-984C-B72552C4073D}">
      <dgm:prSet/>
      <dgm:spPr/>
      <dgm:t>
        <a:bodyPr/>
        <a:lstStyle/>
        <a:p>
          <a:endParaRPr lang="ru-RU"/>
        </a:p>
      </dgm:t>
    </dgm:pt>
    <dgm:pt modelId="{401976CF-AB00-452E-B657-344F3B999456}">
      <dgm:prSet phldrT="[Текст]" custT="1"/>
      <dgm:spPr>
        <a:solidFill>
          <a:srgbClr val="FFCCFF"/>
        </a:solidFill>
        <a:scene3d>
          <a:camera prst="orthographicFront"/>
          <a:lightRig rig="threePt" dir="t">
            <a:rot lat="0" lon="0" rev="7500000"/>
          </a:lightRig>
        </a:scene3d>
        <a:sp3d contourW="12700" prstMaterial="plastic">
          <a:bevelT w="127000" h="25400" prst="relaxedInset"/>
          <a:contourClr>
            <a:srgbClr val="FFCCFF"/>
          </a:contourClr>
        </a:sp3d>
      </dgm:spPr>
      <dgm:t>
        <a:bodyPr/>
        <a:lstStyle/>
        <a:p>
          <a:r>
            <a:rPr lang="ru-RU" sz="1200" dirty="0" smtClean="0">
              <a:solidFill>
                <a:srgbClr val="7030A0"/>
              </a:solidFill>
            </a:rPr>
            <a:t>обеспечение льготным питанием учащихся из многодетных семей в муниципальных общеобразовательных организациях</a:t>
          </a:r>
          <a:endParaRPr lang="ru-RU" sz="1200" dirty="0">
            <a:solidFill>
              <a:srgbClr val="7030A0"/>
            </a:solidFill>
          </a:endParaRPr>
        </a:p>
      </dgm:t>
    </dgm:pt>
    <dgm:pt modelId="{5E94FBAE-CDCF-4C91-B330-B0A0237381A8}" type="parTrans" cxnId="{912D827C-5434-4056-9BA8-443E0B28BCEA}">
      <dgm:prSet/>
      <dgm:spPr/>
      <dgm:t>
        <a:bodyPr/>
        <a:lstStyle/>
        <a:p>
          <a:endParaRPr lang="ru-RU"/>
        </a:p>
      </dgm:t>
    </dgm:pt>
    <dgm:pt modelId="{850E9611-31E9-4515-AAFF-CB933625D1A2}" type="sibTrans" cxnId="{912D827C-5434-4056-9BA8-443E0B28BCEA}">
      <dgm:prSet/>
      <dgm:spPr/>
      <dgm:t>
        <a:bodyPr/>
        <a:lstStyle/>
        <a:p>
          <a:endParaRPr lang="ru-RU"/>
        </a:p>
      </dgm:t>
    </dgm:pt>
    <dgm:pt modelId="{B8DCB1F2-2646-4E82-B1A7-9B9C464F8CCE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400" dirty="0" smtClean="0">
              <a:solidFill>
                <a:srgbClr val="7030A0"/>
              </a:solidFill>
            </a:rPr>
            <a:t>содержание АНО «Комбинат питания»</a:t>
          </a:r>
        </a:p>
      </dgm:t>
    </dgm:pt>
    <dgm:pt modelId="{572816EB-07DD-411F-996D-3A0C5DF655AE}" type="parTrans" cxnId="{C5BBC279-EA72-44CA-A858-6159286FB680}">
      <dgm:prSet/>
      <dgm:spPr/>
      <dgm:t>
        <a:bodyPr/>
        <a:lstStyle/>
        <a:p>
          <a:endParaRPr lang="ru-RU"/>
        </a:p>
      </dgm:t>
    </dgm:pt>
    <dgm:pt modelId="{8104BFE5-AB40-4591-83C4-6325A14FB41D}" type="sibTrans" cxnId="{C5BBC279-EA72-44CA-A858-6159286FB680}">
      <dgm:prSet/>
      <dgm:spPr/>
      <dgm:t>
        <a:bodyPr/>
        <a:lstStyle/>
        <a:p>
          <a:endParaRPr lang="ru-RU"/>
        </a:p>
      </dgm:t>
    </dgm:pt>
    <dgm:pt modelId="{FBAF0EEF-B615-4030-8C40-1EA74C45FDEF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400" dirty="0" smtClean="0">
              <a:solidFill>
                <a:srgbClr val="7030A0"/>
              </a:solidFill>
            </a:rPr>
            <a:t>обеспечение молоком учащихся общеобразовательных учреждений</a:t>
          </a:r>
        </a:p>
      </dgm:t>
    </dgm:pt>
    <dgm:pt modelId="{A6A1E0BA-1007-4255-9155-77F05872838F}" type="parTrans" cxnId="{4BE3F136-8320-4DC5-9EAB-DA894AA3A08E}">
      <dgm:prSet/>
      <dgm:spPr/>
      <dgm:t>
        <a:bodyPr/>
        <a:lstStyle/>
        <a:p>
          <a:endParaRPr lang="ru-RU"/>
        </a:p>
      </dgm:t>
    </dgm:pt>
    <dgm:pt modelId="{5B908C1B-19AB-45B7-A05D-44A491E01501}" type="sibTrans" cxnId="{4BE3F136-8320-4DC5-9EAB-DA894AA3A08E}">
      <dgm:prSet/>
      <dgm:spPr/>
      <dgm:t>
        <a:bodyPr/>
        <a:lstStyle/>
        <a:p>
          <a:endParaRPr lang="ru-RU"/>
        </a:p>
      </dgm:t>
    </dgm:pt>
    <dgm:pt modelId="{8372BD08-3F3A-4938-ABD0-4A955B6ED57A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200" dirty="0" smtClean="0">
              <a:solidFill>
                <a:srgbClr val="7030A0"/>
              </a:solidFill>
            </a:rPr>
            <a:t>обеспечение горячим питанием учащихся общеобразовательных учреждений</a:t>
          </a:r>
        </a:p>
      </dgm:t>
    </dgm:pt>
    <dgm:pt modelId="{A1084F19-0FC2-4731-90CD-E0E1A6F9D53B}" type="parTrans" cxnId="{68A0F6CE-E4CC-4C82-BC8D-65D34F909E7A}">
      <dgm:prSet/>
      <dgm:spPr/>
      <dgm:t>
        <a:bodyPr/>
        <a:lstStyle/>
        <a:p>
          <a:endParaRPr lang="ru-RU"/>
        </a:p>
      </dgm:t>
    </dgm:pt>
    <dgm:pt modelId="{CC9EB0A7-01E6-4854-96DE-282184AB395E}" type="sibTrans" cxnId="{68A0F6CE-E4CC-4C82-BC8D-65D34F909E7A}">
      <dgm:prSet/>
      <dgm:spPr/>
      <dgm:t>
        <a:bodyPr/>
        <a:lstStyle/>
        <a:p>
          <a:endParaRPr lang="ru-RU"/>
        </a:p>
      </dgm:t>
    </dgm:pt>
    <dgm:pt modelId="{5160A877-877D-4489-8C09-12AEDBB295B4}" type="pres">
      <dgm:prSet presAssocID="{BD53D6AF-3161-4756-8030-68DBC9B7FB9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71FBD7-5022-4694-8BD7-109820A177C5}" type="pres">
      <dgm:prSet presAssocID="{BD53D6AF-3161-4756-8030-68DBC9B7FB9B}" presName="radial" presStyleCnt="0">
        <dgm:presLayoutVars>
          <dgm:animLvl val="ctr"/>
        </dgm:presLayoutVars>
      </dgm:prSet>
      <dgm:spPr/>
    </dgm:pt>
    <dgm:pt modelId="{E18F690A-870F-4817-877F-466A65443C7C}" type="pres">
      <dgm:prSet presAssocID="{25AE8D81-909C-407A-9D20-FD2CD28F7B4B}" presName="centerShape" presStyleLbl="vennNode1" presStyleIdx="0" presStyleCnt="5" custScaleX="95880" custScaleY="94081" custLinFactNeighborX="-5968" custLinFactNeighborY="-2084"/>
      <dgm:spPr/>
      <dgm:t>
        <a:bodyPr/>
        <a:lstStyle/>
        <a:p>
          <a:endParaRPr lang="ru-RU"/>
        </a:p>
      </dgm:t>
    </dgm:pt>
    <dgm:pt modelId="{A403D3A7-37A8-49F5-B552-83AEE528E859}" type="pres">
      <dgm:prSet presAssocID="{401976CF-AB00-452E-B657-344F3B999456}" presName="node" presStyleLbl="vennNode1" presStyleIdx="1" presStyleCnt="5" custScaleX="142939" custScaleY="110182" custRadScaleRad="115937" custRadScaleInc="302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647F6C-60A5-43EE-9F5B-C5D8EBB08EA7}" type="pres">
      <dgm:prSet presAssocID="{B8DCB1F2-2646-4E82-B1A7-9B9C464F8CCE}" presName="node" presStyleLbl="vennNode1" presStyleIdx="2" presStyleCnt="5" custScaleX="128399" custScaleY="102205" custRadScaleRad="129895" custRadScaleInc="-1590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CD715-77B0-4991-9486-9F464ED1DC9E}" type="pres">
      <dgm:prSet presAssocID="{FBAF0EEF-B615-4030-8C40-1EA74C45FDEF}" presName="node" presStyleLbl="vennNode1" presStyleIdx="3" presStyleCnt="5" custScaleX="153755" custScaleY="128975" custRadScaleRad="125559" custRadScaleInc="45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009C0D-4D53-436C-9F8E-66803FBF446A}" type="pres">
      <dgm:prSet presAssocID="{8372BD08-3F3A-4938-ABD0-4A955B6ED57A}" presName="node" presStyleLbl="vennNode1" presStyleIdx="4" presStyleCnt="5" custScaleX="130961" custScaleY="120137" custRadScaleRad="108982" custRadScaleInc="-1441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BBC279-EA72-44CA-A858-6159286FB680}" srcId="{25AE8D81-909C-407A-9D20-FD2CD28F7B4B}" destId="{B8DCB1F2-2646-4E82-B1A7-9B9C464F8CCE}" srcOrd="1" destOrd="0" parTransId="{572816EB-07DD-411F-996D-3A0C5DF655AE}" sibTransId="{8104BFE5-AB40-4591-83C4-6325A14FB41D}"/>
    <dgm:cxn modelId="{912D827C-5434-4056-9BA8-443E0B28BCEA}" srcId="{25AE8D81-909C-407A-9D20-FD2CD28F7B4B}" destId="{401976CF-AB00-452E-B657-344F3B999456}" srcOrd="0" destOrd="0" parTransId="{5E94FBAE-CDCF-4C91-B330-B0A0237381A8}" sibTransId="{850E9611-31E9-4515-AAFF-CB933625D1A2}"/>
    <dgm:cxn modelId="{BE2B471C-9346-4461-AB41-B6713B8C28E6}" type="presOf" srcId="{401976CF-AB00-452E-B657-344F3B999456}" destId="{A403D3A7-37A8-49F5-B552-83AEE528E859}" srcOrd="0" destOrd="0" presId="urn:microsoft.com/office/officeart/2005/8/layout/radial3"/>
    <dgm:cxn modelId="{3B61F5EA-2D42-41EA-B317-113706FBCE42}" type="presOf" srcId="{8372BD08-3F3A-4938-ABD0-4A955B6ED57A}" destId="{05009C0D-4D53-436C-9F8E-66803FBF446A}" srcOrd="0" destOrd="0" presId="urn:microsoft.com/office/officeart/2005/8/layout/radial3"/>
    <dgm:cxn modelId="{5722DF5B-2476-4008-9DD2-B63F441B0135}" type="presOf" srcId="{25AE8D81-909C-407A-9D20-FD2CD28F7B4B}" destId="{E18F690A-870F-4817-877F-466A65443C7C}" srcOrd="0" destOrd="0" presId="urn:microsoft.com/office/officeart/2005/8/layout/radial3"/>
    <dgm:cxn modelId="{8C9BDEF2-3A86-4949-93BF-B7DD921C0CF6}" type="presOf" srcId="{BD53D6AF-3161-4756-8030-68DBC9B7FB9B}" destId="{5160A877-877D-4489-8C09-12AEDBB295B4}" srcOrd="0" destOrd="0" presId="urn:microsoft.com/office/officeart/2005/8/layout/radial3"/>
    <dgm:cxn modelId="{CB0DCDF0-6BCF-4DAF-92AC-34F61356945B}" type="presOf" srcId="{FBAF0EEF-B615-4030-8C40-1EA74C45FDEF}" destId="{DEECD715-77B0-4991-9486-9F464ED1DC9E}" srcOrd="0" destOrd="0" presId="urn:microsoft.com/office/officeart/2005/8/layout/radial3"/>
    <dgm:cxn modelId="{4BE3F136-8320-4DC5-9EAB-DA894AA3A08E}" srcId="{25AE8D81-909C-407A-9D20-FD2CD28F7B4B}" destId="{FBAF0EEF-B615-4030-8C40-1EA74C45FDEF}" srcOrd="2" destOrd="0" parTransId="{A6A1E0BA-1007-4255-9155-77F05872838F}" sibTransId="{5B908C1B-19AB-45B7-A05D-44A491E01501}"/>
    <dgm:cxn modelId="{68A0F6CE-E4CC-4C82-BC8D-65D34F909E7A}" srcId="{25AE8D81-909C-407A-9D20-FD2CD28F7B4B}" destId="{8372BD08-3F3A-4938-ABD0-4A955B6ED57A}" srcOrd="3" destOrd="0" parTransId="{A1084F19-0FC2-4731-90CD-E0E1A6F9D53B}" sibTransId="{CC9EB0A7-01E6-4854-96DE-282184AB395E}"/>
    <dgm:cxn modelId="{C22C4B04-61CB-4803-984C-B72552C4073D}" srcId="{BD53D6AF-3161-4756-8030-68DBC9B7FB9B}" destId="{25AE8D81-909C-407A-9D20-FD2CD28F7B4B}" srcOrd="0" destOrd="0" parTransId="{8AA23979-7263-45E1-A9A3-C108A7DBB73D}" sibTransId="{5255EEB3-5229-42D5-9E6E-D9B7A649F960}"/>
    <dgm:cxn modelId="{63053797-E7E2-43DC-BB2B-90E5CB7FB017}" type="presOf" srcId="{B8DCB1F2-2646-4E82-B1A7-9B9C464F8CCE}" destId="{72647F6C-60A5-43EE-9F5B-C5D8EBB08EA7}" srcOrd="0" destOrd="0" presId="urn:microsoft.com/office/officeart/2005/8/layout/radial3"/>
    <dgm:cxn modelId="{FBF357B3-9328-4E8D-BB06-B6616BF9EE50}" type="presParOf" srcId="{5160A877-877D-4489-8C09-12AEDBB295B4}" destId="{F771FBD7-5022-4694-8BD7-109820A177C5}" srcOrd="0" destOrd="0" presId="urn:microsoft.com/office/officeart/2005/8/layout/radial3"/>
    <dgm:cxn modelId="{60250B4B-4AF4-45B8-9403-1856B57E6DAA}" type="presParOf" srcId="{F771FBD7-5022-4694-8BD7-109820A177C5}" destId="{E18F690A-870F-4817-877F-466A65443C7C}" srcOrd="0" destOrd="0" presId="urn:microsoft.com/office/officeart/2005/8/layout/radial3"/>
    <dgm:cxn modelId="{6DF9DFD6-4B74-4C19-A97C-C0A10FF50EA1}" type="presParOf" srcId="{F771FBD7-5022-4694-8BD7-109820A177C5}" destId="{A403D3A7-37A8-49F5-B552-83AEE528E859}" srcOrd="1" destOrd="0" presId="urn:microsoft.com/office/officeart/2005/8/layout/radial3"/>
    <dgm:cxn modelId="{07534E45-173C-4A7D-8018-16BD1183BFED}" type="presParOf" srcId="{F771FBD7-5022-4694-8BD7-109820A177C5}" destId="{72647F6C-60A5-43EE-9F5B-C5D8EBB08EA7}" srcOrd="2" destOrd="0" presId="urn:microsoft.com/office/officeart/2005/8/layout/radial3"/>
    <dgm:cxn modelId="{59193A27-099C-4351-9BE0-2E5817D3D321}" type="presParOf" srcId="{F771FBD7-5022-4694-8BD7-109820A177C5}" destId="{DEECD715-77B0-4991-9486-9F464ED1DC9E}" srcOrd="3" destOrd="0" presId="urn:microsoft.com/office/officeart/2005/8/layout/radial3"/>
    <dgm:cxn modelId="{FF4DA26C-CCD9-4CA2-903B-3B59E17065EA}" type="presParOf" srcId="{F771FBD7-5022-4694-8BD7-109820A177C5}" destId="{05009C0D-4D53-436C-9F8E-66803FBF446A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B597BB-87B7-46A8-9DF8-9C506DD7ABFE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300851-9E86-4CBE-9A90-B4A99225C2FA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2800" b="1" dirty="0" smtClean="0">
              <a:solidFill>
                <a:schemeClr val="tx1"/>
              </a:solidFill>
            </a:rPr>
            <a:t>Подпрограмма "Развитие </a:t>
          </a:r>
        </a:p>
        <a:p>
          <a:pPr>
            <a:lnSpc>
              <a:spcPct val="100000"/>
            </a:lnSpc>
          </a:pPr>
          <a:r>
            <a:rPr lang="ru-RU" sz="2800" b="1" dirty="0" smtClean="0">
              <a:solidFill>
                <a:schemeClr val="tx1"/>
              </a:solidFill>
            </a:rPr>
            <a:t>детско-юношеского спорта" –</a:t>
          </a:r>
        </a:p>
        <a:p>
          <a:pPr>
            <a:lnSpc>
              <a:spcPct val="100000"/>
            </a:lnSpc>
          </a:pPr>
          <a:r>
            <a:rPr lang="ru-RU" sz="2800" b="1" dirty="0" smtClean="0">
              <a:solidFill>
                <a:schemeClr val="tx1"/>
              </a:solidFill>
            </a:rPr>
            <a:t> 97,1 млн. рублей</a:t>
          </a:r>
          <a:endParaRPr lang="ru-RU" sz="2800" b="1" dirty="0">
            <a:solidFill>
              <a:schemeClr val="tx1"/>
            </a:solidFill>
          </a:endParaRPr>
        </a:p>
      </dgm:t>
    </dgm:pt>
    <dgm:pt modelId="{2A81D094-75D0-412E-9F36-1A0B9AD165E1}" type="parTrans" cxnId="{90615B8F-CA4B-407C-84CB-7638EE3D528A}">
      <dgm:prSet/>
      <dgm:spPr/>
      <dgm:t>
        <a:bodyPr/>
        <a:lstStyle/>
        <a:p>
          <a:endParaRPr lang="ru-RU"/>
        </a:p>
      </dgm:t>
    </dgm:pt>
    <dgm:pt modelId="{81D719DB-6167-42C3-B69E-5083EFBFB68A}" type="sibTrans" cxnId="{90615B8F-CA4B-407C-84CB-7638EE3D528A}">
      <dgm:prSet/>
      <dgm:spPr/>
      <dgm:t>
        <a:bodyPr/>
        <a:lstStyle/>
        <a:p>
          <a:endParaRPr lang="ru-RU"/>
        </a:p>
      </dgm:t>
    </dgm:pt>
    <dgm:pt modelId="{7B9DB02B-A725-4F5E-83AC-4BB388C3AD46}">
      <dgm:prSet phldrT="[Текст]" custT="1"/>
      <dgm:spPr>
        <a:solidFill>
          <a:srgbClr val="5091FA"/>
        </a:solidFill>
      </dgm:spPr>
      <dgm:t>
        <a:bodyPr/>
        <a:lstStyle/>
        <a:p>
          <a:pPr algn="just"/>
          <a:r>
            <a:rPr lang="ru-RU" sz="1600" dirty="0" smtClean="0"/>
            <a:t>на выполнение муниципальных заданий бюджетными учреждениями дополнительного образования - 96,6 млн. рублей</a:t>
          </a:r>
          <a:endParaRPr lang="ru-RU" sz="1600" dirty="0"/>
        </a:p>
      </dgm:t>
    </dgm:pt>
    <dgm:pt modelId="{81E9A95E-3E92-4550-B743-C6414FB94CFE}" type="parTrans" cxnId="{0D1BD0F7-1CE2-4EC3-B61A-3EA087535030}">
      <dgm:prSet/>
      <dgm:spPr/>
      <dgm:t>
        <a:bodyPr/>
        <a:lstStyle/>
        <a:p>
          <a:endParaRPr lang="ru-RU"/>
        </a:p>
      </dgm:t>
    </dgm:pt>
    <dgm:pt modelId="{B8D9CED3-F6DE-4D95-983E-AF6B8D8EB60B}" type="sibTrans" cxnId="{0D1BD0F7-1CE2-4EC3-B61A-3EA087535030}">
      <dgm:prSet/>
      <dgm:spPr/>
      <dgm:t>
        <a:bodyPr/>
        <a:lstStyle/>
        <a:p>
          <a:endParaRPr lang="ru-RU"/>
        </a:p>
      </dgm:t>
    </dgm:pt>
    <dgm:pt modelId="{961D3A06-3FBD-49B7-B52E-B9DE6CD42C93}">
      <dgm:prSet phldrT="[Текст]" custT="1"/>
      <dgm:spPr>
        <a:solidFill>
          <a:srgbClr val="FF0000">
            <a:alpha val="90000"/>
          </a:srgbClr>
        </a:solidFill>
      </dgm:spPr>
      <dgm:t>
        <a:bodyPr/>
        <a:lstStyle/>
        <a:p>
          <a:pPr algn="just"/>
          <a:r>
            <a:rPr lang="ru-RU" sz="1600" dirty="0" smtClean="0"/>
            <a:t>реализация отдельных полномочий Краснодарского края по предоставлению социальной поддержки отдельным категориям работников муниципальных физкультурно-спортивных организаций, осуществляющих подготовку спортивного резерва – 0,5 млн. рублей</a:t>
          </a:r>
        </a:p>
      </dgm:t>
    </dgm:pt>
    <dgm:pt modelId="{ACE90DC8-7C00-435E-BAAC-33680ABC1A1D}" type="parTrans" cxnId="{63D7AC38-7958-4A50-81C6-E36E372885F8}">
      <dgm:prSet/>
      <dgm:spPr/>
      <dgm:t>
        <a:bodyPr/>
        <a:lstStyle/>
        <a:p>
          <a:endParaRPr lang="ru-RU"/>
        </a:p>
      </dgm:t>
    </dgm:pt>
    <dgm:pt modelId="{F93FC348-A8C3-4FF5-A4F7-F139BDC51B72}" type="sibTrans" cxnId="{63D7AC38-7958-4A50-81C6-E36E372885F8}">
      <dgm:prSet/>
      <dgm:spPr/>
      <dgm:t>
        <a:bodyPr/>
        <a:lstStyle/>
        <a:p>
          <a:endParaRPr lang="ru-RU"/>
        </a:p>
      </dgm:t>
    </dgm:pt>
    <dgm:pt modelId="{989B9C63-6457-40AD-B496-EFA875AE87CB}" type="pres">
      <dgm:prSet presAssocID="{95B597BB-87B7-46A8-9DF8-9C506DD7ABF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110D0F0-879A-4C10-B67B-A1761BB30FD9}" type="pres">
      <dgm:prSet presAssocID="{58300851-9E86-4CBE-9A90-B4A99225C2FA}" presName="root" presStyleCnt="0"/>
      <dgm:spPr/>
    </dgm:pt>
    <dgm:pt modelId="{80CA41F1-604B-4B7E-BC2C-078A51CC526D}" type="pres">
      <dgm:prSet presAssocID="{58300851-9E86-4CBE-9A90-B4A99225C2FA}" presName="rootComposite" presStyleCnt="0"/>
      <dgm:spPr/>
    </dgm:pt>
    <dgm:pt modelId="{C4F830C1-573E-4D62-87BD-C6C8C33BB5AE}" type="pres">
      <dgm:prSet presAssocID="{58300851-9E86-4CBE-9A90-B4A99225C2FA}" presName="rootText" presStyleLbl="node1" presStyleIdx="0" presStyleCnt="1" custScaleX="145375" custScaleY="130552" custLinFactNeighborX="-15699" custLinFactNeighborY="-9"/>
      <dgm:spPr/>
      <dgm:t>
        <a:bodyPr/>
        <a:lstStyle/>
        <a:p>
          <a:endParaRPr lang="ru-RU"/>
        </a:p>
      </dgm:t>
    </dgm:pt>
    <dgm:pt modelId="{E6A680A6-F981-44DB-A91F-8758AFF3762E}" type="pres">
      <dgm:prSet presAssocID="{58300851-9E86-4CBE-9A90-B4A99225C2FA}" presName="rootConnector" presStyleLbl="node1" presStyleIdx="0" presStyleCnt="1"/>
      <dgm:spPr/>
      <dgm:t>
        <a:bodyPr/>
        <a:lstStyle/>
        <a:p>
          <a:endParaRPr lang="ru-RU"/>
        </a:p>
      </dgm:t>
    </dgm:pt>
    <dgm:pt modelId="{8FAAA5CF-13C2-4FFC-B059-99B44C65045F}" type="pres">
      <dgm:prSet presAssocID="{58300851-9E86-4CBE-9A90-B4A99225C2FA}" presName="childShape" presStyleCnt="0"/>
      <dgm:spPr/>
    </dgm:pt>
    <dgm:pt modelId="{BCBED292-3F94-4E1C-8247-9906332AC645}" type="pres">
      <dgm:prSet presAssocID="{81E9A95E-3E92-4550-B743-C6414FB94CFE}" presName="Name13" presStyleLbl="parChTrans1D2" presStyleIdx="0" presStyleCnt="2"/>
      <dgm:spPr/>
      <dgm:t>
        <a:bodyPr/>
        <a:lstStyle/>
        <a:p>
          <a:endParaRPr lang="ru-RU"/>
        </a:p>
      </dgm:t>
    </dgm:pt>
    <dgm:pt modelId="{84AA80F7-EFD0-48E0-AF73-E4390B942C4E}" type="pres">
      <dgm:prSet presAssocID="{7B9DB02B-A725-4F5E-83AC-4BB388C3AD46}" presName="childText" presStyleLbl="bgAcc1" presStyleIdx="0" presStyleCnt="2" custScaleX="153346" custScaleY="57786" custLinFactNeighborX="-21230" custLinFactNeighborY="-142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7946A7-29C1-40ED-A289-AE7090551FB4}" type="pres">
      <dgm:prSet presAssocID="{ACE90DC8-7C00-435E-BAAC-33680ABC1A1D}" presName="Name13" presStyleLbl="parChTrans1D2" presStyleIdx="1" presStyleCnt="2"/>
      <dgm:spPr/>
      <dgm:t>
        <a:bodyPr/>
        <a:lstStyle/>
        <a:p>
          <a:endParaRPr lang="ru-RU"/>
        </a:p>
      </dgm:t>
    </dgm:pt>
    <dgm:pt modelId="{F79BA321-8B3A-42A4-AFAA-FD086C6C5233}" type="pres">
      <dgm:prSet presAssocID="{961D3A06-3FBD-49B7-B52E-B9DE6CD42C93}" presName="childText" presStyleLbl="bgAcc1" presStyleIdx="1" presStyleCnt="2" custScaleX="153345" custLinFactNeighborX="-21230" custLinFactNeighborY="-199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A65D27-5DB2-4715-90EC-0157FC2A5B22}" type="presOf" srcId="{95B597BB-87B7-46A8-9DF8-9C506DD7ABFE}" destId="{989B9C63-6457-40AD-B496-EFA875AE87CB}" srcOrd="0" destOrd="0" presId="urn:microsoft.com/office/officeart/2005/8/layout/hierarchy3"/>
    <dgm:cxn modelId="{90615B8F-CA4B-407C-84CB-7638EE3D528A}" srcId="{95B597BB-87B7-46A8-9DF8-9C506DD7ABFE}" destId="{58300851-9E86-4CBE-9A90-B4A99225C2FA}" srcOrd="0" destOrd="0" parTransId="{2A81D094-75D0-412E-9F36-1A0B9AD165E1}" sibTransId="{81D719DB-6167-42C3-B69E-5083EFBFB68A}"/>
    <dgm:cxn modelId="{F47AC508-2C6B-4FD5-91C7-1EE02A02DFDE}" type="presOf" srcId="{961D3A06-3FBD-49B7-B52E-B9DE6CD42C93}" destId="{F79BA321-8B3A-42A4-AFAA-FD086C6C5233}" srcOrd="0" destOrd="0" presId="urn:microsoft.com/office/officeart/2005/8/layout/hierarchy3"/>
    <dgm:cxn modelId="{63D7AC38-7958-4A50-81C6-E36E372885F8}" srcId="{58300851-9E86-4CBE-9A90-B4A99225C2FA}" destId="{961D3A06-3FBD-49B7-B52E-B9DE6CD42C93}" srcOrd="1" destOrd="0" parTransId="{ACE90DC8-7C00-435E-BAAC-33680ABC1A1D}" sibTransId="{F93FC348-A8C3-4FF5-A4F7-F139BDC51B72}"/>
    <dgm:cxn modelId="{8E4469AA-605E-4E50-9266-DDF65F08FA07}" type="presOf" srcId="{ACE90DC8-7C00-435E-BAAC-33680ABC1A1D}" destId="{E47946A7-29C1-40ED-A289-AE7090551FB4}" srcOrd="0" destOrd="0" presId="urn:microsoft.com/office/officeart/2005/8/layout/hierarchy3"/>
    <dgm:cxn modelId="{501A2C25-668F-410B-BA4F-D25039D40027}" type="presOf" srcId="{7B9DB02B-A725-4F5E-83AC-4BB388C3AD46}" destId="{84AA80F7-EFD0-48E0-AF73-E4390B942C4E}" srcOrd="0" destOrd="0" presId="urn:microsoft.com/office/officeart/2005/8/layout/hierarchy3"/>
    <dgm:cxn modelId="{6720499A-0E70-4690-AC25-C833565DA3FB}" type="presOf" srcId="{58300851-9E86-4CBE-9A90-B4A99225C2FA}" destId="{C4F830C1-573E-4D62-87BD-C6C8C33BB5AE}" srcOrd="0" destOrd="0" presId="urn:microsoft.com/office/officeart/2005/8/layout/hierarchy3"/>
    <dgm:cxn modelId="{0D1BD0F7-1CE2-4EC3-B61A-3EA087535030}" srcId="{58300851-9E86-4CBE-9A90-B4A99225C2FA}" destId="{7B9DB02B-A725-4F5E-83AC-4BB388C3AD46}" srcOrd="0" destOrd="0" parTransId="{81E9A95E-3E92-4550-B743-C6414FB94CFE}" sibTransId="{B8D9CED3-F6DE-4D95-983E-AF6B8D8EB60B}"/>
    <dgm:cxn modelId="{04240F73-B1AD-418A-8B69-4DE394AA9EAA}" type="presOf" srcId="{81E9A95E-3E92-4550-B743-C6414FB94CFE}" destId="{BCBED292-3F94-4E1C-8247-9906332AC645}" srcOrd="0" destOrd="0" presId="urn:microsoft.com/office/officeart/2005/8/layout/hierarchy3"/>
    <dgm:cxn modelId="{D7500101-86F8-449C-B54B-57C716C467FB}" type="presOf" srcId="{58300851-9E86-4CBE-9A90-B4A99225C2FA}" destId="{E6A680A6-F981-44DB-A91F-8758AFF3762E}" srcOrd="1" destOrd="0" presId="urn:microsoft.com/office/officeart/2005/8/layout/hierarchy3"/>
    <dgm:cxn modelId="{0F3ACDC1-DE63-4E38-9874-E4D797BCF41E}" type="presParOf" srcId="{989B9C63-6457-40AD-B496-EFA875AE87CB}" destId="{6110D0F0-879A-4C10-B67B-A1761BB30FD9}" srcOrd="0" destOrd="0" presId="urn:microsoft.com/office/officeart/2005/8/layout/hierarchy3"/>
    <dgm:cxn modelId="{EFC0A830-8457-43BC-B0F3-134527B170E5}" type="presParOf" srcId="{6110D0F0-879A-4C10-B67B-A1761BB30FD9}" destId="{80CA41F1-604B-4B7E-BC2C-078A51CC526D}" srcOrd="0" destOrd="0" presId="urn:microsoft.com/office/officeart/2005/8/layout/hierarchy3"/>
    <dgm:cxn modelId="{841D4648-6B36-4026-A8CE-46381ABEBF69}" type="presParOf" srcId="{80CA41F1-604B-4B7E-BC2C-078A51CC526D}" destId="{C4F830C1-573E-4D62-87BD-C6C8C33BB5AE}" srcOrd="0" destOrd="0" presId="urn:microsoft.com/office/officeart/2005/8/layout/hierarchy3"/>
    <dgm:cxn modelId="{6A88F182-C6FD-4922-9FD2-D8B94C1945C8}" type="presParOf" srcId="{80CA41F1-604B-4B7E-BC2C-078A51CC526D}" destId="{E6A680A6-F981-44DB-A91F-8758AFF3762E}" srcOrd="1" destOrd="0" presId="urn:microsoft.com/office/officeart/2005/8/layout/hierarchy3"/>
    <dgm:cxn modelId="{92AB6F77-5DD3-49F7-9061-8FE0D3267DD3}" type="presParOf" srcId="{6110D0F0-879A-4C10-B67B-A1761BB30FD9}" destId="{8FAAA5CF-13C2-4FFC-B059-99B44C65045F}" srcOrd="1" destOrd="0" presId="urn:microsoft.com/office/officeart/2005/8/layout/hierarchy3"/>
    <dgm:cxn modelId="{0007D31C-2208-4AD6-BC22-026D70553058}" type="presParOf" srcId="{8FAAA5CF-13C2-4FFC-B059-99B44C65045F}" destId="{BCBED292-3F94-4E1C-8247-9906332AC645}" srcOrd="0" destOrd="0" presId="urn:microsoft.com/office/officeart/2005/8/layout/hierarchy3"/>
    <dgm:cxn modelId="{EE9364B0-6692-4D19-94C2-45C7626E5BE9}" type="presParOf" srcId="{8FAAA5CF-13C2-4FFC-B059-99B44C65045F}" destId="{84AA80F7-EFD0-48E0-AF73-E4390B942C4E}" srcOrd="1" destOrd="0" presId="urn:microsoft.com/office/officeart/2005/8/layout/hierarchy3"/>
    <dgm:cxn modelId="{658E42FC-C6FF-4DB7-A43E-B4B531F0E049}" type="presParOf" srcId="{8FAAA5CF-13C2-4FFC-B059-99B44C65045F}" destId="{E47946A7-29C1-40ED-A289-AE7090551FB4}" srcOrd="2" destOrd="0" presId="urn:microsoft.com/office/officeart/2005/8/layout/hierarchy3"/>
    <dgm:cxn modelId="{7CC4176F-02F6-4FCE-A9BA-09570A434D27}" type="presParOf" srcId="{8FAAA5CF-13C2-4FFC-B059-99B44C65045F}" destId="{F79BA321-8B3A-42A4-AFAA-FD086C6C5233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B7CAF8-29CC-48B6-A5B6-8499575442FD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26A2D12F-5EF5-4F86-9B42-DB493C5FB7DE}">
      <dgm:prSet phldrT="[Текст]" custT="1"/>
      <dgm:spPr/>
      <dgm:t>
        <a:bodyPr/>
        <a:lstStyle/>
        <a:p>
          <a:r>
            <a:rPr lang="ru-RU" sz="1200" b="1" dirty="0" smtClean="0"/>
            <a:t>Подпрограмма "Поддержка Туапсинского районного казачьего общества" – 2,4 млн. рублей</a:t>
          </a:r>
          <a:endParaRPr lang="ru-RU" sz="1200" b="1" dirty="0"/>
        </a:p>
      </dgm:t>
    </dgm:pt>
    <dgm:pt modelId="{BD0FF9DE-0C4F-4FD1-B2AA-2D58712EA27B}" type="parTrans" cxnId="{6B583E37-453F-4272-884B-DBC2ED11D815}">
      <dgm:prSet/>
      <dgm:spPr/>
      <dgm:t>
        <a:bodyPr/>
        <a:lstStyle/>
        <a:p>
          <a:endParaRPr lang="ru-RU"/>
        </a:p>
      </dgm:t>
    </dgm:pt>
    <dgm:pt modelId="{6F2C9D38-A652-4D0F-B936-68E89C2DB875}" type="sibTrans" cxnId="{6B583E37-453F-4272-884B-DBC2ED11D815}">
      <dgm:prSet/>
      <dgm:spPr/>
      <dgm:t>
        <a:bodyPr/>
        <a:lstStyle/>
        <a:p>
          <a:endParaRPr lang="ru-RU"/>
        </a:p>
      </dgm:t>
    </dgm:pt>
    <dgm:pt modelId="{99FCE30D-D79D-4BB9-A3F4-5F9DB9BA54B4}">
      <dgm:prSet phldrT="[Текст]" custT="1"/>
      <dgm:spPr/>
      <dgm:t>
        <a:bodyPr/>
        <a:lstStyle/>
        <a:p>
          <a:r>
            <a:rPr lang="ru-RU" sz="1200" b="1" dirty="0" smtClean="0"/>
            <a:t>Подпрограмма "Обеспечение деятельности МКУ "Национальные проекты и инвестиции" – 1,9 млн. рублей</a:t>
          </a:r>
          <a:endParaRPr lang="ru-RU" sz="1200" b="1" dirty="0"/>
        </a:p>
      </dgm:t>
    </dgm:pt>
    <dgm:pt modelId="{F6DADE73-19ED-4A01-877B-B0CE388C5D01}" type="parTrans" cxnId="{962B6543-9FEB-4FD0-B25A-4E55D948E051}">
      <dgm:prSet/>
      <dgm:spPr/>
      <dgm:t>
        <a:bodyPr/>
        <a:lstStyle/>
        <a:p>
          <a:endParaRPr lang="ru-RU"/>
        </a:p>
      </dgm:t>
    </dgm:pt>
    <dgm:pt modelId="{3182F65F-ABFD-486D-AA54-46292F53E285}" type="sibTrans" cxnId="{962B6543-9FEB-4FD0-B25A-4E55D948E051}">
      <dgm:prSet/>
      <dgm:spPr/>
      <dgm:t>
        <a:bodyPr/>
        <a:lstStyle/>
        <a:p>
          <a:endParaRPr lang="ru-RU"/>
        </a:p>
      </dgm:t>
    </dgm:pt>
    <dgm:pt modelId="{B554428D-E97E-42C6-B0F3-2F9D499CAE0A}">
      <dgm:prSet phldrT="[Текст]" custT="1"/>
      <dgm:spPr/>
      <dgm:t>
        <a:bodyPr/>
        <a:lstStyle/>
        <a:p>
          <a:r>
            <a:rPr lang="ru-RU" sz="1200" b="1" dirty="0" smtClean="0"/>
            <a:t>Подпрограмма "Информационное общество муниципального образования Туапсинский район"(на приобретение программных продуктов) – 1,4 млн. рублей</a:t>
          </a:r>
          <a:endParaRPr lang="ru-RU" sz="1200" b="1" dirty="0"/>
        </a:p>
      </dgm:t>
    </dgm:pt>
    <dgm:pt modelId="{17207E12-49CD-49C9-8109-0DF107B4A19E}" type="parTrans" cxnId="{2EEB9F31-A64A-4CC2-9AD4-3717CA5B20FD}">
      <dgm:prSet/>
      <dgm:spPr/>
      <dgm:t>
        <a:bodyPr/>
        <a:lstStyle/>
        <a:p>
          <a:endParaRPr lang="ru-RU"/>
        </a:p>
      </dgm:t>
    </dgm:pt>
    <dgm:pt modelId="{58805E5A-B2C6-4910-8399-459D23D2935D}" type="sibTrans" cxnId="{2EEB9F31-A64A-4CC2-9AD4-3717CA5B20FD}">
      <dgm:prSet/>
      <dgm:spPr/>
      <dgm:t>
        <a:bodyPr/>
        <a:lstStyle/>
        <a:p>
          <a:endParaRPr lang="ru-RU"/>
        </a:p>
      </dgm:t>
    </dgm:pt>
    <dgm:pt modelId="{24400F8A-6E00-45CF-9459-B1DE8BA836CE}">
      <dgm:prSet phldrT="[Текст]" custT="1"/>
      <dgm:spPr/>
      <dgm:t>
        <a:bodyPr/>
        <a:lstStyle/>
        <a:p>
          <a:r>
            <a:rPr lang="ru-RU" sz="1200" b="1" dirty="0" smtClean="0"/>
            <a:t>Подпрограмма "Предоставление государственных и муниципальных услуг" (содержание МКУ "Многофункциональный центр")  - 11,5 млн. рублей</a:t>
          </a:r>
          <a:endParaRPr lang="ru-RU" sz="1200" b="1" dirty="0"/>
        </a:p>
      </dgm:t>
    </dgm:pt>
    <dgm:pt modelId="{648083CF-6E1A-40D5-815B-19E4F6B8A524}" type="parTrans" cxnId="{0B55690E-60AB-488C-83E0-669F89A68073}">
      <dgm:prSet/>
      <dgm:spPr/>
      <dgm:t>
        <a:bodyPr/>
        <a:lstStyle/>
        <a:p>
          <a:endParaRPr lang="ru-RU"/>
        </a:p>
      </dgm:t>
    </dgm:pt>
    <dgm:pt modelId="{20301B83-0A1C-42EF-BE46-D9490CEB1D0A}" type="sibTrans" cxnId="{0B55690E-60AB-488C-83E0-669F89A68073}">
      <dgm:prSet/>
      <dgm:spPr/>
      <dgm:t>
        <a:bodyPr/>
        <a:lstStyle/>
        <a:p>
          <a:endParaRPr lang="ru-RU"/>
        </a:p>
      </dgm:t>
    </dgm:pt>
    <dgm:pt modelId="{1797D2D6-6248-486D-B3B7-5F5BFDA51049}">
      <dgm:prSet phldrT="[Текст]" custT="1"/>
      <dgm:spPr/>
      <dgm:t>
        <a:bodyPr/>
        <a:lstStyle/>
        <a:p>
          <a:r>
            <a:rPr lang="ru-RU" sz="1200" b="1" dirty="0" smtClean="0"/>
            <a:t>Подпрограмма "Обеспечение деятельности органов местного самоуправления" </a:t>
          </a:r>
        </a:p>
        <a:p>
          <a:r>
            <a:rPr lang="ru-RU" sz="1200" b="1" dirty="0" smtClean="0"/>
            <a:t>(содержание МКУ "Центр ОДОМС") – 42,7 млн. рублей</a:t>
          </a:r>
          <a:endParaRPr lang="ru-RU" sz="1200" b="1" dirty="0"/>
        </a:p>
      </dgm:t>
    </dgm:pt>
    <dgm:pt modelId="{5CAD2273-AC29-4256-8F10-336DFFF42772}" type="parTrans" cxnId="{1D12CBE3-0CB7-4FF8-9D5F-2FDAB3FC69B2}">
      <dgm:prSet/>
      <dgm:spPr/>
      <dgm:t>
        <a:bodyPr/>
        <a:lstStyle/>
        <a:p>
          <a:endParaRPr lang="ru-RU"/>
        </a:p>
      </dgm:t>
    </dgm:pt>
    <dgm:pt modelId="{A9FD48CA-8638-456B-ACA8-C29DBE7719FD}" type="sibTrans" cxnId="{1D12CBE3-0CB7-4FF8-9D5F-2FDAB3FC69B2}">
      <dgm:prSet/>
      <dgm:spPr/>
      <dgm:t>
        <a:bodyPr/>
        <a:lstStyle/>
        <a:p>
          <a:endParaRPr lang="ru-RU"/>
        </a:p>
      </dgm:t>
    </dgm:pt>
    <dgm:pt modelId="{6F98767E-DC52-4F25-A03E-CF9F45C41666}">
      <dgm:prSet phldrT="[Текст]" custT="1"/>
      <dgm:spPr/>
      <dgm:t>
        <a:bodyPr/>
        <a:lstStyle/>
        <a:p>
          <a:r>
            <a:rPr lang="ru-RU" sz="1200" b="1" dirty="0" smtClean="0"/>
            <a:t>Подпрограмма "Социальная поддержка отдельных категорий граждан МО Туапсинский район" (доплаты к  пенсии муниципальным служащим) – 1,4 млн. рублей</a:t>
          </a:r>
          <a:endParaRPr lang="ru-RU" sz="1200" b="1" dirty="0"/>
        </a:p>
      </dgm:t>
    </dgm:pt>
    <dgm:pt modelId="{50E52BEE-04D0-41C8-9D93-46D54F35AB02}" type="parTrans" cxnId="{B398895A-1B18-4FB8-8F5A-73A4897A2EA1}">
      <dgm:prSet/>
      <dgm:spPr/>
      <dgm:t>
        <a:bodyPr/>
        <a:lstStyle/>
        <a:p>
          <a:endParaRPr lang="ru-RU"/>
        </a:p>
      </dgm:t>
    </dgm:pt>
    <dgm:pt modelId="{7DF85FA2-3B6D-4B9F-B86A-486F8EB066E8}" type="sibTrans" cxnId="{B398895A-1B18-4FB8-8F5A-73A4897A2EA1}">
      <dgm:prSet/>
      <dgm:spPr/>
      <dgm:t>
        <a:bodyPr/>
        <a:lstStyle/>
        <a:p>
          <a:endParaRPr lang="ru-RU"/>
        </a:p>
      </dgm:t>
    </dgm:pt>
    <dgm:pt modelId="{015AAEEA-5C70-4981-BFDF-100CD22E522C}" type="pres">
      <dgm:prSet presAssocID="{13B7CAF8-29CC-48B6-A5B6-8499575442FD}" presName="compositeShape" presStyleCnt="0">
        <dgm:presLayoutVars>
          <dgm:dir/>
          <dgm:resizeHandles/>
        </dgm:presLayoutVars>
      </dgm:prSet>
      <dgm:spPr/>
    </dgm:pt>
    <dgm:pt modelId="{0CA28921-0E38-462C-B05A-12FDC71F1D45}" type="pres">
      <dgm:prSet presAssocID="{13B7CAF8-29CC-48B6-A5B6-8499575442FD}" presName="pyramid" presStyleLbl="node1" presStyleIdx="0" presStyleCnt="1" custScaleX="78448" custScaleY="68966" custLinFactNeighborX="-9570" custLinFactNeighborY="-15517"/>
      <dgm:spPr>
        <a:noFill/>
        <a:ln>
          <a:noFill/>
        </a:ln>
      </dgm:spPr>
    </dgm:pt>
    <dgm:pt modelId="{3F8BB070-3A37-47B3-AD9F-7E387A07B051}" type="pres">
      <dgm:prSet presAssocID="{13B7CAF8-29CC-48B6-A5B6-8499575442FD}" presName="theList" presStyleCnt="0"/>
      <dgm:spPr/>
    </dgm:pt>
    <dgm:pt modelId="{57E9A0DD-992A-4644-9D7E-320FDC9181C4}" type="pres">
      <dgm:prSet presAssocID="{26A2D12F-5EF5-4F86-9B42-DB493C5FB7DE}" presName="aNode" presStyleLbl="fgAcc1" presStyleIdx="0" presStyleCnt="6" custScaleX="94328" custScaleY="2000000" custLinFactY="-956597" custLinFactNeighborX="19968" custLinFactNeighborY="-10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221CF7-47E4-4FCC-BD9E-92FE44D00A68}" type="pres">
      <dgm:prSet presAssocID="{26A2D12F-5EF5-4F86-9B42-DB493C5FB7DE}" presName="aSpace" presStyleCnt="0"/>
      <dgm:spPr/>
    </dgm:pt>
    <dgm:pt modelId="{EB867B10-7378-4D95-84C1-35C4541235AE}" type="pres">
      <dgm:prSet presAssocID="{99FCE30D-D79D-4BB9-A3F4-5F9DB9BA54B4}" presName="aNode" presStyleLbl="fgAcc1" presStyleIdx="1" presStyleCnt="6" custScaleX="90343" custScaleY="2000000" custLinFactY="-403007" custLinFactNeighborX="19075" custLinFactNeighborY="-5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B2FC5-751C-41E6-84AC-5A8DD439D2EC}" type="pres">
      <dgm:prSet presAssocID="{99FCE30D-D79D-4BB9-A3F4-5F9DB9BA54B4}" presName="aSpace" presStyleCnt="0"/>
      <dgm:spPr/>
    </dgm:pt>
    <dgm:pt modelId="{9A28F9D8-7DF7-4F3E-BF42-DB89EAFFA5D1}" type="pres">
      <dgm:prSet presAssocID="{B554428D-E97E-42C6-B0F3-2F9D499CAE0A}" presName="aNode" presStyleLbl="fgAcc1" presStyleIdx="2" presStyleCnt="6" custScaleX="95598" custScaleY="2000000" custLinFactY="319634" custLinFactNeighborX="20603" custLinFactNeighborY="4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87008-FDF3-4892-AC3C-4545A08BE266}" type="pres">
      <dgm:prSet presAssocID="{B554428D-E97E-42C6-B0F3-2F9D499CAE0A}" presName="aSpace" presStyleCnt="0"/>
      <dgm:spPr/>
    </dgm:pt>
    <dgm:pt modelId="{C3A2F9A0-A423-47AF-B8A0-100C32993170}" type="pres">
      <dgm:prSet presAssocID="{24400F8A-6E00-45CF-9459-B1DE8BA836CE}" presName="aNode" presStyleLbl="fgAcc1" presStyleIdx="3" presStyleCnt="6" custScaleX="94724" custScaleY="2000000" custLinFactY="679175" custLinFactNeighborX="-73464" custLinFactNeighborY="7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C527D9-BED6-4872-9F77-0BD5327CB3D5}" type="pres">
      <dgm:prSet presAssocID="{24400F8A-6E00-45CF-9459-B1DE8BA836CE}" presName="aSpace" presStyleCnt="0"/>
      <dgm:spPr/>
    </dgm:pt>
    <dgm:pt modelId="{639A3D7E-E0ED-4B70-91C4-5A8D1213BD91}" type="pres">
      <dgm:prSet presAssocID="{1797D2D6-6248-486D-B3B7-5F5BFDA51049}" presName="aNode" presStyleLbl="fgAcc1" presStyleIdx="4" presStyleCnt="6" custScaleX="110577" custScaleY="2000000" custLinFactY="2979206" custLinFactNeighborX="-60860" custLinFactNeighborY="30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93A246-C60F-4E2E-B6E7-B17E21A56FAC}" type="pres">
      <dgm:prSet presAssocID="{1797D2D6-6248-486D-B3B7-5F5BFDA51049}" presName="aSpace" presStyleCnt="0"/>
      <dgm:spPr/>
    </dgm:pt>
    <dgm:pt modelId="{7BB7A3A4-8014-4CF8-8D09-B9F9E719A28F}" type="pres">
      <dgm:prSet presAssocID="{6F98767E-DC52-4F25-A03E-CF9F45C41666}" presName="aNode" presStyleLbl="fgAcc1" presStyleIdx="5" presStyleCnt="6" custScaleX="108864" custScaleY="2000000" custLinFactY="-942836" custLinFactNeighborX="11644" custLinFactNeighborY="-10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0F5A80-9C0C-4693-B678-B7B68BD8BDCD}" type="pres">
      <dgm:prSet presAssocID="{6F98767E-DC52-4F25-A03E-CF9F45C41666}" presName="aSpace" presStyleCnt="0"/>
      <dgm:spPr/>
    </dgm:pt>
  </dgm:ptLst>
  <dgm:cxnLst>
    <dgm:cxn modelId="{962B6543-9FEB-4FD0-B25A-4E55D948E051}" srcId="{13B7CAF8-29CC-48B6-A5B6-8499575442FD}" destId="{99FCE30D-D79D-4BB9-A3F4-5F9DB9BA54B4}" srcOrd="1" destOrd="0" parTransId="{F6DADE73-19ED-4A01-877B-B0CE388C5D01}" sibTransId="{3182F65F-ABFD-486D-AA54-46292F53E285}"/>
    <dgm:cxn modelId="{05F3811C-F7F5-489B-BDF6-79BBD3E6D59D}" type="presOf" srcId="{26A2D12F-5EF5-4F86-9B42-DB493C5FB7DE}" destId="{57E9A0DD-992A-4644-9D7E-320FDC9181C4}" srcOrd="0" destOrd="0" presId="urn:microsoft.com/office/officeart/2005/8/layout/pyramid2"/>
    <dgm:cxn modelId="{2504E9B0-0C4C-4DEB-93E4-6834B87F4480}" type="presOf" srcId="{13B7CAF8-29CC-48B6-A5B6-8499575442FD}" destId="{015AAEEA-5C70-4981-BFDF-100CD22E522C}" srcOrd="0" destOrd="0" presId="urn:microsoft.com/office/officeart/2005/8/layout/pyramid2"/>
    <dgm:cxn modelId="{B4516DB6-6F4F-470E-8340-7A2D371929FB}" type="presOf" srcId="{1797D2D6-6248-486D-B3B7-5F5BFDA51049}" destId="{639A3D7E-E0ED-4B70-91C4-5A8D1213BD91}" srcOrd="0" destOrd="0" presId="urn:microsoft.com/office/officeart/2005/8/layout/pyramid2"/>
    <dgm:cxn modelId="{E8087100-AF3F-4F52-BEE0-4719B713028E}" type="presOf" srcId="{99FCE30D-D79D-4BB9-A3F4-5F9DB9BA54B4}" destId="{EB867B10-7378-4D95-84C1-35C4541235AE}" srcOrd="0" destOrd="0" presId="urn:microsoft.com/office/officeart/2005/8/layout/pyramid2"/>
    <dgm:cxn modelId="{E4844FB1-3935-4E3B-A018-64E2ACE21A00}" type="presOf" srcId="{6F98767E-DC52-4F25-A03E-CF9F45C41666}" destId="{7BB7A3A4-8014-4CF8-8D09-B9F9E719A28F}" srcOrd="0" destOrd="0" presId="urn:microsoft.com/office/officeart/2005/8/layout/pyramid2"/>
    <dgm:cxn modelId="{B398895A-1B18-4FB8-8F5A-73A4897A2EA1}" srcId="{13B7CAF8-29CC-48B6-A5B6-8499575442FD}" destId="{6F98767E-DC52-4F25-A03E-CF9F45C41666}" srcOrd="5" destOrd="0" parTransId="{50E52BEE-04D0-41C8-9D93-46D54F35AB02}" sibTransId="{7DF85FA2-3B6D-4B9F-B86A-486F8EB066E8}"/>
    <dgm:cxn modelId="{1D12CBE3-0CB7-4FF8-9D5F-2FDAB3FC69B2}" srcId="{13B7CAF8-29CC-48B6-A5B6-8499575442FD}" destId="{1797D2D6-6248-486D-B3B7-5F5BFDA51049}" srcOrd="4" destOrd="0" parTransId="{5CAD2273-AC29-4256-8F10-336DFFF42772}" sibTransId="{A9FD48CA-8638-456B-ACA8-C29DBE7719FD}"/>
    <dgm:cxn modelId="{C9E79B88-C485-47DF-8C48-9B3D8810C20D}" type="presOf" srcId="{24400F8A-6E00-45CF-9459-B1DE8BA836CE}" destId="{C3A2F9A0-A423-47AF-B8A0-100C32993170}" srcOrd="0" destOrd="0" presId="urn:microsoft.com/office/officeart/2005/8/layout/pyramid2"/>
    <dgm:cxn modelId="{0B55690E-60AB-488C-83E0-669F89A68073}" srcId="{13B7CAF8-29CC-48B6-A5B6-8499575442FD}" destId="{24400F8A-6E00-45CF-9459-B1DE8BA836CE}" srcOrd="3" destOrd="0" parTransId="{648083CF-6E1A-40D5-815B-19E4F6B8A524}" sibTransId="{20301B83-0A1C-42EF-BE46-D9490CEB1D0A}"/>
    <dgm:cxn modelId="{6B583E37-453F-4272-884B-DBC2ED11D815}" srcId="{13B7CAF8-29CC-48B6-A5B6-8499575442FD}" destId="{26A2D12F-5EF5-4F86-9B42-DB493C5FB7DE}" srcOrd="0" destOrd="0" parTransId="{BD0FF9DE-0C4F-4FD1-B2AA-2D58712EA27B}" sibTransId="{6F2C9D38-A652-4D0F-B936-68E89C2DB875}"/>
    <dgm:cxn modelId="{0DB9A148-E483-4C65-B1CB-FBC36B951F2D}" type="presOf" srcId="{B554428D-E97E-42C6-B0F3-2F9D499CAE0A}" destId="{9A28F9D8-7DF7-4F3E-BF42-DB89EAFFA5D1}" srcOrd="0" destOrd="0" presId="urn:microsoft.com/office/officeart/2005/8/layout/pyramid2"/>
    <dgm:cxn modelId="{2EEB9F31-A64A-4CC2-9AD4-3717CA5B20FD}" srcId="{13B7CAF8-29CC-48B6-A5B6-8499575442FD}" destId="{B554428D-E97E-42C6-B0F3-2F9D499CAE0A}" srcOrd="2" destOrd="0" parTransId="{17207E12-49CD-49C9-8109-0DF107B4A19E}" sibTransId="{58805E5A-B2C6-4910-8399-459D23D2935D}"/>
    <dgm:cxn modelId="{8D5BB0DE-0CAC-4F20-B086-A9FC87648A3C}" type="presParOf" srcId="{015AAEEA-5C70-4981-BFDF-100CD22E522C}" destId="{0CA28921-0E38-462C-B05A-12FDC71F1D45}" srcOrd="0" destOrd="0" presId="urn:microsoft.com/office/officeart/2005/8/layout/pyramid2"/>
    <dgm:cxn modelId="{37680493-E74E-471C-B957-F52D5872EF90}" type="presParOf" srcId="{015AAEEA-5C70-4981-BFDF-100CD22E522C}" destId="{3F8BB070-3A37-47B3-AD9F-7E387A07B051}" srcOrd="1" destOrd="0" presId="urn:microsoft.com/office/officeart/2005/8/layout/pyramid2"/>
    <dgm:cxn modelId="{DF3465DF-49DC-4D39-9470-3C80A7F892E6}" type="presParOf" srcId="{3F8BB070-3A37-47B3-AD9F-7E387A07B051}" destId="{57E9A0DD-992A-4644-9D7E-320FDC9181C4}" srcOrd="0" destOrd="0" presId="urn:microsoft.com/office/officeart/2005/8/layout/pyramid2"/>
    <dgm:cxn modelId="{A676C1CF-6701-41A2-BCCB-1370B4FD2BAB}" type="presParOf" srcId="{3F8BB070-3A37-47B3-AD9F-7E387A07B051}" destId="{83221CF7-47E4-4FCC-BD9E-92FE44D00A68}" srcOrd="1" destOrd="0" presId="urn:microsoft.com/office/officeart/2005/8/layout/pyramid2"/>
    <dgm:cxn modelId="{2378070D-F747-4991-A6C5-46579B1B1FFD}" type="presParOf" srcId="{3F8BB070-3A37-47B3-AD9F-7E387A07B051}" destId="{EB867B10-7378-4D95-84C1-35C4541235AE}" srcOrd="2" destOrd="0" presId="urn:microsoft.com/office/officeart/2005/8/layout/pyramid2"/>
    <dgm:cxn modelId="{113C1D4E-C4C9-4C54-A6A5-EA41A7128F88}" type="presParOf" srcId="{3F8BB070-3A37-47B3-AD9F-7E387A07B051}" destId="{9FFB2FC5-751C-41E6-84AC-5A8DD439D2EC}" srcOrd="3" destOrd="0" presId="urn:microsoft.com/office/officeart/2005/8/layout/pyramid2"/>
    <dgm:cxn modelId="{47287224-D5AB-4A4E-9015-F3E22D74A9AF}" type="presParOf" srcId="{3F8BB070-3A37-47B3-AD9F-7E387A07B051}" destId="{9A28F9D8-7DF7-4F3E-BF42-DB89EAFFA5D1}" srcOrd="4" destOrd="0" presId="urn:microsoft.com/office/officeart/2005/8/layout/pyramid2"/>
    <dgm:cxn modelId="{6F2D3A67-249B-410E-BF7A-B44C268A5EC7}" type="presParOf" srcId="{3F8BB070-3A37-47B3-AD9F-7E387A07B051}" destId="{81B87008-FDF3-4892-AC3C-4545A08BE266}" srcOrd="5" destOrd="0" presId="urn:microsoft.com/office/officeart/2005/8/layout/pyramid2"/>
    <dgm:cxn modelId="{8217C925-B2FD-4B26-9D48-6793A483145A}" type="presParOf" srcId="{3F8BB070-3A37-47B3-AD9F-7E387A07B051}" destId="{C3A2F9A0-A423-47AF-B8A0-100C32993170}" srcOrd="6" destOrd="0" presId="urn:microsoft.com/office/officeart/2005/8/layout/pyramid2"/>
    <dgm:cxn modelId="{F99BE49D-9629-452F-B6ED-EDADAB505107}" type="presParOf" srcId="{3F8BB070-3A37-47B3-AD9F-7E387A07B051}" destId="{2BC527D9-BED6-4872-9F77-0BD5327CB3D5}" srcOrd="7" destOrd="0" presId="urn:microsoft.com/office/officeart/2005/8/layout/pyramid2"/>
    <dgm:cxn modelId="{CDCEEAA8-012C-4785-9825-D2E5413D1F39}" type="presParOf" srcId="{3F8BB070-3A37-47B3-AD9F-7E387A07B051}" destId="{639A3D7E-E0ED-4B70-91C4-5A8D1213BD91}" srcOrd="8" destOrd="0" presId="urn:microsoft.com/office/officeart/2005/8/layout/pyramid2"/>
    <dgm:cxn modelId="{1086EC14-F177-4DA9-9A85-BD982090F3DC}" type="presParOf" srcId="{3F8BB070-3A37-47B3-AD9F-7E387A07B051}" destId="{2293A246-C60F-4E2E-B6E7-B17E21A56FAC}" srcOrd="9" destOrd="0" presId="urn:microsoft.com/office/officeart/2005/8/layout/pyramid2"/>
    <dgm:cxn modelId="{FF1D3595-1955-4CC7-B43A-2CCADBB4717C}" type="presParOf" srcId="{3F8BB070-3A37-47B3-AD9F-7E387A07B051}" destId="{7BB7A3A4-8014-4CF8-8D09-B9F9E719A28F}" srcOrd="10" destOrd="0" presId="urn:microsoft.com/office/officeart/2005/8/layout/pyramid2"/>
    <dgm:cxn modelId="{F98D57AE-D52A-4B48-9F32-D5EAF1D5E529}" type="presParOf" srcId="{3F8BB070-3A37-47B3-AD9F-7E387A07B051}" destId="{AF0F5A80-9C0C-4693-B678-B7B68BD8BDCD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2B30E2-09E0-41A7-AF37-083C13BBF32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9C4210-7489-45E0-A351-FF585FF59736}">
      <dgm:prSet phldrT="[Текст]" custT="1"/>
      <dgm:spPr>
        <a:solidFill>
          <a:srgbClr val="ADF5A9"/>
        </a:solidFill>
        <a:ln>
          <a:solidFill>
            <a:schemeClr val="accent2">
              <a:lumMod val="75000"/>
              <a:alpha val="0"/>
            </a:schemeClr>
          </a:solidFill>
        </a:ln>
      </dgm:spPr>
      <dgm:t>
        <a:bodyPr/>
        <a:lstStyle/>
        <a:p>
          <a:r>
            <a:rPr lang="ru-RU" sz="1400" b="1" dirty="0" smtClean="0">
              <a:solidFill>
                <a:srgbClr val="002060"/>
              </a:solidFill>
            </a:rPr>
            <a:t>Подпрограмма "Служба 112" – </a:t>
          </a:r>
        </a:p>
        <a:p>
          <a:r>
            <a:rPr lang="ru-RU" sz="1400" b="1" dirty="0" smtClean="0">
              <a:solidFill>
                <a:srgbClr val="002060"/>
              </a:solidFill>
            </a:rPr>
            <a:t>13,7 млн. рублей</a:t>
          </a:r>
          <a:endParaRPr lang="ru-RU" sz="1400" b="1" dirty="0">
            <a:solidFill>
              <a:srgbClr val="002060"/>
            </a:solidFill>
          </a:endParaRPr>
        </a:p>
      </dgm:t>
    </dgm:pt>
    <dgm:pt modelId="{CF57309D-C2D7-466E-9114-43E8FD6B565C}" type="parTrans" cxnId="{30A885E9-A000-4A5D-8AA9-77FAB1C0F4F7}">
      <dgm:prSet/>
      <dgm:spPr/>
      <dgm:t>
        <a:bodyPr/>
        <a:lstStyle/>
        <a:p>
          <a:endParaRPr lang="ru-RU"/>
        </a:p>
      </dgm:t>
    </dgm:pt>
    <dgm:pt modelId="{A479B856-B2ED-4148-810B-05B902EDC4A8}" type="sibTrans" cxnId="{30A885E9-A000-4A5D-8AA9-77FAB1C0F4F7}">
      <dgm:prSet/>
      <dgm:spPr/>
      <dgm:t>
        <a:bodyPr/>
        <a:lstStyle/>
        <a:p>
          <a:endParaRPr lang="ru-RU"/>
        </a:p>
      </dgm:t>
    </dgm:pt>
    <dgm:pt modelId="{B3F7E823-9081-4A08-AAAC-0C79AEC9BE16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400" dirty="0" smtClean="0"/>
            <a:t>функционирование ситуационного центра муниципального образования Туапсинский район</a:t>
          </a:r>
          <a:endParaRPr lang="ru-RU" sz="1400" dirty="0"/>
        </a:p>
      </dgm:t>
    </dgm:pt>
    <dgm:pt modelId="{FF0E8E4C-4B87-4170-85F1-D64B089EA4ED}" type="parTrans" cxnId="{9557C847-64F0-43FB-8301-7D81657C6827}">
      <dgm:prSet/>
      <dgm:spPr/>
      <dgm:t>
        <a:bodyPr/>
        <a:lstStyle/>
        <a:p>
          <a:endParaRPr lang="ru-RU"/>
        </a:p>
      </dgm:t>
    </dgm:pt>
    <dgm:pt modelId="{8821AE0E-D621-469B-BE77-4141951CA0B9}" type="sibTrans" cxnId="{9557C847-64F0-43FB-8301-7D81657C6827}">
      <dgm:prSet/>
      <dgm:spPr/>
      <dgm:t>
        <a:bodyPr/>
        <a:lstStyle/>
        <a:p>
          <a:endParaRPr lang="ru-RU"/>
        </a:p>
      </dgm:t>
    </dgm:pt>
    <dgm:pt modelId="{77ABA3E0-45B0-44FD-B3A1-97D55E54A8B9}">
      <dgm:prSet phldrT="[Текст]" custT="1"/>
      <dgm:spPr>
        <a:solidFill>
          <a:srgbClr val="ADF5A9"/>
        </a:solidFill>
        <a:ln>
          <a:solidFill>
            <a:schemeClr val="accent3">
              <a:lumMod val="75000"/>
              <a:alpha val="0"/>
            </a:schemeClr>
          </a:solidFill>
        </a:ln>
      </dgm:spPr>
      <dgm:t>
        <a:bodyPr/>
        <a:lstStyle/>
        <a:p>
          <a:r>
            <a:rPr lang="ru-RU" sz="1400" b="1" dirty="0" smtClean="0">
              <a:solidFill>
                <a:srgbClr val="002060"/>
              </a:solidFill>
            </a:rPr>
            <a:t>Подпрограмма "Обеспечение пожарной безопасности" –</a:t>
          </a:r>
        </a:p>
        <a:p>
          <a:r>
            <a:rPr lang="ru-RU" sz="1400" b="1" dirty="0" smtClean="0">
              <a:solidFill>
                <a:srgbClr val="002060"/>
              </a:solidFill>
            </a:rPr>
            <a:t> 5,9 млн. рублей</a:t>
          </a:r>
          <a:endParaRPr lang="ru-RU" sz="1400" b="1" dirty="0">
            <a:solidFill>
              <a:srgbClr val="002060"/>
            </a:solidFill>
          </a:endParaRPr>
        </a:p>
      </dgm:t>
    </dgm:pt>
    <dgm:pt modelId="{853F5D52-F2F7-41EA-A4B3-76253CDF95FC}" type="parTrans" cxnId="{AF87CC00-5CEC-4DFA-A50C-88B2E2D82E2C}">
      <dgm:prSet/>
      <dgm:spPr/>
      <dgm:t>
        <a:bodyPr/>
        <a:lstStyle/>
        <a:p>
          <a:endParaRPr lang="ru-RU"/>
        </a:p>
      </dgm:t>
    </dgm:pt>
    <dgm:pt modelId="{D16BBE77-6E3E-4CBD-8843-DF8D3079E6D4}" type="sibTrans" cxnId="{AF87CC00-5CEC-4DFA-A50C-88B2E2D82E2C}">
      <dgm:prSet/>
      <dgm:spPr/>
      <dgm:t>
        <a:bodyPr/>
        <a:lstStyle/>
        <a:p>
          <a:endParaRPr lang="ru-RU"/>
        </a:p>
      </dgm:t>
    </dgm:pt>
    <dgm:pt modelId="{260DEC1D-340C-4DAE-84A2-4A85B9E67896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400" dirty="0" smtClean="0"/>
            <a:t>функционирование пожарного отделения</a:t>
          </a:r>
          <a:endParaRPr lang="ru-RU" sz="1400" dirty="0"/>
        </a:p>
      </dgm:t>
    </dgm:pt>
    <dgm:pt modelId="{7B3535D8-F6BB-48D8-B8FF-9EAF16FE79AA}" type="parTrans" cxnId="{5BC93AEE-5606-4FD7-9AAB-D44D2D3B38ED}">
      <dgm:prSet/>
      <dgm:spPr/>
      <dgm:t>
        <a:bodyPr/>
        <a:lstStyle/>
        <a:p>
          <a:endParaRPr lang="ru-RU"/>
        </a:p>
      </dgm:t>
    </dgm:pt>
    <dgm:pt modelId="{36498C92-64BE-4A11-9D3F-E309A8753CE1}" type="sibTrans" cxnId="{5BC93AEE-5606-4FD7-9AAB-D44D2D3B38ED}">
      <dgm:prSet/>
      <dgm:spPr/>
      <dgm:t>
        <a:bodyPr/>
        <a:lstStyle/>
        <a:p>
          <a:endParaRPr lang="ru-RU"/>
        </a:p>
      </dgm:t>
    </dgm:pt>
    <dgm:pt modelId="{F3B2E1E8-1D0B-483C-B3D2-160ABD55983F}">
      <dgm:prSet phldrT="[Текст]" custT="1"/>
      <dgm:spPr>
        <a:solidFill>
          <a:srgbClr val="ADF5A9"/>
        </a:solidFill>
        <a:ln>
          <a:solidFill>
            <a:schemeClr val="accent3">
              <a:lumMod val="75000"/>
              <a:alpha val="0"/>
            </a:schemeClr>
          </a:solidFill>
        </a:ln>
      </dgm:spPr>
      <dgm:t>
        <a:bodyPr/>
        <a:lstStyle/>
        <a:p>
          <a:r>
            <a:rPr lang="ru-RU" sz="1400" b="1" dirty="0" smtClean="0">
              <a:solidFill>
                <a:srgbClr val="002060"/>
              </a:solidFill>
            </a:rPr>
            <a:t>Подпрограмма "Предупреждение, спасение, помощь" – </a:t>
          </a:r>
        </a:p>
        <a:p>
          <a:r>
            <a:rPr lang="ru-RU" sz="1400" b="1" dirty="0" smtClean="0">
              <a:solidFill>
                <a:srgbClr val="002060"/>
              </a:solidFill>
            </a:rPr>
            <a:t>23,3 млн. рублей</a:t>
          </a:r>
          <a:endParaRPr lang="ru-RU" sz="1400" b="1" dirty="0">
            <a:solidFill>
              <a:srgbClr val="002060"/>
            </a:solidFill>
          </a:endParaRPr>
        </a:p>
      </dgm:t>
    </dgm:pt>
    <dgm:pt modelId="{6C341304-CF5D-4919-B941-E2959E9C5635}" type="sibTrans" cxnId="{D5B0A398-AFF6-4713-BE6A-D8D365587160}">
      <dgm:prSet/>
      <dgm:spPr/>
      <dgm:t>
        <a:bodyPr/>
        <a:lstStyle/>
        <a:p>
          <a:endParaRPr lang="ru-RU"/>
        </a:p>
      </dgm:t>
    </dgm:pt>
    <dgm:pt modelId="{3A361DD0-E687-45D8-95C6-8048019571C5}" type="parTrans" cxnId="{D5B0A398-AFF6-4713-BE6A-D8D365587160}">
      <dgm:prSet/>
      <dgm:spPr/>
      <dgm:t>
        <a:bodyPr/>
        <a:lstStyle/>
        <a:p>
          <a:endParaRPr lang="ru-RU"/>
        </a:p>
      </dgm:t>
    </dgm:pt>
    <dgm:pt modelId="{FB271446-AF55-488E-B195-1F3BA04EE2D2}">
      <dgm:prSet phldrT="[Текст]" custT="1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ru-RU" sz="1400" dirty="0" smtClean="0"/>
            <a:t>содержание аварийно-спасательных формирований, и спасательных подразделений на водных объекта</a:t>
          </a:r>
          <a:endParaRPr lang="ru-RU" sz="1400" dirty="0"/>
        </a:p>
      </dgm:t>
    </dgm:pt>
    <dgm:pt modelId="{5EDD5EE7-9580-43DB-A829-90C6B6336344}" type="parTrans" cxnId="{0BB4F822-6DA8-4CDF-A3A7-A02D0013A064}">
      <dgm:prSet/>
      <dgm:spPr/>
      <dgm:t>
        <a:bodyPr/>
        <a:lstStyle/>
        <a:p>
          <a:endParaRPr lang="ru-RU"/>
        </a:p>
      </dgm:t>
    </dgm:pt>
    <dgm:pt modelId="{A631C8FE-0207-4BB5-8EFA-0A8C6AB07963}" type="sibTrans" cxnId="{0BB4F822-6DA8-4CDF-A3A7-A02D0013A064}">
      <dgm:prSet/>
      <dgm:spPr/>
      <dgm:t>
        <a:bodyPr/>
        <a:lstStyle/>
        <a:p>
          <a:endParaRPr lang="ru-RU"/>
        </a:p>
      </dgm:t>
    </dgm:pt>
    <dgm:pt modelId="{1724420C-A67B-43B5-AC7E-97569984DD49}" type="pres">
      <dgm:prSet presAssocID="{A92B30E2-09E0-41A7-AF37-083C13BBF32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299647-3E19-4496-9616-6596B05BDDB9}" type="pres">
      <dgm:prSet presAssocID="{959C4210-7489-45E0-A351-FF585FF59736}" presName="composite" presStyleCnt="0"/>
      <dgm:spPr/>
    </dgm:pt>
    <dgm:pt modelId="{D15E6563-0C1F-4166-B969-C374342886DA}" type="pres">
      <dgm:prSet presAssocID="{959C4210-7489-45E0-A351-FF585FF59736}" presName="parentText" presStyleLbl="alignNode1" presStyleIdx="0" presStyleCnt="3" custScaleX="175255" custScaleY="103053" custLinFactNeighborX="-52488" custLinFactNeighborY="-2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E54B72-2536-4F63-998A-D00638943799}" type="pres">
      <dgm:prSet presAssocID="{959C4210-7489-45E0-A351-FF585FF59736}" presName="descendantText" presStyleLbl="alignAcc1" presStyleIdx="0" presStyleCnt="3" custScaleX="89972" custScaleY="100000" custLinFactNeighborX="-2648" custLinFactNeighborY="-29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804D47-0635-4D3D-9B9B-86EE6AA19238}" type="pres">
      <dgm:prSet presAssocID="{A479B856-B2ED-4148-810B-05B902EDC4A8}" presName="sp" presStyleCnt="0"/>
      <dgm:spPr/>
    </dgm:pt>
    <dgm:pt modelId="{93C6A934-EC53-4BC5-9374-45C616C5D1BB}" type="pres">
      <dgm:prSet presAssocID="{77ABA3E0-45B0-44FD-B3A1-97D55E54A8B9}" presName="composite" presStyleCnt="0"/>
      <dgm:spPr/>
    </dgm:pt>
    <dgm:pt modelId="{591B817E-E7FA-4751-8536-6A482BA36282}" type="pres">
      <dgm:prSet presAssocID="{77ABA3E0-45B0-44FD-B3A1-97D55E54A8B9}" presName="parentText" presStyleLbl="alignNode1" presStyleIdx="1" presStyleCnt="3" custScaleX="173679" custScaleY="110664" custLinFactNeighborX="-52488" custLinFactNeighborY="520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632637-B1CD-4FC8-88D2-DA40458ED68F}" type="pres">
      <dgm:prSet presAssocID="{77ABA3E0-45B0-44FD-B3A1-97D55E54A8B9}" presName="descendantText" presStyleLbl="alignAcc1" presStyleIdx="1" presStyleCnt="3" custScaleX="88722" custScaleY="100000" custLinFactNeighborX="-2639" custLinFactNeighborY="-137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D25FD-B66E-42EA-AE74-8D84DF2F16C0}" type="pres">
      <dgm:prSet presAssocID="{D16BBE77-6E3E-4CBD-8843-DF8D3079E6D4}" presName="sp" presStyleCnt="0"/>
      <dgm:spPr/>
    </dgm:pt>
    <dgm:pt modelId="{B531F3DB-74BF-43C0-A1A6-8409273810E7}" type="pres">
      <dgm:prSet presAssocID="{F3B2E1E8-1D0B-483C-B3D2-160ABD55983F}" presName="composite" presStyleCnt="0"/>
      <dgm:spPr/>
    </dgm:pt>
    <dgm:pt modelId="{8ACE125E-2209-438F-A79C-85606A4ADE92}" type="pres">
      <dgm:prSet presAssocID="{F3B2E1E8-1D0B-483C-B3D2-160ABD55983F}" presName="parentText" presStyleLbl="alignNode1" presStyleIdx="2" presStyleCnt="3" custScaleX="170419" custLinFactNeighborX="-52488" custLinFactNeighborY="-140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33FD9B-457A-4AA8-B63A-10F0365B62F7}" type="pres">
      <dgm:prSet presAssocID="{F3B2E1E8-1D0B-483C-B3D2-160ABD55983F}" presName="descendantText" presStyleLbl="alignAcc1" presStyleIdx="2" presStyleCnt="3" custScaleX="89972" custScaleY="100000" custLinFactNeighborX="-1140" custLinFactNeighborY="4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0DF048-EDB1-43D1-B73C-0259A04791CF}" type="presOf" srcId="{260DEC1D-340C-4DAE-84A2-4A85B9E67896}" destId="{4C632637-B1CD-4FC8-88D2-DA40458ED68F}" srcOrd="0" destOrd="0" presId="urn:microsoft.com/office/officeart/2005/8/layout/chevron2"/>
    <dgm:cxn modelId="{A494F3B8-2DA7-42D3-B221-E4EB56CA2D7B}" type="presOf" srcId="{F3B2E1E8-1D0B-483C-B3D2-160ABD55983F}" destId="{8ACE125E-2209-438F-A79C-85606A4ADE92}" srcOrd="0" destOrd="0" presId="urn:microsoft.com/office/officeart/2005/8/layout/chevron2"/>
    <dgm:cxn modelId="{9557C847-64F0-43FB-8301-7D81657C6827}" srcId="{959C4210-7489-45E0-A351-FF585FF59736}" destId="{B3F7E823-9081-4A08-AAAC-0C79AEC9BE16}" srcOrd="0" destOrd="0" parTransId="{FF0E8E4C-4B87-4170-85F1-D64B089EA4ED}" sibTransId="{8821AE0E-D621-469B-BE77-4141951CA0B9}"/>
    <dgm:cxn modelId="{0BB4F822-6DA8-4CDF-A3A7-A02D0013A064}" srcId="{F3B2E1E8-1D0B-483C-B3D2-160ABD55983F}" destId="{FB271446-AF55-488E-B195-1F3BA04EE2D2}" srcOrd="0" destOrd="0" parTransId="{5EDD5EE7-9580-43DB-A829-90C6B6336344}" sibTransId="{A631C8FE-0207-4BB5-8EFA-0A8C6AB07963}"/>
    <dgm:cxn modelId="{E97BCF24-F49D-4853-96DF-3FB39CFE70A5}" type="presOf" srcId="{FB271446-AF55-488E-B195-1F3BA04EE2D2}" destId="{4A33FD9B-457A-4AA8-B63A-10F0365B62F7}" srcOrd="0" destOrd="0" presId="urn:microsoft.com/office/officeart/2005/8/layout/chevron2"/>
    <dgm:cxn modelId="{BC79F51F-31BB-4D00-BA9D-6B2C002AE141}" type="presOf" srcId="{B3F7E823-9081-4A08-AAAC-0C79AEC9BE16}" destId="{DDE54B72-2536-4F63-998A-D00638943799}" srcOrd="0" destOrd="0" presId="urn:microsoft.com/office/officeart/2005/8/layout/chevron2"/>
    <dgm:cxn modelId="{5BC93AEE-5606-4FD7-9AAB-D44D2D3B38ED}" srcId="{77ABA3E0-45B0-44FD-B3A1-97D55E54A8B9}" destId="{260DEC1D-340C-4DAE-84A2-4A85B9E67896}" srcOrd="0" destOrd="0" parTransId="{7B3535D8-F6BB-48D8-B8FF-9EAF16FE79AA}" sibTransId="{36498C92-64BE-4A11-9D3F-E309A8753CE1}"/>
    <dgm:cxn modelId="{8AEBD81D-DD1F-4598-893D-8AAF93C7CA43}" type="presOf" srcId="{77ABA3E0-45B0-44FD-B3A1-97D55E54A8B9}" destId="{591B817E-E7FA-4751-8536-6A482BA36282}" srcOrd="0" destOrd="0" presId="urn:microsoft.com/office/officeart/2005/8/layout/chevron2"/>
    <dgm:cxn modelId="{30A885E9-A000-4A5D-8AA9-77FAB1C0F4F7}" srcId="{A92B30E2-09E0-41A7-AF37-083C13BBF325}" destId="{959C4210-7489-45E0-A351-FF585FF59736}" srcOrd="0" destOrd="0" parTransId="{CF57309D-C2D7-466E-9114-43E8FD6B565C}" sibTransId="{A479B856-B2ED-4148-810B-05B902EDC4A8}"/>
    <dgm:cxn modelId="{E4F61194-D005-4506-B650-D2FF3B5D7150}" type="presOf" srcId="{959C4210-7489-45E0-A351-FF585FF59736}" destId="{D15E6563-0C1F-4166-B969-C374342886DA}" srcOrd="0" destOrd="0" presId="urn:microsoft.com/office/officeart/2005/8/layout/chevron2"/>
    <dgm:cxn modelId="{A48BA4BF-D520-45B0-9758-B7536FC33387}" type="presOf" srcId="{A92B30E2-09E0-41A7-AF37-083C13BBF325}" destId="{1724420C-A67B-43B5-AC7E-97569984DD49}" srcOrd="0" destOrd="0" presId="urn:microsoft.com/office/officeart/2005/8/layout/chevron2"/>
    <dgm:cxn modelId="{D5B0A398-AFF6-4713-BE6A-D8D365587160}" srcId="{A92B30E2-09E0-41A7-AF37-083C13BBF325}" destId="{F3B2E1E8-1D0B-483C-B3D2-160ABD55983F}" srcOrd="2" destOrd="0" parTransId="{3A361DD0-E687-45D8-95C6-8048019571C5}" sibTransId="{6C341304-CF5D-4919-B941-E2959E9C5635}"/>
    <dgm:cxn modelId="{AF87CC00-5CEC-4DFA-A50C-88B2E2D82E2C}" srcId="{A92B30E2-09E0-41A7-AF37-083C13BBF325}" destId="{77ABA3E0-45B0-44FD-B3A1-97D55E54A8B9}" srcOrd="1" destOrd="0" parTransId="{853F5D52-F2F7-41EA-A4B3-76253CDF95FC}" sibTransId="{D16BBE77-6E3E-4CBD-8843-DF8D3079E6D4}"/>
    <dgm:cxn modelId="{AE28A4E2-6051-4256-B1C6-49EEC38507D3}" type="presParOf" srcId="{1724420C-A67B-43B5-AC7E-97569984DD49}" destId="{DB299647-3E19-4496-9616-6596B05BDDB9}" srcOrd="0" destOrd="0" presId="urn:microsoft.com/office/officeart/2005/8/layout/chevron2"/>
    <dgm:cxn modelId="{46699A20-9A64-455B-8D0E-D8E75774F398}" type="presParOf" srcId="{DB299647-3E19-4496-9616-6596B05BDDB9}" destId="{D15E6563-0C1F-4166-B969-C374342886DA}" srcOrd="0" destOrd="0" presId="urn:microsoft.com/office/officeart/2005/8/layout/chevron2"/>
    <dgm:cxn modelId="{0BAEE663-6626-4BF3-9DE8-7698AEBCC968}" type="presParOf" srcId="{DB299647-3E19-4496-9616-6596B05BDDB9}" destId="{DDE54B72-2536-4F63-998A-D00638943799}" srcOrd="1" destOrd="0" presId="urn:microsoft.com/office/officeart/2005/8/layout/chevron2"/>
    <dgm:cxn modelId="{0A8F3D37-1225-49D4-9F25-BA0ECE2FA6EA}" type="presParOf" srcId="{1724420C-A67B-43B5-AC7E-97569984DD49}" destId="{58804D47-0635-4D3D-9B9B-86EE6AA19238}" srcOrd="1" destOrd="0" presId="urn:microsoft.com/office/officeart/2005/8/layout/chevron2"/>
    <dgm:cxn modelId="{AEAF7B55-4B7C-41CC-99D6-4BC957CF5652}" type="presParOf" srcId="{1724420C-A67B-43B5-AC7E-97569984DD49}" destId="{93C6A934-EC53-4BC5-9374-45C616C5D1BB}" srcOrd="2" destOrd="0" presId="urn:microsoft.com/office/officeart/2005/8/layout/chevron2"/>
    <dgm:cxn modelId="{4D0053E2-8063-4D8E-A5F9-0B0906F7C4A8}" type="presParOf" srcId="{93C6A934-EC53-4BC5-9374-45C616C5D1BB}" destId="{591B817E-E7FA-4751-8536-6A482BA36282}" srcOrd="0" destOrd="0" presId="urn:microsoft.com/office/officeart/2005/8/layout/chevron2"/>
    <dgm:cxn modelId="{3AB454EB-F943-4ABF-BD4F-31787C5936D9}" type="presParOf" srcId="{93C6A934-EC53-4BC5-9374-45C616C5D1BB}" destId="{4C632637-B1CD-4FC8-88D2-DA40458ED68F}" srcOrd="1" destOrd="0" presId="urn:microsoft.com/office/officeart/2005/8/layout/chevron2"/>
    <dgm:cxn modelId="{D624CD59-2A3A-4ED5-ACB0-173A7DEEB7B8}" type="presParOf" srcId="{1724420C-A67B-43B5-AC7E-97569984DD49}" destId="{C81D25FD-B66E-42EA-AE74-8D84DF2F16C0}" srcOrd="3" destOrd="0" presId="urn:microsoft.com/office/officeart/2005/8/layout/chevron2"/>
    <dgm:cxn modelId="{CC79D807-0603-4AB5-8FB2-A8FA7EB7D185}" type="presParOf" srcId="{1724420C-A67B-43B5-AC7E-97569984DD49}" destId="{B531F3DB-74BF-43C0-A1A6-8409273810E7}" srcOrd="4" destOrd="0" presId="urn:microsoft.com/office/officeart/2005/8/layout/chevron2"/>
    <dgm:cxn modelId="{71D81F4C-EAD3-4B12-93BA-D90267710FF0}" type="presParOf" srcId="{B531F3DB-74BF-43C0-A1A6-8409273810E7}" destId="{8ACE125E-2209-438F-A79C-85606A4ADE92}" srcOrd="0" destOrd="0" presId="urn:microsoft.com/office/officeart/2005/8/layout/chevron2"/>
    <dgm:cxn modelId="{7408727E-AA0B-436B-8A6B-63E89E909814}" type="presParOf" srcId="{B531F3DB-74BF-43C0-A1A6-8409273810E7}" destId="{4A33FD9B-457A-4AA8-B63A-10F0365B62F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8F690A-870F-4817-877F-466A65443C7C}">
      <dsp:nvSpPr>
        <dsp:cNvPr id="0" name=""/>
        <dsp:cNvSpPr/>
      </dsp:nvSpPr>
      <dsp:spPr>
        <a:xfrm>
          <a:off x="1515340" y="1156002"/>
          <a:ext cx="2845159" cy="2845159"/>
        </a:xfrm>
        <a:prstGeom prst="ellipse">
          <a:avLst/>
        </a:prstGeom>
        <a:solidFill>
          <a:srgbClr val="FFCC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660033"/>
              </a:solidFill>
            </a:rPr>
            <a:t>Подпрограмма "Развитие отрасли «Образование» в МО Туапсинский район" - 1 231,1 млн. рублей</a:t>
          </a:r>
          <a:endParaRPr lang="ru-RU" sz="2100" b="1" kern="1200" dirty="0">
            <a:solidFill>
              <a:srgbClr val="660033"/>
            </a:solidFill>
          </a:endParaRPr>
        </a:p>
      </dsp:txBody>
      <dsp:txXfrm>
        <a:off x="1515340" y="1156002"/>
        <a:ext cx="2845159" cy="2845159"/>
      </dsp:txXfrm>
    </dsp:sp>
    <dsp:sp modelId="{A403D3A7-37A8-49F5-B552-83AEE528E859}">
      <dsp:nvSpPr>
        <dsp:cNvPr id="0" name=""/>
        <dsp:cNvSpPr/>
      </dsp:nvSpPr>
      <dsp:spPr>
        <a:xfrm>
          <a:off x="2201622" y="0"/>
          <a:ext cx="1396404" cy="1327608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contourW="12700" prstMaterial="plastic">
          <a:bevelT w="127000" h="25400" prst="relaxedInset"/>
          <a:contourClr>
            <a:srgbClr val="FFCC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660033"/>
              </a:solidFill>
            </a:rPr>
            <a:t>содержание дошкольных образовательных учреждений (44 учреждения) – 485,2 млн. рублей</a:t>
          </a:r>
          <a:endParaRPr lang="ru-RU" sz="1000" kern="1200" dirty="0">
            <a:solidFill>
              <a:srgbClr val="660033"/>
            </a:solidFill>
          </a:endParaRPr>
        </a:p>
      </dsp:txBody>
      <dsp:txXfrm>
        <a:off x="2201622" y="0"/>
        <a:ext cx="1396404" cy="1327608"/>
      </dsp:txXfrm>
    </dsp:sp>
    <dsp:sp modelId="{72647F6C-60A5-43EE-9F5B-C5D8EBB08EA7}">
      <dsp:nvSpPr>
        <dsp:cNvPr id="0" name=""/>
        <dsp:cNvSpPr/>
      </dsp:nvSpPr>
      <dsp:spPr>
        <a:xfrm>
          <a:off x="3600403" y="229794"/>
          <a:ext cx="1867577" cy="1714422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660033"/>
              </a:solidFill>
            </a:rPr>
            <a:t>содержание  общеобразовательных учреждений  (37 учреждений) – 623 млн. рублей</a:t>
          </a:r>
        </a:p>
      </dsp:txBody>
      <dsp:txXfrm>
        <a:off x="3600403" y="229794"/>
        <a:ext cx="1867577" cy="1714422"/>
      </dsp:txXfrm>
    </dsp:sp>
    <dsp:sp modelId="{DEECD715-77B0-4991-9486-9F464ED1DC9E}">
      <dsp:nvSpPr>
        <dsp:cNvPr id="0" name=""/>
        <dsp:cNvSpPr/>
      </dsp:nvSpPr>
      <dsp:spPr>
        <a:xfrm>
          <a:off x="4213012" y="2106498"/>
          <a:ext cx="1619635" cy="1574184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660033"/>
              </a:solidFill>
            </a:rPr>
            <a:t>содержание учреждений дополнительного образования детей (22 учреждения) – 41,9 млн. рублей</a:t>
          </a:r>
        </a:p>
      </dsp:txBody>
      <dsp:txXfrm>
        <a:off x="4213012" y="2106498"/>
        <a:ext cx="1619635" cy="1574184"/>
      </dsp:txXfrm>
    </dsp:sp>
    <dsp:sp modelId="{05009C0D-4D53-436C-9F8E-66803FBF446A}">
      <dsp:nvSpPr>
        <dsp:cNvPr id="0" name=""/>
        <dsp:cNvSpPr/>
      </dsp:nvSpPr>
      <dsp:spPr>
        <a:xfrm>
          <a:off x="3240362" y="3617980"/>
          <a:ext cx="1602052" cy="1422579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660033"/>
              </a:solidFill>
            </a:rPr>
            <a:t>обеспечение деятельности муниципальных казенных учреждений – 50,2 млн. рублей</a:t>
          </a:r>
        </a:p>
      </dsp:txBody>
      <dsp:txXfrm>
        <a:off x="3240362" y="3617980"/>
        <a:ext cx="1602052" cy="1422579"/>
      </dsp:txXfrm>
    </dsp:sp>
    <dsp:sp modelId="{0D5667FC-2044-423C-9E97-B29CE327D13B}">
      <dsp:nvSpPr>
        <dsp:cNvPr id="0" name=""/>
        <dsp:cNvSpPr/>
      </dsp:nvSpPr>
      <dsp:spPr>
        <a:xfrm>
          <a:off x="1152121" y="3617980"/>
          <a:ext cx="1583217" cy="1422579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660033"/>
              </a:solidFill>
            </a:rPr>
            <a:t>финансирование доплат отдельным категориям работников в образовательных организациях – 17,2 млн. рублей</a:t>
          </a:r>
        </a:p>
      </dsp:txBody>
      <dsp:txXfrm>
        <a:off x="1152121" y="3617980"/>
        <a:ext cx="1583217" cy="1422579"/>
      </dsp:txXfrm>
    </dsp:sp>
    <dsp:sp modelId="{BA343F60-517B-4717-9EAC-4473F0178547}">
      <dsp:nvSpPr>
        <dsp:cNvPr id="0" name=""/>
        <dsp:cNvSpPr/>
      </dsp:nvSpPr>
      <dsp:spPr>
        <a:xfrm>
          <a:off x="0" y="2088240"/>
          <a:ext cx="1624003" cy="1487805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660033"/>
              </a:solidFill>
            </a:rPr>
            <a:t>Выплата компенсации размера родительской платы за присмотр и уход за детьми в образовательных организациях,– 12,6 млн. рублей</a:t>
          </a:r>
        </a:p>
      </dsp:txBody>
      <dsp:txXfrm>
        <a:off x="0" y="2088240"/>
        <a:ext cx="1624003" cy="1487805"/>
      </dsp:txXfrm>
    </dsp:sp>
    <dsp:sp modelId="{92195E9B-2AD3-43A1-8CC3-755775524545}">
      <dsp:nvSpPr>
        <dsp:cNvPr id="0" name=""/>
        <dsp:cNvSpPr/>
      </dsp:nvSpPr>
      <dsp:spPr>
        <a:xfrm>
          <a:off x="432046" y="360040"/>
          <a:ext cx="1771524" cy="1570727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660033"/>
              </a:solidFill>
            </a:rPr>
            <a:t>компенсация расходов по оплате жилых помещений, отопления и освещения специалистам, проживающим в сельской местности – 1 млн. рублей</a:t>
          </a:r>
        </a:p>
      </dsp:txBody>
      <dsp:txXfrm>
        <a:off x="432046" y="360040"/>
        <a:ext cx="1771524" cy="157072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18F690A-870F-4817-877F-466A65443C7C}">
      <dsp:nvSpPr>
        <dsp:cNvPr id="0" name=""/>
        <dsp:cNvSpPr/>
      </dsp:nvSpPr>
      <dsp:spPr>
        <a:xfrm>
          <a:off x="1169448" y="1581115"/>
          <a:ext cx="3226851" cy="3166306"/>
        </a:xfrm>
        <a:prstGeom prst="ellipse">
          <a:avLst/>
        </a:prstGeom>
        <a:solidFill>
          <a:srgbClr val="FFCC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660033"/>
              </a:solidFill>
            </a:rPr>
            <a:t>Подпрограмма "Развитие системы организации питания в образовательных организациях МО Туапсинский район" -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660033"/>
              </a:solidFill>
            </a:rPr>
            <a:t>14,8 млн. рублей</a:t>
          </a:r>
          <a:endParaRPr lang="ru-RU" sz="1900" b="1" kern="1200" dirty="0">
            <a:solidFill>
              <a:srgbClr val="660033"/>
            </a:solidFill>
          </a:endParaRPr>
        </a:p>
      </dsp:txBody>
      <dsp:txXfrm>
        <a:off x="1169448" y="1581115"/>
        <a:ext cx="3226851" cy="3166306"/>
      </dsp:txXfrm>
    </dsp:sp>
    <dsp:sp modelId="{A403D3A7-37A8-49F5-B552-83AEE528E859}">
      <dsp:nvSpPr>
        <dsp:cNvPr id="0" name=""/>
        <dsp:cNvSpPr/>
      </dsp:nvSpPr>
      <dsp:spPr>
        <a:xfrm>
          <a:off x="3005294" y="69570"/>
          <a:ext cx="2405313" cy="1854093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contourW="12700" prstMaterial="plastic">
          <a:bevelT w="127000" h="25400" prst="relaxedInset"/>
          <a:contourClr>
            <a:srgbClr val="FFCC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7030A0"/>
              </a:solidFill>
            </a:rPr>
            <a:t>обеспечение льготным питанием учащихся из многодетных семей в муниципальных общеобразовательных организациях</a:t>
          </a:r>
          <a:endParaRPr lang="ru-RU" sz="1200" kern="1200" dirty="0">
            <a:solidFill>
              <a:srgbClr val="7030A0"/>
            </a:solidFill>
          </a:endParaRPr>
        </a:p>
      </dsp:txBody>
      <dsp:txXfrm>
        <a:off x="3005294" y="69570"/>
        <a:ext cx="2405313" cy="1854093"/>
      </dsp:txXfrm>
    </dsp:sp>
    <dsp:sp modelId="{72647F6C-60A5-43EE-9F5B-C5D8EBB08EA7}">
      <dsp:nvSpPr>
        <dsp:cNvPr id="0" name=""/>
        <dsp:cNvSpPr/>
      </dsp:nvSpPr>
      <dsp:spPr>
        <a:xfrm>
          <a:off x="0" y="686975"/>
          <a:ext cx="2160641" cy="1719860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7030A0"/>
              </a:solidFill>
            </a:rPr>
            <a:t>содержание АНО «Комбинат питания»</a:t>
          </a:r>
        </a:p>
      </dsp:txBody>
      <dsp:txXfrm>
        <a:off x="0" y="686975"/>
        <a:ext cx="2160641" cy="1719860"/>
      </dsp:txXfrm>
    </dsp:sp>
    <dsp:sp modelId="{DEECD715-77B0-4991-9486-9F464ED1DC9E}">
      <dsp:nvSpPr>
        <dsp:cNvPr id="0" name=""/>
        <dsp:cNvSpPr/>
      </dsp:nvSpPr>
      <dsp:spPr>
        <a:xfrm>
          <a:off x="0" y="4248490"/>
          <a:ext cx="2587320" cy="2170333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rgbClr val="7030A0"/>
              </a:solidFill>
            </a:rPr>
            <a:t>обеспечение молоком учащихся общеобразовательных учреждений</a:t>
          </a:r>
        </a:p>
      </dsp:txBody>
      <dsp:txXfrm>
        <a:off x="0" y="4248490"/>
        <a:ext cx="2587320" cy="2170333"/>
      </dsp:txXfrm>
    </dsp:sp>
    <dsp:sp modelId="{05009C0D-4D53-436C-9F8E-66803FBF446A}">
      <dsp:nvSpPr>
        <dsp:cNvPr id="0" name=""/>
        <dsp:cNvSpPr/>
      </dsp:nvSpPr>
      <dsp:spPr>
        <a:xfrm>
          <a:off x="3468318" y="4082614"/>
          <a:ext cx="2203753" cy="2021611"/>
        </a:xfrm>
        <a:prstGeom prst="ellipse">
          <a:avLst/>
        </a:prstGeom>
        <a:solidFill>
          <a:srgbClr val="FF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7030A0"/>
              </a:solidFill>
            </a:rPr>
            <a:t>обеспечение горячим питанием учащихся общеобразовательных учреждений</a:t>
          </a:r>
        </a:p>
      </dsp:txBody>
      <dsp:txXfrm>
        <a:off x="3468318" y="4082614"/>
        <a:ext cx="2203753" cy="202161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F830C1-573E-4D62-87BD-C6C8C33BB5AE}">
      <dsp:nvSpPr>
        <dsp:cNvPr id="0" name=""/>
        <dsp:cNvSpPr/>
      </dsp:nvSpPr>
      <dsp:spPr>
        <a:xfrm>
          <a:off x="0" y="3396"/>
          <a:ext cx="4882416" cy="219229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</a:rPr>
            <a:t>Подпрограмма "Развитие 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</a:rPr>
            <a:t>детско-юношеского спорта" –</a:t>
          </a:r>
        </a:p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</a:rPr>
            <a:t> 97,1 млн. рублей</a:t>
          </a:r>
          <a:endParaRPr lang="ru-RU" sz="2800" b="1" kern="1200" dirty="0">
            <a:solidFill>
              <a:schemeClr val="tx1"/>
            </a:solidFill>
          </a:endParaRPr>
        </a:p>
      </dsp:txBody>
      <dsp:txXfrm>
        <a:off x="0" y="3396"/>
        <a:ext cx="4882416" cy="2192293"/>
      </dsp:txXfrm>
    </dsp:sp>
    <dsp:sp modelId="{BCBED292-3F94-4E1C-8247-9906332AC645}">
      <dsp:nvSpPr>
        <dsp:cNvPr id="0" name=""/>
        <dsp:cNvSpPr/>
      </dsp:nvSpPr>
      <dsp:spPr>
        <a:xfrm>
          <a:off x="488241" y="2195689"/>
          <a:ext cx="249863" cy="6663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6326"/>
              </a:lnTo>
              <a:lnTo>
                <a:pt x="249863" y="6663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A80F7-EFD0-48E0-AF73-E4390B942C4E}">
      <dsp:nvSpPr>
        <dsp:cNvPr id="0" name=""/>
        <dsp:cNvSpPr/>
      </dsp:nvSpPr>
      <dsp:spPr>
        <a:xfrm>
          <a:off x="738105" y="2376829"/>
          <a:ext cx="4120098" cy="970370"/>
        </a:xfrm>
        <a:prstGeom prst="roundRect">
          <a:avLst>
            <a:gd name="adj" fmla="val 10000"/>
          </a:avLst>
        </a:prstGeom>
        <a:solidFill>
          <a:srgbClr val="5091FA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 выполнение муниципальных заданий бюджетными учреждениями дополнительного образования - 96,6 млн. рублей</a:t>
          </a:r>
          <a:endParaRPr lang="ru-RU" sz="1600" kern="1200" dirty="0"/>
        </a:p>
      </dsp:txBody>
      <dsp:txXfrm>
        <a:off x="738105" y="2376829"/>
        <a:ext cx="4120098" cy="970370"/>
      </dsp:txXfrm>
    </dsp:sp>
    <dsp:sp modelId="{E47946A7-29C1-40ED-A289-AE7090551FB4}">
      <dsp:nvSpPr>
        <dsp:cNvPr id="0" name=""/>
        <dsp:cNvSpPr/>
      </dsp:nvSpPr>
      <dsp:spPr>
        <a:xfrm>
          <a:off x="488241" y="2195689"/>
          <a:ext cx="249863" cy="23153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5348"/>
              </a:lnTo>
              <a:lnTo>
                <a:pt x="249863" y="23153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9BA321-8B3A-42A4-AFAA-FD086C6C5233}">
      <dsp:nvSpPr>
        <dsp:cNvPr id="0" name=""/>
        <dsp:cNvSpPr/>
      </dsp:nvSpPr>
      <dsp:spPr>
        <a:xfrm>
          <a:off x="738105" y="3671413"/>
          <a:ext cx="4120071" cy="1679249"/>
        </a:xfrm>
        <a:prstGeom prst="roundRect">
          <a:avLst>
            <a:gd name="adj" fmla="val 10000"/>
          </a:avLst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реализация отдельных полномочий Краснодарского края по предоставлению социальной поддержки отдельным категориям работников муниципальных физкультурно-спортивных организаций, осуществляющих подготовку спортивного резерва – 0,5 млн. рублей</a:t>
          </a:r>
        </a:p>
      </dsp:txBody>
      <dsp:txXfrm>
        <a:off x="738105" y="3671413"/>
        <a:ext cx="4120071" cy="16792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A28921-0E38-462C-B05A-12FDC71F1D45}">
      <dsp:nvSpPr>
        <dsp:cNvPr id="0" name=""/>
        <dsp:cNvSpPr/>
      </dsp:nvSpPr>
      <dsp:spPr>
        <a:xfrm>
          <a:off x="0" y="0"/>
          <a:ext cx="3897729" cy="3426611"/>
        </a:xfrm>
        <a:prstGeom prst="triangle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E9A0DD-992A-4644-9D7E-320FDC9181C4}">
      <dsp:nvSpPr>
        <dsp:cNvPr id="0" name=""/>
        <dsp:cNvSpPr/>
      </dsp:nvSpPr>
      <dsp:spPr>
        <a:xfrm>
          <a:off x="3160819" y="144016"/>
          <a:ext cx="3046378" cy="6574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Подпрограмма "Поддержка Туапсинского районного казачьего общества" – 2,4 млн. рублей</a:t>
          </a:r>
          <a:endParaRPr lang="ru-RU" sz="1200" b="1" kern="1200" dirty="0"/>
        </a:p>
      </dsp:txBody>
      <dsp:txXfrm>
        <a:off x="3160819" y="144016"/>
        <a:ext cx="3046378" cy="657459"/>
      </dsp:txXfrm>
    </dsp:sp>
    <dsp:sp modelId="{EB867B10-7378-4D95-84C1-35C4541235AE}">
      <dsp:nvSpPr>
        <dsp:cNvPr id="0" name=""/>
        <dsp:cNvSpPr/>
      </dsp:nvSpPr>
      <dsp:spPr>
        <a:xfrm>
          <a:off x="3196328" y="1008112"/>
          <a:ext cx="2917680" cy="6574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Подпрограмма "Обеспечение деятельности МКУ "Национальные проекты и инвестиции" – 1,9 млн. рублей</a:t>
          </a:r>
          <a:endParaRPr lang="ru-RU" sz="1200" b="1" kern="1200" dirty="0"/>
        </a:p>
      </dsp:txBody>
      <dsp:txXfrm>
        <a:off x="3196328" y="1008112"/>
        <a:ext cx="2917680" cy="657459"/>
      </dsp:txXfrm>
    </dsp:sp>
    <dsp:sp modelId="{9A28F9D8-7DF7-4F3E-BF42-DB89EAFFA5D1}">
      <dsp:nvSpPr>
        <dsp:cNvPr id="0" name=""/>
        <dsp:cNvSpPr/>
      </dsp:nvSpPr>
      <dsp:spPr>
        <a:xfrm>
          <a:off x="3160819" y="1944216"/>
          <a:ext cx="3087393" cy="6574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Подпрограмма "Информационное общество муниципального образования Туапсинский район"(на приобретение программных продуктов) – 1,4 млн. рублей</a:t>
          </a:r>
          <a:endParaRPr lang="ru-RU" sz="1200" b="1" kern="1200" dirty="0"/>
        </a:p>
      </dsp:txBody>
      <dsp:txXfrm>
        <a:off x="3160819" y="1944216"/>
        <a:ext cx="3087393" cy="657459"/>
      </dsp:txXfrm>
    </dsp:sp>
    <dsp:sp modelId="{C3A2F9A0-A423-47AF-B8A0-100C32993170}">
      <dsp:nvSpPr>
        <dsp:cNvPr id="0" name=""/>
        <dsp:cNvSpPr/>
      </dsp:nvSpPr>
      <dsp:spPr>
        <a:xfrm>
          <a:off x="136984" y="2736304"/>
          <a:ext cx="3059167" cy="6574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Подпрограмма "Предоставление государственных и муниципальных услуг" (содержание МКУ "Многофункциональный центр")  - 11,5 млн. рублей</a:t>
          </a:r>
          <a:endParaRPr lang="ru-RU" sz="1200" b="1" kern="1200" dirty="0"/>
        </a:p>
      </dsp:txBody>
      <dsp:txXfrm>
        <a:off x="136984" y="2736304"/>
        <a:ext cx="3059167" cy="657459"/>
      </dsp:txXfrm>
    </dsp:sp>
    <dsp:sp modelId="{639A3D7E-E0ED-4B70-91C4-5A8D1213BD91}">
      <dsp:nvSpPr>
        <dsp:cNvPr id="0" name=""/>
        <dsp:cNvSpPr/>
      </dsp:nvSpPr>
      <dsp:spPr>
        <a:xfrm>
          <a:off x="288046" y="4248472"/>
          <a:ext cx="3571149" cy="6574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Подпрограмма "Обеспечение деятельности органов местного самоуправления"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(содержание МКУ "Центр ОДОМС") – 42,7 млн. рублей</a:t>
          </a:r>
          <a:endParaRPr lang="ru-RU" sz="1200" b="1" kern="1200" dirty="0"/>
        </a:p>
      </dsp:txBody>
      <dsp:txXfrm>
        <a:off x="288046" y="4248472"/>
        <a:ext cx="3571149" cy="657459"/>
      </dsp:txXfrm>
    </dsp:sp>
    <dsp:sp modelId="{7BB7A3A4-8014-4CF8-8D09-B9F9E719A28F}">
      <dsp:nvSpPr>
        <dsp:cNvPr id="0" name=""/>
        <dsp:cNvSpPr/>
      </dsp:nvSpPr>
      <dsp:spPr>
        <a:xfrm>
          <a:off x="2657267" y="3456384"/>
          <a:ext cx="3515826" cy="6574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Подпрограмма "Социальная поддержка отдельных категорий граждан МО Туапсинский район" (доплаты к  пенсии муниципальным служащим) – 1,4 млн. рублей</a:t>
          </a:r>
          <a:endParaRPr lang="ru-RU" sz="1200" b="1" kern="1200" dirty="0"/>
        </a:p>
      </dsp:txBody>
      <dsp:txXfrm>
        <a:off x="2657267" y="3456384"/>
        <a:ext cx="3515826" cy="65745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15E6563-0C1F-4166-B969-C374342886DA}">
      <dsp:nvSpPr>
        <dsp:cNvPr id="0" name=""/>
        <dsp:cNvSpPr/>
      </dsp:nvSpPr>
      <dsp:spPr>
        <a:xfrm rot="5400000">
          <a:off x="287794" y="-110693"/>
          <a:ext cx="1536831" cy="1829506"/>
        </a:xfrm>
        <a:prstGeom prst="chevron">
          <a:avLst/>
        </a:prstGeom>
        <a:solidFill>
          <a:srgbClr val="ADF5A9"/>
        </a:solidFill>
        <a:ln w="25400" cap="flat" cmpd="sng" algn="ctr">
          <a:solidFill>
            <a:schemeClr val="accent2">
              <a:lumMod val="7500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Подпрограмма "Служба 112" –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13,7 млн. рублей</a:t>
          </a:r>
          <a:endParaRPr lang="ru-RU" sz="1400" b="1" kern="1200" dirty="0">
            <a:solidFill>
              <a:srgbClr val="002060"/>
            </a:solidFill>
          </a:endParaRPr>
        </a:p>
      </dsp:txBody>
      <dsp:txXfrm rot="5400000">
        <a:off x="287794" y="-110693"/>
        <a:ext cx="1536831" cy="1829506"/>
      </dsp:txXfrm>
    </dsp:sp>
    <dsp:sp modelId="{DDE54B72-2536-4F63-998A-D00638943799}">
      <dsp:nvSpPr>
        <dsp:cNvPr id="0" name=""/>
        <dsp:cNvSpPr/>
      </dsp:nvSpPr>
      <dsp:spPr>
        <a:xfrm rot="5400000">
          <a:off x="3432703" y="-1184085"/>
          <a:ext cx="969346" cy="3403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функционирование ситуационного центра муниципального образования Туапсинский район</a:t>
          </a:r>
          <a:endParaRPr lang="ru-RU" sz="1400" kern="1200" dirty="0"/>
        </a:p>
      </dsp:txBody>
      <dsp:txXfrm rot="5400000">
        <a:off x="3432703" y="-1184085"/>
        <a:ext cx="969346" cy="3403557"/>
      </dsp:txXfrm>
    </dsp:sp>
    <dsp:sp modelId="{591B817E-E7FA-4751-8536-6A482BA36282}">
      <dsp:nvSpPr>
        <dsp:cNvPr id="0" name=""/>
        <dsp:cNvSpPr/>
      </dsp:nvSpPr>
      <dsp:spPr>
        <a:xfrm rot="5400000">
          <a:off x="222817" y="1390088"/>
          <a:ext cx="1650334" cy="1813054"/>
        </a:xfrm>
        <a:prstGeom prst="chevron">
          <a:avLst/>
        </a:prstGeom>
        <a:solidFill>
          <a:srgbClr val="ADF5A9"/>
        </a:solidFill>
        <a:ln w="25400" cap="flat" cmpd="sng" algn="ctr">
          <a:solidFill>
            <a:schemeClr val="accent3">
              <a:lumMod val="7500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Подпрограмма "Обеспечение пожарной безопасности" –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 5,9 млн. рублей</a:t>
          </a:r>
          <a:endParaRPr lang="ru-RU" sz="1400" b="1" kern="1200" dirty="0">
            <a:solidFill>
              <a:srgbClr val="002060"/>
            </a:solidFill>
          </a:endParaRPr>
        </a:p>
      </dsp:txBody>
      <dsp:txXfrm rot="5400000">
        <a:off x="222817" y="1390088"/>
        <a:ext cx="1650334" cy="1813054"/>
      </dsp:txXfrm>
    </dsp:sp>
    <dsp:sp modelId="{4C632637-B1CD-4FC8-88D2-DA40458ED68F}">
      <dsp:nvSpPr>
        <dsp:cNvPr id="0" name=""/>
        <dsp:cNvSpPr/>
      </dsp:nvSpPr>
      <dsp:spPr>
        <a:xfrm rot="5400000">
          <a:off x="3393057" y="175961"/>
          <a:ext cx="969346" cy="32967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функционирование пожарного отделения</a:t>
          </a:r>
          <a:endParaRPr lang="ru-RU" sz="1400" kern="1200" dirty="0"/>
        </a:p>
      </dsp:txBody>
      <dsp:txXfrm rot="5400000">
        <a:off x="3393057" y="175961"/>
        <a:ext cx="969346" cy="3296773"/>
      </dsp:txXfrm>
    </dsp:sp>
    <dsp:sp modelId="{8ACE125E-2209-438F-A79C-85606A4ADE92}">
      <dsp:nvSpPr>
        <dsp:cNvPr id="0" name=""/>
        <dsp:cNvSpPr/>
      </dsp:nvSpPr>
      <dsp:spPr>
        <a:xfrm rot="5400000">
          <a:off x="285317" y="2697507"/>
          <a:ext cx="1491301" cy="1779023"/>
        </a:xfrm>
        <a:prstGeom prst="chevron">
          <a:avLst/>
        </a:prstGeom>
        <a:solidFill>
          <a:srgbClr val="ADF5A9"/>
        </a:solidFill>
        <a:ln w="25400" cap="flat" cmpd="sng" algn="ctr">
          <a:solidFill>
            <a:schemeClr val="accent3">
              <a:lumMod val="7500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Подпрограмма "Предупреждение, спасение, помощь" –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</a:rPr>
            <a:t>23,3 млн. рублей</a:t>
          </a:r>
          <a:endParaRPr lang="ru-RU" sz="1400" b="1" kern="1200" dirty="0">
            <a:solidFill>
              <a:srgbClr val="002060"/>
            </a:solidFill>
          </a:endParaRPr>
        </a:p>
      </dsp:txBody>
      <dsp:txXfrm rot="5400000">
        <a:off x="285317" y="2697507"/>
        <a:ext cx="1491301" cy="1779023"/>
      </dsp:txXfrm>
    </dsp:sp>
    <dsp:sp modelId="{4A33FD9B-457A-4AA8-B63A-10F0365B62F7}">
      <dsp:nvSpPr>
        <dsp:cNvPr id="0" name=""/>
        <dsp:cNvSpPr/>
      </dsp:nvSpPr>
      <dsp:spPr>
        <a:xfrm rot="5400000">
          <a:off x="3464507" y="1689315"/>
          <a:ext cx="969346" cy="340355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содержание аварийно-спасательных формирований, и спасательных подразделений на водных объекта</a:t>
          </a:r>
          <a:endParaRPr lang="ru-RU" sz="1400" kern="1200" dirty="0"/>
        </a:p>
      </dsp:txBody>
      <dsp:txXfrm rot="5400000">
        <a:off x="3464507" y="1689315"/>
        <a:ext cx="969346" cy="34035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0.05448</cdr:x>
      <cdr:y>0.76894</cdr:y>
    </cdr:from>
    <cdr:to>
      <cdr:x>0.1533</cdr:x>
      <cdr:y>0.92643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4056" y="446449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0.23225</cdr:x>
      <cdr:y>0.36015</cdr:y>
    </cdr:from>
    <cdr:to>
      <cdr:x>0.38975</cdr:x>
      <cdr:y>0.61022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23728" y="1077025"/>
          <a:ext cx="1440161" cy="7478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/>
            <a:t>828,6 </a:t>
          </a:r>
        </a:p>
        <a:p xmlns:a="http://schemas.openxmlformats.org/drawingml/2006/main">
          <a:pPr algn="ctr"/>
          <a:r>
            <a:rPr lang="ru-RU" sz="1600" b="1" dirty="0" smtClean="0"/>
            <a:t>млн. руб.</a:t>
          </a:r>
          <a:endParaRPr lang="ru-RU" sz="16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0.84047</cdr:x>
      <cdr:y>0.67692</cdr:y>
    </cdr:from>
    <cdr:to>
      <cdr:x>0.94176</cdr:x>
      <cdr:y>0.87229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587576" y="316835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0.82452</cdr:x>
      <cdr:y>0.66154</cdr:y>
    </cdr:from>
    <cdr:to>
      <cdr:x>0.92581</cdr:x>
      <cdr:y>0.8569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443560" y="30963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0.81713</cdr:x>
      <cdr:y>0.20755</cdr:y>
    </cdr:from>
    <cdr:to>
      <cdr:x>0.9607</cdr:x>
      <cdr:y>0.40755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148064" y="792087"/>
          <a:ext cx="904541" cy="763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400" dirty="0"/>
        </a:p>
      </cdr:txBody>
    </cdr:sp>
  </cdr:relSizeAnchor>
  <cdr:relSizeAnchor xmlns:cdr="http://schemas.openxmlformats.org/drawingml/2006/chartDrawing">
    <cdr:from>
      <cdr:x>0.27777</cdr:x>
      <cdr:y>0.67716</cdr:y>
    </cdr:from>
    <cdr:to>
      <cdr:x>0.40856</cdr:x>
      <cdr:y>0.76085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750013" y="2633585"/>
          <a:ext cx="824019" cy="3254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500" b="1" dirty="0" smtClean="0"/>
            <a:t>27 434</a:t>
          </a:r>
          <a:endParaRPr lang="ru-RU" sz="1500" b="1" dirty="0"/>
        </a:p>
      </cdr:txBody>
    </cdr:sp>
  </cdr:relSizeAnchor>
  <cdr:relSizeAnchor xmlns:cdr="http://schemas.openxmlformats.org/drawingml/2006/chartDrawing">
    <cdr:from>
      <cdr:x>0.43886</cdr:x>
      <cdr:y>0.63803</cdr:y>
    </cdr:from>
    <cdr:to>
      <cdr:x>0.584</cdr:x>
      <cdr:y>0.71804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764904" y="2481386"/>
          <a:ext cx="914400" cy="3111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500" b="1" dirty="0" smtClean="0"/>
            <a:t>30 165</a:t>
          </a:r>
          <a:endParaRPr lang="ru-RU" sz="1500" b="1" dirty="0"/>
        </a:p>
      </cdr:txBody>
    </cdr:sp>
  </cdr:relSizeAnchor>
  <cdr:relSizeAnchor xmlns:cdr="http://schemas.openxmlformats.org/drawingml/2006/chartDrawing">
    <cdr:from>
      <cdr:x>0.1114</cdr:x>
      <cdr:y>0.15789</cdr:y>
    </cdr:from>
    <cdr:to>
      <cdr:x>0.25654</cdr:x>
      <cdr:y>0.38068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701824" y="64807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0.26694</cdr:x>
      <cdr:y>0.36235</cdr:y>
    </cdr:from>
    <cdr:to>
      <cdr:x>0.41207</cdr:x>
      <cdr:y>0.45744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589640" y="1409246"/>
          <a:ext cx="864321" cy="3697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814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0.44183</cdr:x>
      <cdr:y>0.37727</cdr:y>
    </cdr:from>
    <cdr:to>
      <cdr:x>0.58697</cdr:x>
      <cdr:y>0.45053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631185" y="1467248"/>
          <a:ext cx="864320" cy="2849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829</a:t>
          </a:r>
          <a:endParaRPr lang="ru-RU" sz="1500" b="1" dirty="0"/>
        </a:p>
      </cdr:txBody>
    </cdr:sp>
  </cdr:relSizeAnchor>
  <cdr:relSizeAnchor xmlns:cdr="http://schemas.openxmlformats.org/drawingml/2006/chartDrawing">
    <cdr:from>
      <cdr:x>0.62866</cdr:x>
      <cdr:y>0.38309</cdr:y>
    </cdr:from>
    <cdr:to>
      <cdr:x>0.76786</cdr:x>
      <cdr:y>0.45635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960694" y="1572356"/>
          <a:ext cx="876946" cy="3006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842</a:t>
          </a:r>
          <a:endParaRPr lang="ru-RU" sz="1500" b="1" dirty="0"/>
        </a:p>
      </cdr:txBody>
    </cdr:sp>
  </cdr:relSizeAnchor>
  <cdr:relSizeAnchor xmlns:cdr="http://schemas.openxmlformats.org/drawingml/2006/chartDrawing">
    <cdr:from>
      <cdr:x>0.79966</cdr:x>
      <cdr:y>0.36842</cdr:y>
    </cdr:from>
    <cdr:to>
      <cdr:x>0.9448</cdr:x>
      <cdr:y>0.45923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38042" y="1512168"/>
          <a:ext cx="914400" cy="3727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867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0.38091</cdr:x>
      <cdr:y>0.46853</cdr:y>
    </cdr:from>
    <cdr:to>
      <cdr:x>0.45951</cdr:x>
      <cdr:y>0.54002</cdr:y>
    </cdr:to>
    <cdr:cxnSp macro="">
      <cdr:nvCxnSpPr>
        <cdr:cNvPr id="18" name="Прямая со стрелкой 17"/>
        <cdr:cNvCxnSpPr/>
      </cdr:nvCxnSpPr>
      <cdr:spPr>
        <a:xfrm xmlns:a="http://schemas.openxmlformats.org/drawingml/2006/main" flipV="1">
          <a:off x="2268369" y="1822185"/>
          <a:ext cx="468052" cy="278029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0.35218</cdr:x>
      <cdr:y>0.41257</cdr:y>
    </cdr:from>
    <cdr:to>
      <cdr:x>0.4348</cdr:x>
      <cdr:y>0.48928</cdr:y>
    </cdr:to>
    <cdr:sp macro="" textlink="">
      <cdr:nvSpPr>
        <cdr:cNvPr id="19" name="TextBox 18"/>
        <cdr:cNvSpPr txBox="1"/>
      </cdr:nvSpPr>
      <cdr:spPr>
        <a:xfrm xmlns:a="http://schemas.openxmlformats.org/drawingml/2006/main" rot="19943388">
          <a:off x="2097281" y="1604558"/>
          <a:ext cx="492044" cy="298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 smtClean="0">
              <a:solidFill>
                <a:srgbClr val="FF0000"/>
              </a:solidFill>
            </a:rPr>
            <a:t>102%</a:t>
          </a:r>
          <a:endParaRPr lang="ru-RU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0.5618</cdr:x>
      <cdr:y>0.45093</cdr:y>
    </cdr:from>
    <cdr:to>
      <cdr:x>0.6365</cdr:x>
      <cdr:y>0.52687</cdr:y>
    </cdr:to>
    <cdr:cxnSp macro="">
      <cdr:nvCxnSpPr>
        <cdr:cNvPr id="21" name="Прямая со стрелкой 20"/>
        <cdr:cNvCxnSpPr/>
      </cdr:nvCxnSpPr>
      <cdr:spPr>
        <a:xfrm xmlns:a="http://schemas.openxmlformats.org/drawingml/2006/main" flipV="1">
          <a:off x="3345626" y="1753725"/>
          <a:ext cx="444838" cy="295366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0.52408</cdr:x>
      <cdr:y>0.42787</cdr:y>
    </cdr:from>
    <cdr:to>
      <cdr:x>0.61569</cdr:x>
      <cdr:y>0.48681</cdr:y>
    </cdr:to>
    <cdr:sp macro="" textlink="">
      <cdr:nvSpPr>
        <cdr:cNvPr id="22" name="TextBox 21"/>
        <cdr:cNvSpPr txBox="1"/>
      </cdr:nvSpPr>
      <cdr:spPr>
        <a:xfrm xmlns:a="http://schemas.openxmlformats.org/drawingml/2006/main" rot="19532499">
          <a:off x="3120981" y="1664053"/>
          <a:ext cx="545524" cy="2292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 smtClean="0">
              <a:solidFill>
                <a:srgbClr val="FF0000"/>
              </a:solidFill>
            </a:rPr>
            <a:t>102%</a:t>
          </a:r>
          <a:endParaRPr lang="ru-RU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0.72602</cdr:x>
      <cdr:y>0.45093</cdr:y>
    </cdr:from>
    <cdr:to>
      <cdr:x>0.80544</cdr:x>
      <cdr:y>0.51077</cdr:y>
    </cdr:to>
    <cdr:cxnSp macro="">
      <cdr:nvCxnSpPr>
        <cdr:cNvPr id="24" name="Прямая со стрелкой 23"/>
        <cdr:cNvCxnSpPr/>
      </cdr:nvCxnSpPr>
      <cdr:spPr>
        <a:xfrm xmlns:a="http://schemas.openxmlformats.org/drawingml/2006/main" flipV="1">
          <a:off x="4323549" y="1753725"/>
          <a:ext cx="472941" cy="232745"/>
        </a:xfrm>
        <a:prstGeom xmlns:a="http://schemas.openxmlformats.org/drawingml/2006/main" prst="straightConnector1">
          <a:avLst/>
        </a:prstGeom>
        <a:ln xmlns:a="http://schemas.openxmlformats.org/drawingml/2006/main" w="38100" cmpd="sng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0.68539</cdr:x>
      <cdr:y>0.40288</cdr:y>
    </cdr:from>
    <cdr:to>
      <cdr:x>0.83894</cdr:x>
      <cdr:y>0.45319</cdr:y>
    </cdr:to>
    <cdr:sp macro="" textlink="">
      <cdr:nvSpPr>
        <cdr:cNvPr id="25" name="TextBox 24"/>
        <cdr:cNvSpPr txBox="1"/>
      </cdr:nvSpPr>
      <cdr:spPr>
        <a:xfrm xmlns:a="http://schemas.openxmlformats.org/drawingml/2006/main" rot="19674747">
          <a:off x="4081605" y="1566858"/>
          <a:ext cx="914400" cy="195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 smtClean="0">
              <a:solidFill>
                <a:srgbClr val="FF0000"/>
              </a:solidFill>
            </a:rPr>
            <a:t>103%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0.08046</cdr:x>
      <cdr:y>0.4752</cdr:y>
    </cdr:from>
    <cdr:to>
      <cdr:x>0.32184</cdr:x>
      <cdr:y>0.9504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4056" y="288032"/>
          <a:ext cx="151216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2 170 152,1 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0.19288</cdr:x>
      <cdr:y>0.39342</cdr:y>
    </cdr:from>
    <cdr:to>
      <cdr:x>0.2795</cdr:x>
      <cdr:y>0.4526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63688" y="1914872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85,1%</a:t>
          </a:r>
          <a:endParaRPr lang="ru-RU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F9430-1674-4239-B437-BBEA93508984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A10A0-BAE1-4883-8385-41AF62EC1C2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1282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1A10A0-BAE1-4883-8385-41AF62EC1C25}" type="slidenum">
              <a:rPr lang="ru-RU" smtClean="0"/>
              <a:pPr/>
              <a:t>36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28.11.2014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01" r:id="rId1"/>
    <p:sldLayoutId id="2147485402" r:id="rId2"/>
    <p:sldLayoutId id="2147485403" r:id="rId3"/>
    <p:sldLayoutId id="2147485404" r:id="rId4"/>
    <p:sldLayoutId id="2147485405" r:id="rId5"/>
    <p:sldLayoutId id="2147485406" r:id="rId6"/>
    <p:sldLayoutId id="2147485407" r:id="rId7"/>
    <p:sldLayoutId id="2147485408" r:id="rId8"/>
    <p:sldLayoutId id="2147485409" r:id="rId9"/>
    <p:sldLayoutId id="2147485410" r:id="rId10"/>
    <p:sldLayoutId id="214748541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2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42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GuziyNN.FINUP\Рабочий стол\СМИ ТУАПСЕ ФОТО\Oblojka svod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908720"/>
            <a:ext cx="9144000" cy="3888432"/>
          </a:xfr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marL="0" lvl="0" indent="0" algn="ctr" fontAlgn="base">
              <a:spcAft>
                <a:spcPct val="0"/>
              </a:spcAft>
            </a:pPr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  <a:t>ПРОЕКТ БЮДЖЕТА </a:t>
            </a:r>
            <a:b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</a:br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  <a:t/>
            </a:r>
            <a:b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</a:b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  <a:t>МУНИЦИПАЛЬНОГО ОБРАЗОВАНИЯ</a:t>
            </a:r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  <a:t/>
            </a:r>
            <a:b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</a:br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  <a:t>ТУАПСИНСКИЙ РАЙОН</a:t>
            </a:r>
            <a:b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</a:br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  <a:t/>
            </a:r>
            <a:b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</a:b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</a:rPr>
              <a:t>НА 2015-2017 ГОДы</a:t>
            </a:r>
            <a:endParaRPr lang="ru-RU" sz="40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MS Mincho" panose="02020609040205080304" pitchFamily="49" charset="-128"/>
              <a:ea typeface="MS Mincho" panose="02020609040205080304" pitchFamily="49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114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18756"/>
            <a:ext cx="8424936" cy="533288"/>
          </a:xfrm>
          <a:noFill/>
          <a:effectLst>
            <a:outerShdw sx="1000" sy="1000" algn="ctr" rotWithShape="0">
              <a:schemeClr val="tx1"/>
            </a:out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200000"/>
              </a:lnSpc>
            </a:pP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Что такое бюджет для граждан ?</a:t>
            </a:r>
            <a:endParaRPr lang="ru-RU" sz="1700" b="1" dirty="0">
              <a:solidFill>
                <a:srgbClr val="00B0F0"/>
              </a:solidFill>
              <a:effectLst/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23528" y="980728"/>
            <a:ext cx="8496944" cy="5256584"/>
          </a:xfrm>
        </p:spPr>
        <p:txBody>
          <a:bodyPr>
            <a:normAutofit fontScale="92500" lnSpcReduction="20000"/>
          </a:bodyPr>
          <a:lstStyle/>
          <a:p>
            <a:pPr algn="just"/>
            <a:endParaRPr lang="ru-RU" sz="2200" b="1" i="1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just"/>
            <a:r>
              <a:rPr lang="ru-RU" sz="2200" b="1" i="1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</a:t>
            </a:r>
            <a:r>
              <a:rPr lang="ru-RU" sz="2200" b="1" i="1" dirty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Бюджет для граждан»</a:t>
            </a:r>
            <a:r>
              <a:rPr lang="ru-RU" sz="2200" b="1" i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познакомит Вас с положениями проекта основного финансового документа муниципального образования Туапсинский район – решением Совета муниципального образования Туапсинский район «О бюджете муниципального образования Туапсинский район  на 2015 год и на плановый </a:t>
            </a:r>
            <a:r>
              <a:rPr lang="ru-RU" sz="1800" dirty="0">
                <a:solidFill>
                  <a:schemeClr val="tx1"/>
                </a:solidFill>
              </a:rPr>
              <a:t>период 2016 и 2017годов».</a:t>
            </a:r>
          </a:p>
          <a:p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Представленная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информация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предназначена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для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широкого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круга пользователей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будет интересна и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полезна как студентам, 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педагогам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врачам,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молодым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семьям, 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так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 пенсионерам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другим 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категориям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населения,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так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как местный </a:t>
            </a:r>
            <a:endParaRPr lang="ru-RU" sz="1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бюджет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затрагивает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интересы 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каждого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жителя </a:t>
            </a:r>
            <a:r>
              <a:rPr lang="ru-RU" sz="18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Туапсинского </a:t>
            </a:r>
            <a:r>
              <a:rPr lang="ru-RU" sz="18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района.</a:t>
            </a:r>
          </a:p>
          <a:p>
            <a:endParaRPr lang="ru-RU" sz="16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Мы </a:t>
            </a:r>
            <a:r>
              <a:rPr lang="ru-RU" sz="16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постарались в доступной и понятной для </a:t>
            </a:r>
            <a:endParaRPr lang="ru-RU" sz="16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граждан </a:t>
            </a:r>
            <a:r>
              <a:rPr lang="ru-RU" sz="16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форме показать основные параметры </a:t>
            </a:r>
            <a:endParaRPr lang="ru-RU" sz="16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бюджета </a:t>
            </a:r>
            <a:r>
              <a:rPr lang="ru-RU" sz="1600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муниципального </a:t>
            </a:r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образования 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Туапсинский район.</a:t>
            </a:r>
            <a:endParaRPr lang="ru-RU" sz="16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Рисунок 5" descr="http://icdn.lenta.ru/images/2014/09/30/11/20140930115218110/pic_e95d95f2d79f7e8b07f0c3208310f184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l="4167" r="4167"/>
          <a:stretch>
            <a:fillRect/>
          </a:stretch>
        </p:blipFill>
        <p:spPr bwMode="auto">
          <a:xfrm>
            <a:off x="5076056" y="2276872"/>
            <a:ext cx="3949130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3463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936104"/>
          </a:xfrm>
          <a:effectLst/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Документы, </a:t>
            </a:r>
            <a:r>
              <a:rPr lang="ru-RU" sz="1700" b="1" dirty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необходимые для составления </a:t>
            </a: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проекта бюджета </a:t>
            </a:r>
            <a:endParaRPr lang="ru-RU" sz="1700" b="1" dirty="0">
              <a:solidFill>
                <a:srgbClr val="00B0F0"/>
              </a:solidFill>
              <a:effectLst/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251520" y="4149080"/>
            <a:ext cx="2232248" cy="2052228"/>
          </a:xfrm>
          <a:prstGeom prst="rightArrowCallout">
            <a:avLst>
              <a:gd name="adj1" fmla="val 16801"/>
              <a:gd name="adj2" fmla="val 14329"/>
              <a:gd name="adj3" fmla="val 18479"/>
              <a:gd name="adj4" fmla="val 67583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Бюджетное послание Президента Российской Федерации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600" y="472514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1835696" y="1844824"/>
            <a:ext cx="2520280" cy="2232248"/>
          </a:xfrm>
          <a:prstGeom prst="downArrowCallout">
            <a:avLst>
              <a:gd name="adj1" fmla="val 13931"/>
              <a:gd name="adj2" fmla="val 14704"/>
              <a:gd name="adj3" fmla="val 17230"/>
              <a:gd name="adj4" fmla="val 67812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Прогноз </a:t>
            </a:r>
            <a:r>
              <a:rPr lang="ru-RU" sz="1600" b="1" dirty="0" smtClean="0">
                <a:solidFill>
                  <a:schemeClr val="tx1"/>
                </a:solidFill>
              </a:rPr>
              <a:t>социально-экономического развития муниципального образования Туапсинский район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4644008" y="1844824"/>
            <a:ext cx="2592288" cy="2304256"/>
          </a:xfrm>
          <a:prstGeom prst="downArrowCallout">
            <a:avLst>
              <a:gd name="adj1" fmla="val 15282"/>
              <a:gd name="adj2" fmla="val 14742"/>
              <a:gd name="adj3" fmla="val 16362"/>
              <a:gd name="adj4" fmla="val 6497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Основные направления бюджетной и налоговой политики </a:t>
            </a:r>
            <a:r>
              <a:rPr lang="ru-RU" sz="1600" b="1" dirty="0" smtClean="0">
                <a:solidFill>
                  <a:schemeClr val="tx1"/>
                </a:solidFill>
              </a:rPr>
              <a:t>муниципального образования Туапсинский  район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Выноска со стрелкой влево 10"/>
          <p:cNvSpPr/>
          <p:nvPr/>
        </p:nvSpPr>
        <p:spPr>
          <a:xfrm>
            <a:off x="6372200" y="4005064"/>
            <a:ext cx="2592288" cy="2232248"/>
          </a:xfrm>
          <a:prstGeom prst="leftArrowCallout">
            <a:avLst>
              <a:gd name="adj1" fmla="val 14563"/>
              <a:gd name="adj2" fmla="val 14563"/>
              <a:gd name="adj3" fmla="val 20361"/>
              <a:gd name="adj4" fmla="val 67020"/>
            </a:avLst>
          </a:prstGeom>
          <a:solidFill>
            <a:srgbClr val="FFFF9B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Муниципальные программы </a:t>
            </a:r>
            <a:r>
              <a:rPr lang="ru-RU" sz="1600" b="1" dirty="0" smtClean="0">
                <a:solidFill>
                  <a:schemeClr val="tx1"/>
                </a:solidFill>
              </a:rPr>
              <a:t>муниципального образования Туапсинский район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483768" y="3717032"/>
            <a:ext cx="3888431" cy="2736304"/>
          </a:xfrm>
          <a:prstGeom prst="ellipse">
            <a:avLst/>
          </a:prstGeom>
          <a:solidFill>
            <a:srgbClr val="E66C98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п</a:t>
            </a:r>
            <a:r>
              <a:rPr lang="ru-RU" sz="3200" b="1" dirty="0" smtClean="0">
                <a:solidFill>
                  <a:schemeClr val="tx1"/>
                </a:solidFill>
              </a:rPr>
              <a:t>роект бюджета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7566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585" y="188640"/>
            <a:ext cx="854075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4550"/>
            <a:ext cx="9180512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ea typeface="Times New Roman" pitchFamily="18" charset="0"/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a typeface="Times New Roman" pitchFamily="18" charset="0"/>
              </a:rPr>
              <a:t>           </a:t>
            </a: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a typeface="Times New Roman" pitchFamily="18" charset="0"/>
              </a:rPr>
              <a:t>          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Туапсинский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район  состоит из 10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поселений:</a:t>
            </a: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>
                <a:ea typeface="Times New Roman" pitchFamily="18" charset="0"/>
                <a:cs typeface="Arial" pitchFamily="34" charset="0"/>
              </a:rPr>
              <a:t>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          3-х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городских и 7-ми сельских поселений, которые формируют налоговую базу </a:t>
            </a:r>
            <a:endParaRPr lang="ru-RU" sz="1700" dirty="0" smtClean="0">
              <a:ea typeface="Times New Roman" pitchFamily="18" charset="0"/>
              <a:cs typeface="Arial" pitchFamily="34" charset="0"/>
            </a:endParaRP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           бюджета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муниципального образования Туапсинский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район.</a:t>
            </a: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Общая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численность населения  района составляет более 129 тысяч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человек.</a:t>
            </a: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Туапсинский район – территория комфортного проживания. По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итогам 2013 года наш район занял первое место в рейтинге основных экономических показателей. Этому в первую очередь способствовали высокий уровень её диверсификации и выгодное географическое положение района. Стимулом для развития стало также проведение Олимпиады в г. Сочи, что позволило привлечь в экономику района порядка 13 млрд. инвестиций за счет строительства </a:t>
            </a:r>
            <a:r>
              <a:rPr lang="ru-RU" sz="1700" dirty="0" err="1">
                <a:ea typeface="Times New Roman" pitchFamily="18" charset="0"/>
                <a:cs typeface="Arial" pitchFamily="34" charset="0"/>
              </a:rPr>
              <a:t>Джубгинской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 ТЭС.</a:t>
            </a: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        В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Туапсинском районе наблюдается стабильное экономическое развитие. Оборот крупных и средних предприятий района за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9 месяцев 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текущего года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составил более 48 млрд. рублей, что на 8 % больше, чем за соответствующий период 2013 года. </a:t>
            </a: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        В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текущем году драйверами роста являются промышленный комплекс, сельскохозяйственная, транспортная и санаторно-курортная отрасли. Значительно снижены убытки убыточных предприятий, повысился уровень жизни населения. </a:t>
            </a:r>
          </a:p>
        </p:txBody>
      </p:sp>
      <p:pic>
        <p:nvPicPr>
          <p:cNvPr id="1027" name="Picture 3" descr="C:\Documents and Settings\RomaliyskayaOR.FINUP\Рабочий стол\Новая фото(2)\мор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869161"/>
            <a:ext cx="4716016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RomaliyskayaOR.FINUP\Рабочий стол\Новая папка\Новая папка\665740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869160"/>
            <a:ext cx="4427984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201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00125"/>
            <a:ext cx="916910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  </a:t>
            </a:r>
            <a:r>
              <a:rPr lang="ru-RU" sz="1700" dirty="0" smtClean="0"/>
              <a:t>Туапсинский район входит </a:t>
            </a:r>
            <a:r>
              <a:rPr lang="ru-RU" sz="1700" dirty="0"/>
              <a:t>в десятку лидеров по темпам роста промышленного </a:t>
            </a:r>
            <a:r>
              <a:rPr lang="ru-RU" sz="1700" dirty="0" smtClean="0"/>
              <a:t>производства (</a:t>
            </a:r>
            <a:r>
              <a:rPr lang="ru-RU" sz="1700" dirty="0"/>
              <a:t>6 ранг), транспортной отрасли  (5 ранг), санаторно-курортной отрасли (4 ранг) после Новороссийска, Анапы и Сочи. Обеспечено снижение убытков предприятиями района  более чем в 14 раз (1 ранг</a:t>
            </a:r>
            <a:r>
              <a:rPr lang="ru-RU" sz="1700" dirty="0" smtClean="0"/>
              <a:t>).</a:t>
            </a:r>
          </a:p>
          <a:p>
            <a:pPr algn="just"/>
            <a:r>
              <a:rPr lang="ru-RU" sz="1700" dirty="0" smtClean="0"/>
              <a:t>       Данная </a:t>
            </a:r>
            <a:r>
              <a:rPr lang="ru-RU" sz="1700" dirty="0"/>
              <a:t>тенденция положительно отражается и на доходах бюджета. Так на протяжении </a:t>
            </a:r>
            <a:r>
              <a:rPr lang="ru-RU" sz="1700" dirty="0" smtClean="0"/>
              <a:t>ряда лет </a:t>
            </a:r>
            <a:r>
              <a:rPr lang="ru-RU" sz="1700" dirty="0"/>
              <a:t>среди муниципальных образований Краснодарского края Туапсинский район занимает лидирующие позиции по наполняемости доходной части консолидированного бюджета и входит в пятерку муниципалитетов доходы бюджетов которых превышают 5 млрд. рублей, в том числе после таких городов как: Краснодар, Сочи и </a:t>
            </a:r>
            <a:r>
              <a:rPr lang="ru-RU" sz="1700" dirty="0" smtClean="0"/>
              <a:t>Новороссийск.</a:t>
            </a:r>
          </a:p>
          <a:p>
            <a:pPr algn="just"/>
            <a:r>
              <a:rPr lang="ru-RU" sz="1700" dirty="0"/>
              <a:t> </a:t>
            </a:r>
            <a:r>
              <a:rPr lang="ru-RU" sz="1700" dirty="0" smtClean="0"/>
              <a:t>     Наиболее значимым сектором экономики является промышленный комплекс, доля которого в </a:t>
            </a:r>
            <a:r>
              <a:rPr lang="ru-RU" sz="1700" dirty="0" err="1" smtClean="0"/>
              <a:t>общерайонном</a:t>
            </a:r>
            <a:r>
              <a:rPr lang="ru-RU" sz="1700" dirty="0" smtClean="0"/>
              <a:t> объеме базовых направлений деятельности составляет около 29%.</a:t>
            </a:r>
          </a:p>
          <a:p>
            <a:pPr algn="just"/>
            <a:r>
              <a:rPr lang="ru-RU" sz="1700" dirty="0" smtClean="0"/>
              <a:t>      Важнейшей составляющей производственной инфраструктуры района остается транспортный комплекс (13,2% от базовой составляющей района), представленный автомобильным и железнодорожным видами транспорта, вспомогательной  и дополнительной транспортной деятельностью морского транспорта, деятельностью по хранению и складированию нефти и продуктов её переработки, предприятиями, осуществляющими эксплуатацию автомобильных дорог общего пользования.</a:t>
            </a:r>
          </a:p>
          <a:p>
            <a:endParaRPr lang="ru-RU" sz="1700" dirty="0" smtClean="0"/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600" dirty="0"/>
          </a:p>
        </p:txBody>
      </p:sp>
      <p:pic>
        <p:nvPicPr>
          <p:cNvPr id="2050" name="Picture 2" descr="C:\Documents and Settings\RomaliyskayaOR.FINUP\Рабочий стол\Новая папка\Новая папка\tuap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584552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Documents and Settings\RomaliyskayaOR.FINUP\Рабочий стол\Новая фото(2)\ghjvs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4553" y="1"/>
            <a:ext cx="4584551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1304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28" y="3303865"/>
            <a:ext cx="900756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 smtClean="0"/>
              <a:t>      Приоритетными </a:t>
            </a:r>
            <a:r>
              <a:rPr lang="ru-RU" sz="1700" dirty="0"/>
              <a:t>направлениями экономики района являются также: санаторно-курортный и строительный комплексы, удельный вес которых в базовых отраслях экономики района по итогам 2013 года составляет соответственно 6,8% и 51,2%. Значительное перераспределение объемов в сторону строительства </a:t>
            </a:r>
            <a:r>
              <a:rPr lang="ru-RU" sz="1700" dirty="0" smtClean="0"/>
              <a:t>в текущем году связано </a:t>
            </a:r>
            <a:r>
              <a:rPr lang="ru-RU" sz="1700" dirty="0"/>
              <a:t>с реализацией на территории района стратегических инвестиционных проектов ОАО «НК «Роснефть», дорожного строительства, а также строительством Олимпийских объектов, в том числе </a:t>
            </a:r>
            <a:r>
              <a:rPr lang="ru-RU" sz="1700" dirty="0" err="1"/>
              <a:t>Джубгинской</a:t>
            </a:r>
            <a:r>
              <a:rPr lang="ru-RU" sz="1700" dirty="0"/>
              <a:t> ТЭС. </a:t>
            </a:r>
            <a:endParaRPr lang="ru-RU" sz="1700" dirty="0" smtClean="0"/>
          </a:p>
          <a:p>
            <a:pPr algn="just"/>
            <a:r>
              <a:rPr lang="ru-RU" sz="1700" dirty="0"/>
              <a:t> </a:t>
            </a:r>
            <a:r>
              <a:rPr lang="ru-RU" sz="1700" dirty="0" smtClean="0"/>
              <a:t>     На </a:t>
            </a:r>
            <a:r>
              <a:rPr lang="ru-RU" sz="1700" dirty="0"/>
              <a:t>2015 год удельный вес данных отраслей составит 6% и 13% соответственно. Снижение объемов строительной отрасли связано с завершением стратегических инвестиционных проектов ОАО НК Роснефть по реконструкции Туапсинского нефтеперерабатывающего завода, а также окончания строительства </a:t>
            </a:r>
            <a:r>
              <a:rPr lang="ru-RU" sz="1700" dirty="0" err="1"/>
              <a:t>Джубгинской</a:t>
            </a:r>
            <a:r>
              <a:rPr lang="ru-RU" sz="1700" dirty="0"/>
              <a:t> ТЭС, </a:t>
            </a:r>
          </a:p>
          <a:p>
            <a:pPr algn="just"/>
            <a:endParaRPr lang="ru-RU" sz="1700" dirty="0" smtClean="0"/>
          </a:p>
          <a:p>
            <a:pPr algn="just"/>
            <a:endParaRPr lang="ru-RU" sz="1700" dirty="0"/>
          </a:p>
          <a:p>
            <a:endParaRPr lang="ru-RU" sz="1700" dirty="0"/>
          </a:p>
        </p:txBody>
      </p:sp>
      <p:pic>
        <p:nvPicPr>
          <p:cNvPr id="3074" name="Picture 2" descr="C:\Documents and Settings\RomaliyskayaOR.FINUP\Рабочий стол\Новая фото(2)\ку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91"/>
            <a:ext cx="4283967" cy="328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90341" y="1491"/>
            <a:ext cx="486003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        В </a:t>
            </a:r>
            <a:r>
              <a:rPr lang="ru-RU" sz="1600" dirty="0"/>
              <a:t>муниципальном образовании Туапсинский район осуществляют деятельность 7084 субъектов малого и среднего предпринимательства, в том числе 5779 предпринимателей без образования юридического лица. В этой сфере трудится порядка 13 тыс. человек — это 22,8 % занятых в экономике района. Малые предприятия района обеспечивают более 30 % местного товарооборота. Наибольшее число зарегистрированных малых предприятий и предпринимателей приходятся на сферу торговли, общественного питания, строительства и по предоставлению услуг в сфере операций с недвижимостью.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239258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RomaliyskayaOR.FINUP\Рабочий стол\Новая папка\Новая папка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75856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36783"/>
            <a:ext cx="5868144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ea typeface="Times New Roman" pitchFamily="18" charset="0"/>
                <a:cs typeface="Arial" pitchFamily="34" charset="0"/>
              </a:rPr>
              <a:t>Санаторно-курортный комплекс Туапсинского района представлен более чем 260 учреждениями, вместимостью порядка 34 тыс. человек, кроме того ежегодно предоставляют услуги краткосрочного проживания </a:t>
            </a:r>
            <a:r>
              <a:rPr lang="ru-RU" sz="1500" dirty="0" smtClean="0">
                <a:ea typeface="Times New Roman" pitchFamily="18" charset="0"/>
                <a:cs typeface="Arial" pitchFamily="34" charset="0"/>
              </a:rPr>
              <a:t>порядка 1800 человек.   Курорты </a:t>
            </a:r>
            <a:r>
              <a:rPr lang="ru-RU" sz="1500" dirty="0">
                <a:ea typeface="Times New Roman" pitchFamily="18" charset="0"/>
                <a:cs typeface="Arial" pitchFamily="34" charset="0"/>
              </a:rPr>
              <a:t>района обслуживают в год более </a:t>
            </a:r>
            <a:r>
              <a:rPr lang="ru-RU" sz="1500" dirty="0" smtClean="0">
                <a:ea typeface="Times New Roman" pitchFamily="18" charset="0"/>
                <a:cs typeface="Arial" pitchFamily="34" charset="0"/>
              </a:rPr>
              <a:t>1 млн. </a:t>
            </a:r>
            <a:r>
              <a:rPr lang="ru-RU" sz="1500" dirty="0">
                <a:ea typeface="Times New Roman" pitchFamily="18" charset="0"/>
                <a:cs typeface="Arial" pitchFamily="34" charset="0"/>
              </a:rPr>
              <a:t>760 </a:t>
            </a:r>
            <a:r>
              <a:rPr lang="ru-RU" sz="1500" dirty="0" smtClean="0">
                <a:ea typeface="Times New Roman" pitchFamily="18" charset="0"/>
                <a:cs typeface="Arial" pitchFamily="34" charset="0"/>
              </a:rPr>
              <a:t>чел.  </a:t>
            </a:r>
            <a:r>
              <a:rPr lang="ru-RU" sz="1500" dirty="0">
                <a:ea typeface="Times New Roman" pitchFamily="18" charset="0"/>
                <a:cs typeface="Arial" pitchFamily="34" charset="0"/>
              </a:rPr>
              <a:t>отдыхающих </a:t>
            </a:r>
            <a:r>
              <a:rPr lang="ru-RU" sz="1500" dirty="0" smtClean="0">
                <a:ea typeface="Times New Roman" pitchFamily="18" charset="0"/>
                <a:cs typeface="Arial" pitchFamily="34" charset="0"/>
              </a:rPr>
              <a:t>(</a:t>
            </a:r>
            <a:r>
              <a:rPr lang="ru-RU" sz="1500" dirty="0">
                <a:ea typeface="Times New Roman" pitchFamily="18" charset="0"/>
                <a:cs typeface="Arial" pitchFamily="34" charset="0"/>
              </a:rPr>
              <a:t>в т</a:t>
            </a:r>
            <a:r>
              <a:rPr lang="ru-RU" sz="1500" dirty="0" smtClean="0">
                <a:ea typeface="Times New Roman" pitchFamily="18" charset="0"/>
                <a:cs typeface="Arial" pitchFamily="34" charset="0"/>
              </a:rPr>
              <a:t>. ч</a:t>
            </a:r>
            <a:r>
              <a:rPr lang="ru-RU" sz="1500" dirty="0">
                <a:ea typeface="Times New Roman" pitchFamily="18" charset="0"/>
                <a:cs typeface="Arial" pitchFamily="34" charset="0"/>
              </a:rPr>
              <a:t>. организованных более 700 тыс. человек</a:t>
            </a:r>
            <a:r>
              <a:rPr lang="ru-RU" sz="1500" dirty="0" smtClean="0">
                <a:ea typeface="Times New Roman" pitchFamily="18" charset="0"/>
                <a:cs typeface="Arial" pitchFamily="34" charset="0"/>
              </a:rPr>
              <a:t>).</a:t>
            </a:r>
            <a:endParaRPr lang="ru-RU" sz="1500" dirty="0" smtClean="0"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solidFill>
                  <a:srgbClr val="000000"/>
                </a:solidFill>
                <a:cs typeface="Arial" pitchFamily="34" charset="0"/>
              </a:rPr>
              <a:t>Туапсинский район традиционно относится к «лесным» районам Краснодарского края. При общей площади земель Туапсинского района 239 тысяч га площадь лесного фонда  Туапсинского района  составляет более 216 тысяч гектаров, что составляет 90,2 % территории. </a:t>
            </a:r>
          </a:p>
          <a:p>
            <a:endParaRPr lang="ru-RU" sz="1400" dirty="0"/>
          </a:p>
        </p:txBody>
      </p:sp>
      <p:pic>
        <p:nvPicPr>
          <p:cNvPr id="4100" name="Picture 4" descr="C:\Documents and Settings\RomaliyskayaOR.FINUP\Рабочий стол\Новая фото(2)\промышл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8418" y="2708920"/>
            <a:ext cx="3245581" cy="413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54015" y="2614506"/>
            <a:ext cx="5952434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/>
              <a:t> </a:t>
            </a:r>
            <a:r>
              <a:rPr lang="ru-RU" sz="1500" dirty="0" smtClean="0"/>
              <a:t>       На </a:t>
            </a:r>
            <a:r>
              <a:rPr lang="ru-RU" sz="1500" dirty="0"/>
              <a:t>период с 2015 года до 2017 года приходится завершение стратегических инвестиционных проектов ОАО НК «Роснефть», в результате чего ожидается снижение показателей работы предприятий строительной отрасли, таких как прибыль и фонд оплаты труда. При этом, завершение инвестиционных проектов позволит создать дополнительно в период до 2017 года порядка 579 новых рабочих мест.  </a:t>
            </a:r>
          </a:p>
          <a:p>
            <a:pPr algn="just"/>
            <a:r>
              <a:rPr lang="ru-RU" sz="1500" dirty="0" smtClean="0"/>
              <a:t>        Не </a:t>
            </a:r>
            <a:r>
              <a:rPr lang="ru-RU" sz="1500" dirty="0"/>
              <a:t>смотря на так называемые «внешние раздражители» и внутренние особенности при прогнозировании развития экономики района был использован умеренный, но не пессимистичный сценарий.</a:t>
            </a:r>
          </a:p>
          <a:p>
            <a:pPr algn="just"/>
            <a:r>
              <a:rPr lang="ru-RU" sz="1500" dirty="0" smtClean="0"/>
              <a:t>        В </a:t>
            </a:r>
            <a:r>
              <a:rPr lang="ru-RU" sz="1500" dirty="0"/>
              <a:t>2015 году ожидается рост среднемесячной заработной платы до 30 165 руб. при заработной плате 2014 года в сумме 27 434 руб.  В период 2016 и 2017 годов планируется рост среднемесячной заработной платы на 11,4% и 10,5% соответственно, при этом её размер составит </a:t>
            </a:r>
            <a:r>
              <a:rPr lang="ru-RU" sz="1500" dirty="0" smtClean="0"/>
              <a:t>33 598,3 </a:t>
            </a:r>
            <a:r>
              <a:rPr lang="ru-RU" sz="1500" dirty="0"/>
              <a:t>и </a:t>
            </a:r>
            <a:r>
              <a:rPr lang="ru-RU" sz="1500" dirty="0" smtClean="0"/>
              <a:t>37 123,8 </a:t>
            </a:r>
            <a:r>
              <a:rPr lang="ru-RU" sz="1500" dirty="0"/>
              <a:t>руб. </a:t>
            </a:r>
            <a:endParaRPr lang="ru-RU" sz="1500" dirty="0" smtClean="0"/>
          </a:p>
          <a:p>
            <a:pPr algn="just"/>
            <a:r>
              <a:rPr lang="ru-RU" sz="1500" dirty="0" smtClean="0"/>
              <a:t>        Рост </a:t>
            </a:r>
            <a:r>
              <a:rPr lang="ru-RU" sz="1500" dirty="0"/>
              <a:t>безработицы в прогнозный период не планируется.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66379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RomaliyskayaOR.FINUP\Рабочий стол\Новая фото(2)\Новая фото(2)\газ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9083" y="-20873"/>
            <a:ext cx="4360108" cy="425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" y="332656"/>
            <a:ext cx="4775925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/>
              <a:t>      Необходимо </a:t>
            </a:r>
            <a:r>
              <a:rPr lang="ru-RU" sz="1500" dirty="0"/>
              <a:t>отметить, что за последние годы наметились значимые перспективы в развитии газификации природным газом. С вводом в эксплуатацию газопровода "Джубга-Лазаревское-Сочи" появилась техническая возможность транспортировки газа по магистральным сетям. </a:t>
            </a:r>
            <a:r>
              <a:rPr lang="ru-RU" sz="1500" dirty="0" smtClean="0"/>
              <a:t>Последние </a:t>
            </a:r>
            <a:r>
              <a:rPr lang="ru-RU" sz="1500" dirty="0"/>
              <a:t>договоренности главы администрации (губернатора) Краснодарского края </a:t>
            </a:r>
            <a:r>
              <a:rPr lang="ru-RU" sz="1500" dirty="0" err="1"/>
              <a:t>А.Н.Ткачева</a:t>
            </a:r>
            <a:r>
              <a:rPr lang="ru-RU" sz="1500" dirty="0"/>
              <a:t> и председателя правления ОАО "Газпром" </a:t>
            </a:r>
            <a:r>
              <a:rPr lang="ru-RU" sz="1500" dirty="0" smtClean="0"/>
              <a:t>А</a:t>
            </a:r>
            <a:r>
              <a:rPr lang="ru-RU" sz="1500" dirty="0"/>
              <a:t>. Миллера кардинально изменили ситуацию с газификацией Юго-западного района Краснодарского края, тем самым создав перспективу продолжения экономического роста региона и реализации намеченных инвестиционных проектов в развитии промышленности, морских портов и курортной зоны. Основной задачей теперь является полная газификация Туапсинского района.</a:t>
            </a:r>
          </a:p>
          <a:p>
            <a:pPr algn="just"/>
            <a:r>
              <a:rPr lang="ru-RU" sz="1500" dirty="0"/>
              <a:t>  </a:t>
            </a:r>
            <a:r>
              <a:rPr lang="ru-RU" sz="1500" dirty="0" smtClean="0"/>
              <a:t>	</a:t>
            </a:r>
            <a:endParaRPr lang="ru-RU" sz="1600" dirty="0" smtClean="0">
              <a:cs typeface="Arial" pitchFamily="34" charset="0"/>
            </a:endParaRPr>
          </a:p>
        </p:txBody>
      </p:sp>
      <p:pic>
        <p:nvPicPr>
          <p:cNvPr id="5123" name="Picture 3" descr="C:\Documents and Settings\RomaliyskayaOR.FINUP\Рабочий стол\Новая фото(2)\Новая фото(2)\газ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231240"/>
            <a:ext cx="3419872" cy="262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41538" y="4480957"/>
            <a:ext cx="580246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 smtClean="0"/>
              <a:t>       Приоритетной  </a:t>
            </a:r>
            <a:r>
              <a:rPr lang="ru-RU" sz="1500" dirty="0"/>
              <a:t>задачей в прогнозируемом периоде станет развитие социальной и коммунальной инфраструктуры, реализация программ жилищного строительства и демографической политики, что позволит повысить уровень жизни населения района и привлечь на его территорию новых </a:t>
            </a:r>
            <a:r>
              <a:rPr lang="ru-RU" sz="1500" dirty="0" smtClean="0"/>
              <a:t>инвесторов.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xmlns="" val="82636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45161"/>
            <a:ext cx="4464496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Объем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доходов местного бюджета в расчете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на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1 жителя в очередном финансовом году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составит -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16 791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рублей.</a:t>
            </a:r>
            <a:endParaRPr lang="ru-RU" sz="1700" dirty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        Объем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расходов местного бюджета в расчете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на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1 жителя в очередном финансовом году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составит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– 16 791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рублей.</a:t>
            </a:r>
            <a:endParaRPr lang="ru-RU" sz="1700" dirty="0" smtClean="0"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cs typeface="Arial" pitchFamily="34" charset="0"/>
              </a:rPr>
              <a:t>        Величина </a:t>
            </a:r>
            <a:r>
              <a:rPr lang="ru-RU" sz="1700" dirty="0">
                <a:cs typeface="Arial" pitchFamily="34" charset="0"/>
              </a:rPr>
              <a:t>прожиточного минимума в Краснодарском крае </a:t>
            </a:r>
            <a:r>
              <a:rPr lang="ru-RU" sz="1700" dirty="0" smtClean="0">
                <a:cs typeface="Arial" pitchFamily="34" charset="0"/>
              </a:rPr>
              <a:t>в </a:t>
            </a:r>
            <a:r>
              <a:rPr lang="ru-RU" sz="1700" dirty="0">
                <a:cs typeface="Arial" pitchFamily="34" charset="0"/>
              </a:rPr>
              <a:t>расчете на душу населения </a:t>
            </a:r>
            <a:r>
              <a:rPr lang="ru-RU" sz="1700" dirty="0" smtClean="0">
                <a:cs typeface="Arial" pitchFamily="34" charset="0"/>
              </a:rPr>
              <a:t>в 2014 году составила  7 </a:t>
            </a:r>
            <a:r>
              <a:rPr lang="ru-RU" sz="1700" dirty="0">
                <a:cs typeface="Arial" pitchFamily="34" charset="0"/>
              </a:rPr>
              <a:t>698 </a:t>
            </a:r>
            <a:r>
              <a:rPr lang="ru-RU" sz="1700" dirty="0" smtClean="0">
                <a:cs typeface="Arial" pitchFamily="34" charset="0"/>
              </a:rPr>
              <a:t>рублей. </a:t>
            </a:r>
            <a:endParaRPr lang="ru-RU" sz="1700" dirty="0">
              <a:cs typeface="Arial" pitchFamily="34" charset="0"/>
            </a:endParaRPr>
          </a:p>
          <a:p>
            <a:endParaRPr lang="ru-RU" sz="1700" dirty="0"/>
          </a:p>
        </p:txBody>
      </p:sp>
      <p:pic>
        <p:nvPicPr>
          <p:cNvPr id="6146" name="Picture 2" descr="C:\Documents and Settings\RomaliyskayaOR.FINUP\Рабочий стол\Новая фото(2)\Новая фото(2)\площ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562252" cy="335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Documents and Settings\RomaliyskayaOR.FINUP\Рабочий стол\Новая фото(2)\post-1570-119350799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2252" y="3429000"/>
            <a:ext cx="455435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62252" y="45134"/>
            <a:ext cx="455435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>
                <a:ea typeface="Times New Roman" pitchFamily="18" charset="0"/>
                <a:cs typeface="Arial" pitchFamily="34" charset="0"/>
              </a:rPr>
              <a:t>Туапсинский район продолжает динамично развиваться при участии и развитии всех отраслей экономики. </a:t>
            </a:r>
            <a:endParaRPr lang="ru-RU" sz="1700" dirty="0" smtClean="0">
              <a:ea typeface="Times New Roman" pitchFamily="18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Власти 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муниципалитета  стремятся </a:t>
            </a:r>
            <a:r>
              <a:rPr lang="ru-RU" sz="1700" dirty="0" smtClean="0">
                <a:ea typeface="Times New Roman" pitchFamily="18" charset="0"/>
                <a:cs typeface="Arial" pitchFamily="34" charset="0"/>
              </a:rPr>
              <a:t>сделать район инвестиционно-привлекательным</a:t>
            </a:r>
            <a:r>
              <a:rPr lang="ru-RU" sz="1700" dirty="0">
                <a:ea typeface="Times New Roman" pitchFamily="18" charset="0"/>
                <a:cs typeface="Arial" pitchFamily="34" charset="0"/>
              </a:rPr>
              <a:t>,  современным курортом для гостей побережья  и настоящим домом для 129 тысяч туапсинцев.</a:t>
            </a:r>
            <a:endParaRPr lang="ru-RU" sz="1700" dirty="0"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dirty="0">
                <a:ea typeface="Times New Roman" pitchFamily="18" charset="0"/>
                <a:cs typeface="Arial" pitchFamily="34" charset="0"/>
              </a:rPr>
              <a:t>Рост экономических показателей в ключевых отраслях, социальные программы и успешные проекты позволяют говорить о полноценной динамике развития района.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xmlns="" val="417237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effectLst/>
        </p:spPr>
        <p:txBody>
          <a:bodyPr>
            <a:noAutofit/>
          </a:bodyPr>
          <a:lstStyle/>
          <a:p>
            <a:pPr algn="ctr"/>
            <a:r>
              <a:rPr lang="ru-RU" sz="1700" b="1" dirty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Основные показатели прогноза </a:t>
            </a: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социально-экономического развития на </a:t>
            </a:r>
            <a:r>
              <a:rPr lang="ru-RU" sz="1700" b="1" dirty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2015 год и </a:t>
            </a: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на  плановый  </a:t>
            </a:r>
            <a:r>
              <a:rPr lang="ru-RU" sz="1700" b="1" dirty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период  до 2017 </a:t>
            </a: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года</a:t>
            </a:r>
            <a:endParaRPr lang="ru-RU" sz="1700" b="1" dirty="0">
              <a:solidFill>
                <a:srgbClr val="00B0F0"/>
              </a:solidFill>
              <a:effectLst/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21683153"/>
              </p:ext>
            </p:extLst>
          </p:nvPr>
        </p:nvGraphicFramePr>
        <p:xfrm>
          <a:off x="0" y="692696"/>
          <a:ext cx="9144000" cy="593734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974208"/>
                <a:gridCol w="686353"/>
                <a:gridCol w="847543"/>
                <a:gridCol w="868341"/>
                <a:gridCol w="1029531"/>
                <a:gridCol w="910440"/>
                <a:gridCol w="827584"/>
              </a:tblGrid>
              <a:tr h="3874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ПОКАЗАТЕЛЕЙ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2013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2014 год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2015 год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2016 год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2017 год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Прибыль прибыльных  </a:t>
                      </a:r>
                      <a:r>
                        <a:rPr lang="ru-RU" sz="1100" b="1" u="none" strike="noStrike" dirty="0" smtClean="0">
                          <a:effectLst/>
                        </a:rPr>
                        <a:t>предприятий (включая участников КГН)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11 500,7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5 514,2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6 244,8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5 938,8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6 753,4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    в % к пред. году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237,4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47,9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113,2</a:t>
                      </a:r>
                      <a:r>
                        <a:rPr lang="ru-RU" sz="11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*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95,1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113,7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Фонд заработной платы (ФОТ)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12 230,5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13 284,7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14 519,2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16 192,9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17 685,8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в % к пред. году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107,4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108,6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109,3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111,5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109,2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Промышленная деятельность  (объем отгруженной продукции)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18 805,3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27 612,0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27 493,0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38 110,1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50 771,9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в % к пред. </a:t>
                      </a:r>
                      <a:r>
                        <a:rPr lang="ru-RU" sz="1000" u="none" strike="noStrike" dirty="0" smtClean="0">
                          <a:effectLst/>
                        </a:rPr>
                        <a:t>году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198,4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146,8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99,6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138,6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133,2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Производство и распределение электроэнергии, газа и воды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1 360,5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4 087,5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4 470,5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4 838,3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5 581,6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в % к пред. </a:t>
                      </a:r>
                      <a:r>
                        <a:rPr lang="ru-RU" sz="1000" u="none" strike="noStrike" dirty="0" smtClean="0">
                          <a:effectLst/>
                        </a:rPr>
                        <a:t>году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109,2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300,4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109,4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108,2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115,4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57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Объем продукции сельского хозяйства всех сельхозпроизводителей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1 085,3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1 098,8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1 310,0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1 410,2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1 541,5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в % к пред. году в сопост.ценах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119,5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101,2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119,2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107,6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109,3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Объем услуг транспорта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8 247,1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11 329,3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12 409,8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12 511,5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13 370,3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в % к пред. </a:t>
                      </a:r>
                      <a:r>
                        <a:rPr lang="ru-RU" sz="1000" u="none" strike="noStrike" dirty="0" smtClean="0">
                          <a:effectLst/>
                        </a:rPr>
                        <a:t>году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119,5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137,4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109,5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100,8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106,9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Оборот розничной торговли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24 792,5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27 011,3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29 375,4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32 042,7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34 855,0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в % к пред. </a:t>
                      </a:r>
                      <a:r>
                        <a:rPr lang="ru-RU" sz="1000" u="none" strike="noStrike" dirty="0" smtClean="0">
                          <a:effectLst/>
                        </a:rPr>
                        <a:t>году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111,1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108,9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108,8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109,1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108,8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Оборот общественного питания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2 288,9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2 427,4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2 577,4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2 726,2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2 886,5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в % к пред. </a:t>
                      </a:r>
                      <a:r>
                        <a:rPr lang="ru-RU" sz="1000" u="none" strike="noStrike" dirty="0" smtClean="0">
                          <a:effectLst/>
                        </a:rPr>
                        <a:t>году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108,7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106,1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106,2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105,8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105,9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Объем выполненных работ по виду деятельности "строительство" (без неформальной экономики)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13 123,4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23 362,8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13 205,8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14 195,9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15 254,0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в % к пред. </a:t>
                      </a:r>
                      <a:r>
                        <a:rPr lang="ru-RU" sz="1000" u="none" strike="noStrike" dirty="0" smtClean="0">
                          <a:effectLst/>
                        </a:rPr>
                        <a:t>году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53,4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178,0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56,5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107,5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107,5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Доходы предприятий курортно-туристического комплекса - всего (с учетом доходов малых предприятий и физических лиц)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5 435,1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5 684,1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5 943,0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6 218,4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6 506,2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в % к пред. </a:t>
                      </a:r>
                      <a:r>
                        <a:rPr lang="ru-RU" sz="1000" u="none" strike="noStrike" dirty="0" smtClean="0">
                          <a:effectLst/>
                        </a:rPr>
                        <a:t>году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99,7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104,6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104,6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104,6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104,6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Среднемесячная заработная плата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smtClean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24 656,7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27 434,4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30 164,6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33 598,3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37 123,8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в % к пред. году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110,9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111,3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110,0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111,4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110,5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Уровень регистрируемой  безработицы  к численности экономически активного населения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105,0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103,9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103,9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103,9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103,9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2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Инвестиции в основной капитал за счет всех источников финансирования (без неформальной экономики)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млн. 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86 834,7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85 491,3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96 890,5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82 081,5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19 488,0</a:t>
                      </a:r>
                      <a:endParaRPr lang="ru-RU" sz="11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62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   в % к пред. </a:t>
                      </a:r>
                      <a:r>
                        <a:rPr lang="ru-RU" sz="1000" u="none" strike="noStrike" dirty="0" smtClean="0">
                          <a:effectLst/>
                        </a:rPr>
                        <a:t>году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125,6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98,5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113,3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84,7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23,7</a:t>
                      </a:r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27" marR="4527" marT="452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556" y="6602868"/>
            <a:ext cx="88040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>
                <a:solidFill>
                  <a:srgbClr val="FF0000"/>
                </a:solidFill>
              </a:rPr>
              <a:t>*</a:t>
            </a:r>
            <a:r>
              <a:rPr lang="ru-RU" sz="1100" dirty="0" smtClean="0"/>
              <a:t>Без учета организаций , входящих в консолидированную группу налогоплательщиков , темп роста 2015 года  к  2014 году составит 106,6% 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xmlns="" val="301151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75827" cy="10527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effectLst/>
              </a:rPr>
              <a:t/>
            </a:r>
            <a:br>
              <a:rPr lang="ru-RU" sz="1800" dirty="0" smtClean="0">
                <a:effectLst/>
              </a:rPr>
            </a:br>
            <a:r>
              <a:rPr lang="ru-RU" sz="19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Структура отраслей экономики, формирующая доходную часть </a:t>
            </a:r>
            <a:br>
              <a:rPr lang="ru-RU" sz="19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9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бюджета муниципального образования Туапсинский район  </a:t>
            </a:r>
            <a:br>
              <a:rPr lang="ru-RU" sz="19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9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на 2015 год</a:t>
            </a:r>
            <a:r>
              <a:rPr lang="ru-RU" sz="1800" dirty="0" smtClean="0">
                <a:effectLst/>
              </a:rPr>
              <a:t/>
            </a:r>
            <a:br>
              <a:rPr lang="ru-RU" sz="1800" dirty="0" smtClean="0">
                <a:effectLst/>
              </a:rPr>
            </a:br>
            <a:endParaRPr lang="ru-RU" sz="1800" dirty="0">
              <a:effectLst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354467740"/>
              </p:ext>
            </p:extLst>
          </p:nvPr>
        </p:nvGraphicFramePr>
        <p:xfrm>
          <a:off x="0" y="908720"/>
          <a:ext cx="9171706" cy="4032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61593443"/>
              </p:ext>
            </p:extLst>
          </p:nvPr>
        </p:nvGraphicFramePr>
        <p:xfrm>
          <a:off x="107505" y="5229200"/>
          <a:ext cx="4968552" cy="11635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4381"/>
                <a:gridCol w="1036888"/>
                <a:gridCol w="980635"/>
                <a:gridCol w="915260"/>
                <a:gridCol w="1111388"/>
              </a:tblGrid>
              <a:tr h="432048"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Инвестиции в основной капитал (тыс.</a:t>
                      </a:r>
                      <a:r>
                        <a:rPr lang="ru-RU" baseline="0" dirty="0" smtClean="0"/>
                        <a:t> руб.)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03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2013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2014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2015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2016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2017</a:t>
                      </a:r>
                    </a:p>
                  </a:txBody>
                  <a:tcPr/>
                </a:tc>
              </a:tr>
              <a:tr h="34203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86 835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85 491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96 891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82 082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19 488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76056" y="5163649"/>
            <a:ext cx="406794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/>
              <a:t>На период с 2015 года до 2017 года приходится завершение стратегических инвестиционных проектов ОАО НК «Роснефть», в результате чего ожидается снижение показателей работы предприятий строительной отрасли, таких как прибыль и фонд оплаты труда. При этом, завершение инвестиционных проектов позволит создать дополнительно в период до 2017 года порядка 579 новых рабочих мест.  </a:t>
            </a:r>
          </a:p>
          <a:p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xmlns="" val="374465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32466" cy="792088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Цели и задачи бюджетной и налоговой политики 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на 2015 год и на плановый период 2016 и 2017 годов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124744"/>
            <a:ext cx="8640959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1"/>
                </a:solidFill>
              </a:rPr>
              <a:t>Основными целями бюджетной и налоговой политики на 2015-2017 годы остается устойчивое социально-экономическое развитие муниципального образования Туапсинский район, повышение эффективности осуществляемых бюджетных расходов, улучшения качества жизни населения за счет создания условий для обеспечения граждан доступными и качественными бюджетными услугами и обеспечения социальной защищенности. В среднесрочной перспективе направить </a:t>
            </a:r>
            <a:r>
              <a:rPr lang="ru-RU" sz="1500" dirty="0" smtClean="0">
                <a:solidFill>
                  <a:schemeClr val="tx1"/>
                </a:solidFill>
              </a:rPr>
              <a:t>усилия на:</a:t>
            </a:r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6000" y="3068960"/>
            <a:ext cx="1440160" cy="3240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сохранение </a:t>
            </a:r>
            <a:r>
              <a:rPr lang="ru-RU" sz="1400" dirty="0">
                <a:solidFill>
                  <a:schemeClr val="tx1"/>
                </a:solidFill>
              </a:rPr>
              <a:t>и развитие налогового </a:t>
            </a:r>
            <a:r>
              <a:rPr lang="ru-RU" sz="1400" dirty="0" smtClean="0">
                <a:solidFill>
                  <a:schemeClr val="tx1"/>
                </a:solidFill>
              </a:rPr>
              <a:t>потенциала</a:t>
            </a:r>
            <a:endParaRPr lang="ru-RU" sz="1400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51718" y="3068960"/>
            <a:ext cx="2448271" cy="3240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обеспечение уровня доходов местного бюджета, достаточного для гарантированного финансового обеспечения всех действующих обязательств, на оказание населению  доступных и качественных бюджетных услуг</a:t>
            </a:r>
          </a:p>
          <a:p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980036" y="3074455"/>
            <a:ext cx="2160240" cy="3240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создание </a:t>
            </a:r>
            <a:r>
              <a:rPr lang="ru-RU" sz="1400" dirty="0">
                <a:solidFill>
                  <a:schemeClr val="tx1"/>
                </a:solidFill>
              </a:rPr>
              <a:t>условий для устойчивого социально-экономического развития за счет стимулирования экономического роста, поддержки инвестиционной деятельности, повышения предпринимательской </a:t>
            </a:r>
            <a:r>
              <a:rPr lang="ru-RU" sz="1400" dirty="0" smtClean="0">
                <a:solidFill>
                  <a:schemeClr val="tx1"/>
                </a:solidFill>
              </a:rPr>
              <a:t>активности</a:t>
            </a:r>
            <a:endParaRPr lang="ru-RU" sz="1400" dirty="0">
              <a:solidFill>
                <a:schemeClr val="tx1"/>
              </a:solidFill>
            </a:endParaRPr>
          </a:p>
          <a:p>
            <a:endParaRPr lang="ru-RU" sz="14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539130" y="3074455"/>
            <a:ext cx="1440161" cy="3240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обеспечение </a:t>
            </a:r>
            <a:r>
              <a:rPr lang="ru-RU" sz="1400" dirty="0">
                <a:solidFill>
                  <a:schemeClr val="tx1"/>
                </a:solidFill>
              </a:rPr>
              <a:t>долгосрочной сбалансированности, обеспечение бюджетной устойчивости, сохранение умеренной долговой </a:t>
            </a:r>
            <a:r>
              <a:rPr lang="ru-RU" sz="1400" dirty="0" smtClean="0">
                <a:solidFill>
                  <a:schemeClr val="tx1"/>
                </a:solidFill>
              </a:rPr>
              <a:t>нагрузки</a:t>
            </a:r>
            <a:endParaRPr lang="ru-RU" sz="1400" dirty="0">
              <a:solidFill>
                <a:schemeClr val="tx1"/>
              </a:solidFill>
            </a:endParaRPr>
          </a:p>
          <a:p>
            <a:pPr algn="ctr"/>
            <a:endParaRPr lang="ru-RU" sz="1200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683568" y="2460993"/>
            <a:ext cx="497968" cy="61346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BE2F5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2987824" y="2460993"/>
            <a:ext cx="504056" cy="61346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5724129" y="2460993"/>
            <a:ext cx="538178" cy="61346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8028385" y="2460993"/>
            <a:ext cx="473416" cy="613462"/>
          </a:xfrm>
          <a:prstGeom prst="downArrow">
            <a:avLst>
              <a:gd name="adj1" fmla="val 50000"/>
              <a:gd name="adj2" fmla="val 5227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803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ОСНОВНЫЕ направления бюджетной политики</a:t>
            </a:r>
            <a:endParaRPr lang="ru-RU" sz="1700" b="1" dirty="0">
              <a:solidFill>
                <a:srgbClr val="00B0F0"/>
              </a:solidFill>
              <a:effectLst/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139952" y="1484784"/>
            <a:ext cx="4752528" cy="5040560"/>
          </a:xfrm>
          <a:prstGeom prst="roundRect">
            <a:avLst/>
          </a:prstGeom>
          <a:solidFill>
            <a:srgbClr val="5AA0EC">
              <a:alpha val="56863"/>
            </a:srgb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7030A0"/>
                </a:solidFill>
              </a:rPr>
              <a:t> Приоритетное обеспечение населения бюджетными услугами отраслей социальной сферы;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7030A0"/>
                </a:solidFill>
              </a:rPr>
              <a:t> Гарантированное поэтапное повышение оплаты труда в бюджетном секторе экономики;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7030A0"/>
                </a:solidFill>
              </a:rPr>
              <a:t> Обеспечение устойчивости, сбалансированности бюджета муниципального образования Туапсинский район;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7030A0"/>
                </a:solidFill>
              </a:rPr>
              <a:t> Создание системы долгосрочного прогнозирования и стратегического планирования;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7030A0"/>
                </a:solidFill>
              </a:rPr>
              <a:t> Обеспечение организационных мер, направленных на рост эффективности  бюджетных расходов, повышение качества предоставления муниципальных услуг;</a:t>
            </a:r>
          </a:p>
          <a:p>
            <a:pPr algn="just"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7030A0"/>
                </a:solidFill>
              </a:rPr>
              <a:t> Реализация политики, направленной на прозрачность, открытость бюджетного процесса</a:t>
            </a:r>
          </a:p>
        </p:txBody>
      </p:sp>
      <p:pic>
        <p:nvPicPr>
          <p:cNvPr id="8" name="Содержимое 7" descr="Бюджетный кодекс Российской Федерации обложка книги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xmlns:xdr="http://schemas.openxmlformats.org/drawingml/2006/spreadsheetDrawing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3384376" cy="4824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42637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Общие характеристики бюджета </a:t>
            </a:r>
            <a:endParaRPr lang="ru-RU" sz="2000" b="1" dirty="0">
              <a:solidFill>
                <a:srgbClr val="00B0F0"/>
              </a:solidFill>
              <a:effectLst/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2776"/>
            <a:ext cx="2664296" cy="2160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1600" y="1052736"/>
            <a:ext cx="1282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2015 год</a:t>
            </a:r>
            <a:endParaRPr lang="ru-RU" sz="24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412776"/>
            <a:ext cx="3096344" cy="21602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64288" y="1052736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2016 год</a:t>
            </a:r>
            <a:endParaRPr lang="ru-RU" sz="2400" b="1" dirty="0"/>
          </a:p>
        </p:txBody>
      </p:sp>
      <p:sp>
        <p:nvSpPr>
          <p:cNvPr id="13" name="Овал 12"/>
          <p:cNvSpPr/>
          <p:nvPr/>
        </p:nvSpPr>
        <p:spPr>
          <a:xfrm>
            <a:off x="7631832" y="2420888"/>
            <a:ext cx="1512168" cy="990494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Доходы</a:t>
            </a:r>
          </a:p>
          <a:p>
            <a:pPr algn="ctr"/>
            <a:r>
              <a:rPr lang="ru-RU" dirty="0" smtClean="0"/>
              <a:t>  </a:t>
            </a:r>
            <a:r>
              <a:rPr lang="ru-RU" sz="1600" dirty="0" smtClean="0"/>
              <a:t>2 036,0 </a:t>
            </a:r>
          </a:p>
          <a:p>
            <a:pPr algn="ctr"/>
            <a:r>
              <a:rPr lang="ru-RU" sz="1400" dirty="0" smtClean="0"/>
              <a:t>млн. руб.</a:t>
            </a:r>
            <a:endParaRPr lang="ru-RU" sz="1400" dirty="0"/>
          </a:p>
        </p:txBody>
      </p:sp>
      <p:sp>
        <p:nvSpPr>
          <p:cNvPr id="14" name="Овал 13"/>
          <p:cNvSpPr/>
          <p:nvPr/>
        </p:nvSpPr>
        <p:spPr>
          <a:xfrm>
            <a:off x="5940152" y="2132856"/>
            <a:ext cx="1475656" cy="864096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</a:t>
            </a:r>
          </a:p>
          <a:p>
            <a:pPr algn="ctr"/>
            <a:r>
              <a:rPr lang="ru-RU" dirty="0" smtClean="0"/>
              <a:t> </a:t>
            </a:r>
            <a:r>
              <a:rPr lang="ru-RU" sz="1600" dirty="0" smtClean="0"/>
              <a:t>1 966,7 млн. руб.  </a:t>
            </a:r>
            <a:endParaRPr lang="ru-RU" sz="1600" dirty="0"/>
          </a:p>
        </p:txBody>
      </p:sp>
      <p:sp>
        <p:nvSpPr>
          <p:cNvPr id="15" name="Овал 14"/>
          <p:cNvSpPr/>
          <p:nvPr/>
        </p:nvSpPr>
        <p:spPr>
          <a:xfrm>
            <a:off x="107504" y="2132856"/>
            <a:ext cx="1512168" cy="100811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Доходы</a:t>
            </a:r>
          </a:p>
          <a:p>
            <a:pPr algn="ctr"/>
            <a:r>
              <a:rPr lang="ru-RU" sz="1600" dirty="0" smtClean="0"/>
              <a:t>2 166,1</a:t>
            </a:r>
          </a:p>
          <a:p>
            <a:pPr algn="ctr"/>
            <a:r>
              <a:rPr lang="ru-RU" sz="1400" dirty="0" smtClean="0"/>
              <a:t> млн. руб.</a:t>
            </a:r>
            <a:endParaRPr lang="ru-RU" sz="1400" dirty="0"/>
          </a:p>
        </p:txBody>
      </p:sp>
      <p:sp>
        <p:nvSpPr>
          <p:cNvPr id="16" name="Овал 15"/>
          <p:cNvSpPr/>
          <p:nvPr/>
        </p:nvSpPr>
        <p:spPr>
          <a:xfrm>
            <a:off x="1691680" y="2420888"/>
            <a:ext cx="1613048" cy="1062501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</a:t>
            </a:r>
          </a:p>
          <a:p>
            <a:pPr algn="ctr"/>
            <a:r>
              <a:rPr lang="ru-RU" sz="1400" dirty="0" smtClean="0"/>
              <a:t>2 170,1 млн. руб.</a:t>
            </a:r>
            <a:endParaRPr lang="ru-RU" sz="14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077072"/>
            <a:ext cx="3744416" cy="2448272"/>
          </a:xfrm>
          <a:prstGeom prst="rect">
            <a:avLst/>
          </a:prstGeom>
        </p:spPr>
      </p:pic>
      <p:sp>
        <p:nvSpPr>
          <p:cNvPr id="18" name="Овал 17"/>
          <p:cNvSpPr/>
          <p:nvPr/>
        </p:nvSpPr>
        <p:spPr>
          <a:xfrm>
            <a:off x="4788024" y="5229200"/>
            <a:ext cx="1864568" cy="100811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Доходы</a:t>
            </a:r>
          </a:p>
          <a:p>
            <a:pPr algn="ctr"/>
            <a:r>
              <a:rPr lang="ru-RU" dirty="0" smtClean="0"/>
              <a:t> </a:t>
            </a:r>
            <a:r>
              <a:rPr lang="ru-RU" sz="1600" dirty="0" smtClean="0"/>
              <a:t>1 909,3</a:t>
            </a:r>
          </a:p>
          <a:p>
            <a:pPr algn="ctr"/>
            <a:r>
              <a:rPr lang="ru-RU" sz="1400" dirty="0" smtClean="0"/>
              <a:t> млн. 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9" name="Овал 18"/>
          <p:cNvSpPr/>
          <p:nvPr/>
        </p:nvSpPr>
        <p:spPr>
          <a:xfrm>
            <a:off x="2915816" y="4941168"/>
            <a:ext cx="1584176" cy="86409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</a:t>
            </a:r>
          </a:p>
          <a:p>
            <a:pPr algn="ctr"/>
            <a:r>
              <a:rPr lang="ru-RU" sz="1600" dirty="0" smtClean="0"/>
              <a:t>1 849,3 млн. руб. </a:t>
            </a:r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4067944" y="3717032"/>
            <a:ext cx="1476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2017 год</a:t>
            </a:r>
            <a:endParaRPr lang="ru-RU" sz="24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347864" y="1772816"/>
            <a:ext cx="2304256" cy="1800200"/>
          </a:xfrm>
          <a:prstGeom prst="rect">
            <a:avLst/>
          </a:prstGeom>
          <a:solidFill>
            <a:srgbClr val="FAC5B0"/>
          </a:solidFill>
          <a:ln>
            <a:solidFill>
              <a:srgbClr val="F26C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2017 году предусмотрен профицит бюджета в размере 60 млн. руб. на сумму планируемого погашения</a:t>
            </a:r>
          </a:p>
          <a:p>
            <a:pPr algn="ctr"/>
            <a:r>
              <a:rPr lang="ru-RU" sz="14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бюджетного кредита</a:t>
            </a:r>
            <a:endParaRPr lang="ru-RU" sz="1400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804248" y="3861048"/>
            <a:ext cx="2232248" cy="2592288"/>
          </a:xfrm>
          <a:prstGeom prst="rect">
            <a:avLst/>
          </a:prstGeom>
          <a:solidFill>
            <a:srgbClr val="FAC5B0"/>
          </a:solidFill>
          <a:ln>
            <a:solidFill>
              <a:srgbClr val="F26C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2016 году предусмотрен профицит бюджета в размере </a:t>
            </a:r>
          </a:p>
          <a:p>
            <a:pPr algn="ctr"/>
            <a:r>
              <a:rPr lang="ru-RU" sz="14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69,2 млн. рублей </a:t>
            </a:r>
          </a:p>
          <a:p>
            <a:pPr algn="ctr"/>
            <a:r>
              <a:rPr lang="ru-RU" sz="14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на сумму планируемого погашения коммерческого кредита</a:t>
            </a:r>
            <a:endParaRPr lang="ru-RU" sz="1400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1520" y="3861048"/>
            <a:ext cx="2376264" cy="2664296"/>
          </a:xfrm>
          <a:prstGeom prst="rect">
            <a:avLst/>
          </a:prstGeom>
          <a:solidFill>
            <a:srgbClr val="F7E9E5"/>
          </a:solidFill>
          <a:ln>
            <a:solidFill>
              <a:srgbClr val="F26C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2015 году предусмотрен дефицит бюджета в размере  </a:t>
            </a:r>
          </a:p>
          <a:p>
            <a:pPr algn="ctr"/>
            <a:r>
              <a:rPr lang="ru-RU" sz="14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  млн. руб. (возврат бюджетных кредитов, полученных поселениями Туапсинского района в 2014 году (Шепсинское с/п, Шаумянское с/п, Октябрьское с/П) из бюджета МО Туапсинский район)</a:t>
            </a:r>
            <a:endParaRPr lang="ru-RU" sz="1400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6120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936104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Структура налоговых и неналоговых доходов  </a:t>
            </a:r>
            <a:br>
              <a:rPr lang="ru-RU" sz="1800" b="1" dirty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800" b="1" dirty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муниципального образования Туапсинский район на 2015 </a:t>
            </a:r>
            <a:r>
              <a:rPr lang="ru-RU" sz="18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год</a:t>
            </a:r>
            <a:endParaRPr lang="ru-RU" sz="1800" b="1" dirty="0">
              <a:solidFill>
                <a:srgbClr val="00B0F0"/>
              </a:solidFill>
              <a:effectLst/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832343"/>
              </p:ext>
            </p:extLst>
          </p:nvPr>
        </p:nvGraphicFramePr>
        <p:xfrm>
          <a:off x="0" y="3792135"/>
          <a:ext cx="9144001" cy="2990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980728"/>
            <a:ext cx="90364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 В </a:t>
            </a:r>
            <a:r>
              <a:rPr lang="ru-RU" sz="1600" dirty="0"/>
              <a:t>основу расчетов прогноза поступлений доходов в 2015 году заложены фактически сложившиеся тенденции по собираемости налогов за ряд предшествующих лет, прогнозные объемы производства продукции промышленности, обороты розничной торговли и общественного питания, индексы роста цен, заработной платы, инвестиций в основной капитал, а также динамика показателей прибыли прибыльных предприятий  и фонда оплаты </a:t>
            </a:r>
            <a:r>
              <a:rPr lang="ru-RU" sz="1600" dirty="0" smtClean="0"/>
              <a:t>труда, в том числе: прибыль </a:t>
            </a:r>
            <a:r>
              <a:rPr lang="ru-RU" sz="1600" dirty="0"/>
              <a:t>прибыльных предприятий  (по крупным и средним организациям, без учета предприятий, входящих в КГН) – 106,6%, фонд оплаты труда (ФОТ) по крупным и средним предприятиям – 109,3</a:t>
            </a:r>
            <a:r>
              <a:rPr lang="ru-RU" sz="1600" dirty="0" smtClean="0"/>
              <a:t>%)</a:t>
            </a:r>
            <a:endParaRPr lang="ru-RU" sz="1600" dirty="0"/>
          </a:p>
          <a:p>
            <a:pPr algn="just"/>
            <a:r>
              <a:rPr lang="ru-RU" sz="1600" dirty="0" smtClean="0"/>
              <a:t>      В </a:t>
            </a:r>
            <a:r>
              <a:rPr lang="ru-RU" sz="1600" dirty="0"/>
              <a:t>структуре доходов основная сумма поступлений (93% ) </a:t>
            </a:r>
            <a:r>
              <a:rPr lang="ru-RU" sz="1600" dirty="0" smtClean="0"/>
              <a:t>запланирована </a:t>
            </a:r>
            <a:r>
              <a:rPr lang="ru-RU" sz="1600" dirty="0"/>
              <a:t>по четырем доходным источникам: налогу на доходы физических лиц – 63%,  единому налогу на вмененный доход для отдельных видов деятельности  – 13%, арендной плате за земельные участки –12% и  </a:t>
            </a:r>
            <a:r>
              <a:rPr lang="ru-RU" sz="1600" dirty="0" smtClean="0"/>
              <a:t>налогу </a:t>
            </a:r>
            <a:r>
              <a:rPr lang="ru-RU" sz="1600" dirty="0"/>
              <a:t>на прибыль организаций – 6</a:t>
            </a:r>
            <a:r>
              <a:rPr lang="ru-RU" sz="1600" dirty="0" smtClean="0"/>
              <a:t>%.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80160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864096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налоговые и неналоговые доходы  бюджета </a:t>
            </a:r>
            <a:br>
              <a:rPr lang="ru-RU" sz="18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8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муниципального образования туапсинский район </a:t>
            </a:r>
            <a:br>
              <a:rPr lang="ru-RU" sz="18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8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на 2015 год и плановый период 2016 и 2017 годов</a:t>
            </a:r>
            <a:endParaRPr lang="ru-RU" sz="1800" b="1" dirty="0">
              <a:solidFill>
                <a:srgbClr val="00B0F0"/>
              </a:solidFill>
              <a:effectLst/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59728568"/>
              </p:ext>
            </p:extLst>
          </p:nvPr>
        </p:nvGraphicFramePr>
        <p:xfrm>
          <a:off x="53752" y="2333348"/>
          <a:ext cx="5955145" cy="3889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980728"/>
            <a:ext cx="903649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    	Общая </a:t>
            </a:r>
            <a:r>
              <a:rPr lang="ru-RU" sz="1600" dirty="0"/>
              <a:t>сумма налоговых и неналоговых доходов бюджета муниципального образования Туапсинский район без учета безвозмездных поступлений предусматриваются на 2015 год в объеме </a:t>
            </a:r>
            <a:r>
              <a:rPr lang="ru-RU" sz="1600" dirty="0" smtClean="0"/>
              <a:t>829,0 млн. руб</a:t>
            </a:r>
            <a:r>
              <a:rPr lang="ru-RU" sz="1600" dirty="0"/>
              <a:t>., что составляет 102% к уточненному бюджетному назначению на 2014 год, на 2016 год в объеме </a:t>
            </a:r>
            <a:r>
              <a:rPr lang="ru-RU" sz="1600" dirty="0" smtClean="0"/>
              <a:t>842,4 млн. </a:t>
            </a:r>
            <a:r>
              <a:rPr lang="ru-RU" sz="1600" dirty="0"/>
              <a:t>руб., или 102% к проекту бюджета на 2015 год, на 2017 год в объеме </a:t>
            </a:r>
            <a:r>
              <a:rPr lang="ru-RU" sz="1600" dirty="0" smtClean="0"/>
              <a:t>867,4млн. руб. </a:t>
            </a:r>
            <a:r>
              <a:rPr lang="ru-RU" sz="1600" dirty="0"/>
              <a:t>или 103% к проекту бюджета на 2016 год.</a:t>
            </a:r>
          </a:p>
          <a:p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6237312"/>
            <a:ext cx="432048" cy="21602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27584" y="6222503"/>
            <a:ext cx="1962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н</a:t>
            </a:r>
            <a:r>
              <a:rPr lang="ru-RU" sz="1200" dirty="0" smtClean="0"/>
              <a:t>алоговые и неналоговые </a:t>
            </a:r>
          </a:p>
          <a:p>
            <a:r>
              <a:rPr lang="ru-RU" sz="1200" dirty="0" smtClean="0"/>
              <a:t>доходы всего (млн. руб.)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059832" y="6283621"/>
            <a:ext cx="432048" cy="21602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635896" y="6238035"/>
            <a:ext cx="2501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</a:t>
            </a:r>
            <a:r>
              <a:rPr lang="ru-RU" sz="1200" dirty="0" smtClean="0"/>
              <a:t>реднемесячная заработная пата </a:t>
            </a:r>
          </a:p>
          <a:p>
            <a:r>
              <a:rPr lang="ru-RU" sz="1200" dirty="0" smtClean="0"/>
              <a:t>по полному кругу отраслей (руб.)</a:t>
            </a:r>
            <a:endParaRPr lang="ru-RU" sz="1200" dirty="0"/>
          </a:p>
        </p:txBody>
      </p:sp>
      <p:sp>
        <p:nvSpPr>
          <p:cNvPr id="14" name="Блок-схема: узел 13"/>
          <p:cNvSpPr/>
          <p:nvPr/>
        </p:nvSpPr>
        <p:spPr>
          <a:xfrm>
            <a:off x="3203848" y="6299014"/>
            <a:ext cx="144016" cy="169853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899592" y="5445224"/>
            <a:ext cx="36004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1895533" y="5278191"/>
            <a:ext cx="36004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2879812" y="5110026"/>
            <a:ext cx="36004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узел 17"/>
          <p:cNvSpPr/>
          <p:nvPr/>
        </p:nvSpPr>
        <p:spPr>
          <a:xfrm>
            <a:off x="3868573" y="4906458"/>
            <a:ext cx="36004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>
            <a:off x="4850242" y="4759010"/>
            <a:ext cx="360040" cy="28803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746401" y="5047042"/>
            <a:ext cx="77687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/>
              <a:t>24 657</a:t>
            </a:r>
            <a:endParaRPr lang="ru-RU" sz="15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724441" y="4567058"/>
            <a:ext cx="7938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/>
              <a:t>33 598</a:t>
            </a:r>
            <a:endParaRPr lang="ru-RU" sz="15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822387" y="4451965"/>
            <a:ext cx="77579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/>
              <a:t>37 124</a:t>
            </a:r>
            <a:endParaRPr lang="ru-RU" sz="15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83568" y="3122177"/>
            <a:ext cx="71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1 190</a:t>
            </a:r>
            <a:endParaRPr lang="ru-RU" sz="1600" b="1" dirty="0"/>
          </a:p>
        </p:txBody>
      </p:sp>
      <p:sp>
        <p:nvSpPr>
          <p:cNvPr id="24" name="Овал 23"/>
          <p:cNvSpPr/>
          <p:nvPr/>
        </p:nvSpPr>
        <p:spPr>
          <a:xfrm>
            <a:off x="5901393" y="2276871"/>
            <a:ext cx="3135103" cy="166618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 2015 года  увеличивается  размер госпошлины за  выдачу разрешения на установку  рекламной конструкции    в 1,7раза,       госпошлины  по судам общей юрисдикции в  1,5раза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901393" y="4087073"/>
            <a:ext cx="3135103" cy="124800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 2015 года  расчет стоимости патента  будет производится в зависимости от численности  населения,  а также групп муниципальных  образований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901393" y="5566223"/>
            <a:ext cx="3135103" cy="93342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 2016 года плата за НВОС  зачисляется по нормативу   55% (ранее40%)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52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933056"/>
            <a:ext cx="2880319" cy="27724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595536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СТРУКТУРА   БЕЗВОЗМЕЗДНЫХ   ПОСТУПЛЕНИЙ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0" y="980728"/>
          <a:ext cx="392392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3131840" y="1052736"/>
          <a:ext cx="3096344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Содержимое 5"/>
          <p:cNvGraphicFramePr>
            <a:graphicFrameLocks/>
          </p:cNvGraphicFramePr>
          <p:nvPr/>
        </p:nvGraphicFramePr>
        <p:xfrm>
          <a:off x="6012160" y="908720"/>
          <a:ext cx="3275856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http://www.privadmin.ru/images/news/1003_0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xdr="http://schemas.openxmlformats.org/drawingml/2006/spreadsheetDrawing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6984776" cy="36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95536" y="3933056"/>
            <a:ext cx="8352928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u-RU" sz="17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ru-RU" sz="1700" dirty="0" smtClean="0">
                <a:solidFill>
                  <a:srgbClr val="CC0099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Расходная часть бюджета муниципального образования Туапсинский район сформирована и представлена в программном формате на основе 14 муниципальных программ  Туапсинского района, разработанных в соответствии с целями социально-экономического развития муниципального образования Туапсинский район. И более 80 % расходов, распределенных в рамках муниципальных программ, имеют социальную направленность.</a:t>
            </a:r>
          </a:p>
          <a:p>
            <a:endParaRPr lang="ru-RU" dirty="0">
              <a:solidFill>
                <a:srgbClr val="CC0099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936104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Структура расходов муниципального образования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Туапсинский район на 2015 год  и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 на плановый период  2016 и 2017 годов</a:t>
            </a:r>
            <a:endParaRPr lang="ru-RU" sz="1700" b="1" dirty="0">
              <a:solidFill>
                <a:srgbClr val="00B0F0"/>
              </a:solidFill>
              <a:effectLst/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</p:nvPr>
        </p:nvGraphicFramePr>
        <p:xfrm>
          <a:off x="0" y="908720"/>
          <a:ext cx="9144000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251520" y="6165304"/>
          <a:ext cx="6264696" cy="692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2843808" y="6569968"/>
            <a:ext cx="1512168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/>
              <a:t>1 966 744,5 тыс.руб</a:t>
            </a:r>
            <a:r>
              <a:rPr lang="ru-RU" sz="1100" dirty="0" smtClean="0"/>
              <a:t>.</a:t>
            </a:r>
            <a:endParaRPr lang="ru-RU" sz="1100" dirty="0"/>
          </a:p>
        </p:txBody>
      </p:sp>
      <p:sp>
        <p:nvSpPr>
          <p:cNvPr id="6" name="TextBox 1"/>
          <p:cNvSpPr txBox="1"/>
          <p:nvPr/>
        </p:nvSpPr>
        <p:spPr>
          <a:xfrm>
            <a:off x="4788024" y="6569968"/>
            <a:ext cx="1512168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/>
              <a:t>1 849 296,4 тыс.руб</a:t>
            </a:r>
            <a:r>
              <a:rPr lang="ru-RU" sz="1100" dirty="0" smtClean="0"/>
              <a:t>.</a:t>
            </a:r>
            <a:endParaRPr lang="ru-RU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576064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СТРУКТУРА РАСХОДОВ НА СОЦИАЛЬНУЮ СФЕРУ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1"/>
          </p:nvPr>
        </p:nvGraphicFramePr>
        <p:xfrm>
          <a:off x="0" y="1628800"/>
          <a:ext cx="9144000" cy="52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5536" y="1052736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Приоритетное место среди принятых муниципальных программ Туапсинского района занимают программы в социально-культурной сфере.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060848"/>
            <a:ext cx="1187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Млн. руб.</a:t>
            </a:r>
            <a:endParaRPr lang="ru-RU" sz="1600" b="1" dirty="0"/>
          </a:p>
        </p:txBody>
      </p:sp>
      <p:sp>
        <p:nvSpPr>
          <p:cNvPr id="8" name="TextBox 1"/>
          <p:cNvSpPr txBox="1"/>
          <p:nvPr/>
        </p:nvSpPr>
        <p:spPr>
          <a:xfrm>
            <a:off x="3491880" y="4005064"/>
            <a:ext cx="792088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/>
              <a:t>84,3 %</a:t>
            </a:r>
            <a:endParaRPr lang="ru-RU" sz="1400" b="1" dirty="0"/>
          </a:p>
        </p:txBody>
      </p:sp>
      <p:sp>
        <p:nvSpPr>
          <p:cNvPr id="9" name="TextBox 1"/>
          <p:cNvSpPr txBox="1"/>
          <p:nvPr/>
        </p:nvSpPr>
        <p:spPr>
          <a:xfrm>
            <a:off x="5220072" y="4221088"/>
            <a:ext cx="792088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/>
              <a:t>82,2 %</a:t>
            </a:r>
            <a:endParaRPr lang="ru-RU" sz="14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523528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МУНИЦИПАЛЬНЫЕ ПРОГРАММЫ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2"/>
          </p:nvPr>
        </p:nvGraphicFramePr>
        <p:xfrm>
          <a:off x="0" y="692696"/>
          <a:ext cx="9144000" cy="6165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244"/>
                <a:gridCol w="5426853"/>
                <a:gridCol w="1106129"/>
                <a:gridCol w="1106129"/>
                <a:gridCol w="958645"/>
              </a:tblGrid>
              <a:tr h="3429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№ п/п</a:t>
                      </a:r>
                    </a:p>
                  </a:txBody>
                  <a:tcPr marL="9525" marR="9525" marT="9525" marB="0">
                    <a:solidFill>
                      <a:srgbClr val="FAC5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</a:t>
                      </a:r>
                    </a:p>
                  </a:txBody>
                  <a:tcPr marL="9525" marR="9525" marT="9525" marB="0">
                    <a:solidFill>
                      <a:srgbClr val="FAC5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 год</a:t>
                      </a:r>
                    </a:p>
                  </a:txBody>
                  <a:tcPr marL="9525" marR="9525" marT="9525" marB="0" anchor="ctr">
                    <a:solidFill>
                      <a:srgbClr val="FAC5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 год</a:t>
                      </a:r>
                    </a:p>
                  </a:txBody>
                  <a:tcPr marL="9525" marR="9525" marT="9525" marB="0" anchor="ctr">
                    <a:solidFill>
                      <a:srgbClr val="FAC5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 год</a:t>
                      </a:r>
                    </a:p>
                  </a:txBody>
                  <a:tcPr marL="9525" marR="9525" marT="9525" marB="0" anchor="ctr">
                    <a:solidFill>
                      <a:srgbClr val="FAC5B0"/>
                    </a:solidFill>
                  </a:tcPr>
                </a:tc>
              </a:tr>
              <a:tr h="237147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ВСЕГО: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1 962 171,4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1 746 485,5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1 604 420,9</a:t>
                      </a:r>
                    </a:p>
                  </a:txBody>
                  <a:tcPr marL="9525" marR="9525" marT="9525" marB="0"/>
                </a:tc>
              </a:tr>
              <a:tr h="3903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"Развитие образования в муниципальном образовании Туапсинский район"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1 245 904,9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1 180 730,6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1 203 977,4</a:t>
                      </a:r>
                    </a:p>
                  </a:txBody>
                  <a:tcPr marL="9525" marR="9525" marT="9525" marB="0" anchor="b"/>
                </a:tc>
              </a:tr>
              <a:tr h="38903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"Туапсинский район - территория комфортного проживания"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301 957,3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171 700,9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2 065,7</a:t>
                      </a:r>
                    </a:p>
                  </a:txBody>
                  <a:tcPr marL="9525" marR="9525" marT="9525" marB="0" anchor="b"/>
                </a:tc>
              </a:tr>
              <a:tr h="2827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"Управление муниципальным долгом"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11 259,5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4 269,2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0,9</a:t>
                      </a:r>
                    </a:p>
                  </a:txBody>
                  <a:tcPr marL="9525" marR="9525" marT="9525" marB="0" anchor="b"/>
                </a:tc>
              </a:tr>
              <a:tr h="2542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"Культура Туапсинского района"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62 337,2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62 636,4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63 545,8</a:t>
                      </a:r>
                    </a:p>
                  </a:txBody>
                  <a:tcPr marL="9525" marR="9525" marT="9525" marB="0" anchor="b"/>
                </a:tc>
              </a:tr>
              <a:tr h="41757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"Развитие физической культуры и спорта в  Туапсинском районе"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97 136,5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102 257,2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106 368,3</a:t>
                      </a:r>
                    </a:p>
                  </a:txBody>
                  <a:tcPr marL="9525" marR="9525" marT="9525" marB="0" anchor="b"/>
                </a:tc>
              </a:tr>
              <a:tr h="4478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"Развитие жилищно-коммунального хозяйства в муниципальном образовании  Туапсинский район"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526,2</a:t>
                      </a:r>
                    </a:p>
                  </a:txBody>
                  <a:tcPr marL="9525" marR="9525" marT="9525" marB="0" anchor="b"/>
                </a:tc>
              </a:tr>
              <a:tr h="4478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"Функционирование органов местного самоуправления в муниципальном образовании Туапсинский район"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61 260,9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61 566,2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63 315,4</a:t>
                      </a:r>
                    </a:p>
                  </a:txBody>
                  <a:tcPr marL="9525" marR="9525" marT="9525" marB="0" anchor="b"/>
                </a:tc>
              </a:tr>
              <a:tr h="29858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"Молодежь Туапсинского района"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5 927,3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6 041,6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6 309,6</a:t>
                      </a:r>
                    </a:p>
                  </a:txBody>
                  <a:tcPr marL="9525" marR="9525" marT="9525" marB="0" anchor="b"/>
                </a:tc>
              </a:tr>
              <a:tr h="5971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ведомственная целевая программа "Развитие агропромышленного комплекса на территории муниципального образования Туапсинский район"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1 559,2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1 458,9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1 370,5</a:t>
                      </a:r>
                    </a:p>
                  </a:txBody>
                  <a:tcPr marL="9525" marR="9525" marT="9525" marB="0" anchor="b"/>
                </a:tc>
              </a:tr>
              <a:tr h="4478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"По улучшению положения детей в муниципальном образовании Туапсинский район"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30 725,4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36 782,0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37 324,7</a:t>
                      </a:r>
                    </a:p>
                  </a:txBody>
                  <a:tcPr marL="9525" marR="9525" marT="9525" marB="0" anchor="b"/>
                </a:tc>
              </a:tr>
              <a:tr h="4478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"Развитие здравоохранения муниципального образования Туапсинский район"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76 900,7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76 900,7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76 900,7</a:t>
                      </a:r>
                    </a:p>
                  </a:txBody>
                  <a:tcPr marL="9525" marR="9525" marT="9525" marB="0" anchor="b"/>
                </a:tc>
              </a:tr>
              <a:tr h="49801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"Защита населения и территории от чрезвычайных ситуаций, обеспечение пожарной безопасности"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42 918,2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20 307,6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21 124,2</a:t>
                      </a:r>
                    </a:p>
                  </a:txBody>
                  <a:tcPr marL="9525" marR="9525" marT="9525" marB="0" anchor="b"/>
                </a:tc>
              </a:tr>
              <a:tr h="32308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"Управление муниципальной собственностью"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19 674,5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21 308,0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21 591,5</a:t>
                      </a:r>
                    </a:p>
                  </a:txBody>
                  <a:tcPr marL="9525" marR="9525" marT="9525" marB="0" anchor="b"/>
                </a:tc>
              </a:tr>
              <a:tr h="3429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Муниципальная программа "Экономическое развитие Туапсинского района"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4 103,6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07896" y="33265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Тыс.руб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648072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1. МУНИЦИПАЛЬНАЯ ПРОГРАММА "РАЗВИТИЕ ОБРАЗОВАНИЯ В МУНИЦИПАЛЬНОМ ОБРАЗОВАНИИ ТУАПСИНСКИЙ РАЙОН"</a:t>
            </a: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251520" y="1484784"/>
          <a:ext cx="583264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7" name="Picture 3" descr="\\Server38\53\БЮДЖЕТ 2015\БЮДЖЕТ ДЛЯ ГРАЖДАН\КАРТИНКИ для БЮДЖЕТА ДЛЯ ГРАЖДАН\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8184" y="2204864"/>
            <a:ext cx="2826715" cy="1872208"/>
          </a:xfrm>
          <a:prstGeom prst="rect">
            <a:avLst/>
          </a:prstGeom>
          <a:noFill/>
        </p:spPr>
      </p:pic>
      <p:pic>
        <p:nvPicPr>
          <p:cNvPr id="1030" name="Picture 6" descr="\\Server38\53\БЮДЖЕТ 2015\БЮДЖЕТ ДЛЯ ГРАЖДАН\КАРТИНКИ для БЮДЖЕТА ДЛЯ ГРАЖДАН\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28184" y="4293096"/>
            <a:ext cx="2808312" cy="2232248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4788024" y="836712"/>
            <a:ext cx="4248472" cy="1224136"/>
          </a:xfrm>
          <a:prstGeom prst="ellipse">
            <a:avLst/>
          </a:prstGeom>
          <a:solidFill>
            <a:srgbClr val="FFCCCC"/>
          </a:solidFill>
          <a:ln>
            <a:solidFill>
              <a:srgbClr val="FAC5B0"/>
            </a:solidFill>
          </a:ln>
          <a:effectLst>
            <a:outerShdw blurRad="40005" dist="22860" dir="5400000" algn="ctr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270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660033"/>
                </a:solidFill>
              </a:rPr>
              <a:t>Объем расходов по программе:</a:t>
            </a:r>
          </a:p>
          <a:p>
            <a:pPr algn="ctr"/>
            <a:r>
              <a:rPr lang="ru-RU" sz="1400" b="1" dirty="0" smtClean="0">
                <a:solidFill>
                  <a:srgbClr val="660033"/>
                </a:solidFill>
              </a:rPr>
              <a:t>2015 год - 1 245,9 млн. рублей,</a:t>
            </a:r>
          </a:p>
          <a:p>
            <a:pPr algn="ctr"/>
            <a:r>
              <a:rPr lang="ru-RU" sz="1400" b="1" dirty="0" smtClean="0">
                <a:solidFill>
                  <a:srgbClr val="660033"/>
                </a:solidFill>
              </a:rPr>
              <a:t>2016 год - 1 180,7 млн. рублей, </a:t>
            </a:r>
          </a:p>
          <a:p>
            <a:pPr algn="ctr"/>
            <a:r>
              <a:rPr lang="ru-RU" sz="1400" b="1" dirty="0" smtClean="0">
                <a:solidFill>
                  <a:srgbClr val="660033"/>
                </a:solidFill>
              </a:rPr>
              <a:t>2017 год - 1 204,0 млн. рублей.</a:t>
            </a:r>
            <a:endParaRPr lang="ru-RU" sz="1400" b="1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304800" y="188640"/>
          <a:ext cx="6067400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\\Server38\53\БЮДЖЕТ 2015\БЮДЖЕТ ДЛЯ ГРАЖДАН\КАРТИНКИ для БЮДЖЕТА ДЛЯ ГРАЖДАН\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260648"/>
            <a:ext cx="2952328" cy="2664296"/>
          </a:xfrm>
          <a:prstGeom prst="rect">
            <a:avLst/>
          </a:prstGeom>
          <a:noFill/>
        </p:spPr>
      </p:pic>
      <p:pic>
        <p:nvPicPr>
          <p:cNvPr id="7" name="Picture 3" descr="\\Server38\53\БЮДЖЕТ 2015\БЮДЖЕТ ДЛЯ ГРАЖДАН\КАРТИНКИ для БЮДЖЕТА ДЛЯ ГРАЖДАН\4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4167" y="3861048"/>
            <a:ext cx="2880321" cy="2866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35696" y="980728"/>
            <a:ext cx="5976664" cy="1224136"/>
          </a:xfrm>
          <a:prstGeom prst="rect">
            <a:avLst/>
          </a:prstGeom>
          <a:solidFill>
            <a:srgbClr val="FBC93B"/>
          </a:solidFill>
          <a:effectLst>
            <a:outerShdw blurRad="40005" dist="530860" dir="5400000" algn="ctr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dirty="0" smtClean="0">
                <a:solidFill>
                  <a:srgbClr val="760000"/>
                </a:solidFill>
                <a:latin typeface="+mj-lt"/>
              </a:rPr>
              <a:t>Объем расходов по программе:</a:t>
            </a:r>
          </a:p>
          <a:p>
            <a:pPr algn="ctr" fontAlgn="t"/>
            <a:r>
              <a:rPr lang="ru-RU" dirty="0" smtClean="0">
                <a:solidFill>
                  <a:srgbClr val="760000"/>
                </a:solidFill>
                <a:latin typeface="+mj-lt"/>
              </a:rPr>
              <a:t>2015 год – 302 млн. рублей,</a:t>
            </a:r>
          </a:p>
          <a:p>
            <a:pPr algn="ctr" fontAlgn="t"/>
            <a:r>
              <a:rPr lang="ru-RU" dirty="0" smtClean="0">
                <a:solidFill>
                  <a:srgbClr val="760000"/>
                </a:solidFill>
                <a:latin typeface="+mj-lt"/>
              </a:rPr>
              <a:t>2016 год – 171,7 млн. рублей, </a:t>
            </a:r>
          </a:p>
          <a:p>
            <a:pPr algn="ctr" fontAlgn="t"/>
            <a:r>
              <a:rPr lang="ru-RU" dirty="0" smtClean="0">
                <a:solidFill>
                  <a:srgbClr val="760000"/>
                </a:solidFill>
                <a:latin typeface="+mj-lt"/>
              </a:rPr>
              <a:t>2017 год – 2,1 млн. рублей.</a:t>
            </a:r>
            <a:endParaRPr lang="ru-RU" dirty="0">
              <a:solidFill>
                <a:srgbClr val="760000"/>
              </a:solidFill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648072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2. МУНИЦИПАЛЬНАЯ ПРОГРАММА "ТУАПСИНСКИЙ РАЙОН -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ТЕРРИТОРИЯ КОМФОРТНОГО ПРОЖИВАНИЯ"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2204864"/>
          <a:ext cx="8856984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6379"/>
                <a:gridCol w="4730605"/>
              </a:tblGrid>
              <a:tr h="115212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760000"/>
                          </a:solidFill>
                          <a:latin typeface="+mj-lt"/>
                        </a:rPr>
                        <a:t>обеспечение </a:t>
                      </a:r>
                      <a:r>
                        <a:rPr lang="ru-RU" sz="1600" b="0" i="0" u="none" strike="noStrike" dirty="0">
                          <a:solidFill>
                            <a:srgbClr val="760000"/>
                          </a:solidFill>
                          <a:latin typeface="+mj-lt"/>
                        </a:rPr>
                        <a:t>деятельности муниципального казенного учреждения "Центр обеспечения деятельности учреждений образования" </a:t>
                      </a:r>
                      <a:r>
                        <a:rPr lang="ru-RU" sz="1600" b="0" i="0" u="none" strike="noStrike" dirty="0" smtClean="0">
                          <a:solidFill>
                            <a:srgbClr val="760000"/>
                          </a:solidFill>
                          <a:latin typeface="+mj-lt"/>
                        </a:rPr>
                        <a:t>–</a:t>
                      </a:r>
                    </a:p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760000"/>
                          </a:solidFill>
                          <a:latin typeface="+mj-lt"/>
                        </a:rPr>
                        <a:t> 2</a:t>
                      </a:r>
                      <a:r>
                        <a:rPr lang="ru-RU" sz="1600" b="0" i="0" u="none" strike="noStrike" baseline="0" dirty="0" smtClean="0">
                          <a:solidFill>
                            <a:srgbClr val="760000"/>
                          </a:solidFill>
                          <a:latin typeface="+mj-lt"/>
                        </a:rPr>
                        <a:t> млн</a:t>
                      </a:r>
                      <a:r>
                        <a:rPr lang="ru-RU" sz="1600" b="0" i="0" u="none" strike="noStrike" dirty="0" smtClean="0">
                          <a:solidFill>
                            <a:srgbClr val="760000"/>
                          </a:solidFill>
                          <a:latin typeface="+mj-lt"/>
                        </a:rPr>
                        <a:t>. </a:t>
                      </a:r>
                      <a:r>
                        <a:rPr lang="ru-RU" sz="1600" b="0" i="0" u="none" strike="noStrike" dirty="0">
                          <a:solidFill>
                            <a:srgbClr val="760000"/>
                          </a:solidFill>
                          <a:latin typeface="+mj-lt"/>
                        </a:rPr>
                        <a:t>рублей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FBC93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760000"/>
                          </a:solidFill>
                          <a:latin typeface="+mj-lt"/>
                        </a:rPr>
                        <a:t>финансирование инвестиционного проекта «Общеобразовательная школа на 400 </a:t>
                      </a:r>
                      <a:r>
                        <a:rPr lang="ru-RU" sz="1600" b="0" i="0" u="none" strike="noStrike" dirty="0" smtClean="0">
                          <a:solidFill>
                            <a:srgbClr val="760000"/>
                          </a:solidFill>
                          <a:latin typeface="+mj-lt"/>
                        </a:rPr>
                        <a:t>мест</a:t>
                      </a:r>
                    </a:p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760000"/>
                          </a:solidFill>
                          <a:latin typeface="+mj-lt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760000"/>
                          </a:solidFill>
                          <a:latin typeface="+mj-lt"/>
                        </a:rPr>
                        <a:t>детский сад на 150 мест в с</a:t>
                      </a:r>
                      <a:r>
                        <a:rPr lang="ru-RU" sz="1600" b="0" i="0" u="none" strike="noStrike" dirty="0" smtClean="0">
                          <a:solidFill>
                            <a:srgbClr val="760000"/>
                          </a:solidFill>
                          <a:latin typeface="+mj-lt"/>
                        </a:rPr>
                        <a:t>. </a:t>
                      </a:r>
                      <a:r>
                        <a:rPr lang="ru-RU" sz="1600" b="0" i="0" u="none" strike="noStrike" dirty="0" err="1" smtClean="0">
                          <a:solidFill>
                            <a:srgbClr val="760000"/>
                          </a:solidFill>
                          <a:latin typeface="+mj-lt"/>
                        </a:rPr>
                        <a:t>Тенгинка</a:t>
                      </a:r>
                      <a:r>
                        <a:rPr lang="ru-RU" sz="1600" b="0" i="0" u="none" strike="noStrike" dirty="0">
                          <a:solidFill>
                            <a:srgbClr val="760000"/>
                          </a:solidFill>
                          <a:latin typeface="+mj-lt"/>
                        </a:rPr>
                        <a:t>» с учетом средств краевого бюджета </a:t>
                      </a:r>
                      <a:r>
                        <a:rPr lang="ru-RU" sz="1600" b="0" i="0" u="none" strike="noStrike" dirty="0" smtClean="0">
                          <a:solidFill>
                            <a:srgbClr val="760000"/>
                          </a:solidFill>
                          <a:latin typeface="+mj-lt"/>
                        </a:rPr>
                        <a:t>-</a:t>
                      </a:r>
                      <a:r>
                        <a:rPr lang="ru-RU" sz="1600" b="0" i="0" u="none" strike="noStrike" baseline="0" dirty="0" smtClean="0">
                          <a:solidFill>
                            <a:srgbClr val="760000"/>
                          </a:solidFill>
                          <a:latin typeface="+mj-lt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760000"/>
                          </a:solidFill>
                          <a:latin typeface="+mj-lt"/>
                        </a:rPr>
                        <a:t>300 млн. </a:t>
                      </a:r>
                      <a:r>
                        <a:rPr lang="ru-RU" sz="1600" b="0" i="0" u="none" strike="noStrike" dirty="0">
                          <a:solidFill>
                            <a:srgbClr val="760000"/>
                          </a:solidFill>
                          <a:latin typeface="+mj-lt"/>
                        </a:rPr>
                        <a:t>рублей</a:t>
                      </a:r>
                    </a:p>
                  </a:txBody>
                  <a:tcPr marL="9525" marR="9525" marT="9525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cell3D prstMaterial="dkEdge">
                      <a:bevel/>
                      <a:lightRig rig="flood" dir="t"/>
                    </a:cell3D>
                    <a:solidFill>
                      <a:srgbClr val="FBC93B"/>
                    </a:solidFill>
                  </a:tcPr>
                </a:tc>
              </a:tr>
            </a:tbl>
          </a:graphicData>
        </a:graphic>
      </p:graphicFrame>
      <p:pic>
        <p:nvPicPr>
          <p:cNvPr id="3074" name="Picture 2" descr="\\Server38\53\БЮДЖЕТ 2015\БЮДЖЕТ ДЛЯ ГРАЖДАН\КАРТИНКИ для БЮДЖЕТА ДЛЯ ГРАЖДАН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356992"/>
            <a:ext cx="6828466" cy="3501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64096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3. МУНИЦИПАЛЬНАЯ ПРОГРАММА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"УПРАВЛЕНИЕ МУНИЦИПАЛЬНЫМ ДОЛГОМ"</a:t>
            </a:r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916832"/>
            <a:ext cx="3744416" cy="308376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1196752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рамках данной программы предусмотрены расходы на обслуживание  внутреннего муниципального долга муниципального образования Туапсинский район.</a:t>
            </a:r>
            <a:endParaRPr lang="ru-RU" dirty="0"/>
          </a:p>
        </p:txBody>
      </p:sp>
      <p:sp>
        <p:nvSpPr>
          <p:cNvPr id="8" name="Равнобедренный треугольник 7"/>
          <p:cNvSpPr/>
          <p:nvPr/>
        </p:nvSpPr>
        <p:spPr>
          <a:xfrm rot="10800000">
            <a:off x="2843808" y="5013176"/>
            <a:ext cx="3744416" cy="1844824"/>
          </a:xfrm>
          <a:prstGeom prst="triangle">
            <a:avLst>
              <a:gd name="adj" fmla="val 49587"/>
            </a:avLst>
          </a:prstGeom>
          <a:solidFill>
            <a:srgbClr val="92D050"/>
          </a:solidFill>
          <a:scene3d>
            <a:camera prst="orthographicFront">
              <a:rot lat="0" lon="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 anchorCtr="0">
            <a:flatTx/>
          </a:bodyPr>
          <a:lstStyle/>
          <a:p>
            <a:pPr algn="ctr"/>
            <a:endParaRPr lang="ru-RU" dirty="0"/>
          </a:p>
        </p:txBody>
      </p:sp>
      <p:sp>
        <p:nvSpPr>
          <p:cNvPr id="9" name="Равнобедренный треугольник 8"/>
          <p:cNvSpPr/>
          <p:nvPr/>
        </p:nvSpPr>
        <p:spPr>
          <a:xfrm rot="5400000">
            <a:off x="6214492" y="2290564"/>
            <a:ext cx="3096344" cy="2348880"/>
          </a:xfrm>
          <a:prstGeom prst="triangle">
            <a:avLst>
              <a:gd name="adj" fmla="val 4874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endParaRPr lang="ru-RU" dirty="0" smtClean="0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16200000">
            <a:off x="107504" y="2276872"/>
            <a:ext cx="3096344" cy="2376264"/>
          </a:xfrm>
          <a:prstGeom prst="triangle">
            <a:avLst>
              <a:gd name="adj" fmla="val 4958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144000" tIns="0" rtlCol="0" anchor="ctr" anchorCtr="1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563888" y="508518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lt1"/>
                </a:solidFill>
              </a:rPr>
              <a:t>2017 год – </a:t>
            </a:r>
          </a:p>
          <a:p>
            <a:pPr algn="ctr"/>
            <a:r>
              <a:rPr lang="ru-RU" dirty="0" smtClean="0">
                <a:solidFill>
                  <a:schemeClr val="lt1"/>
                </a:solidFill>
              </a:rPr>
              <a:t>60 млн.рублей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584" y="306896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lt1"/>
                </a:solidFill>
              </a:rPr>
              <a:t>2015 год – </a:t>
            </a:r>
          </a:p>
          <a:p>
            <a:pPr algn="ctr"/>
            <a:r>
              <a:rPr lang="ru-RU" dirty="0" smtClean="0">
                <a:solidFill>
                  <a:schemeClr val="lt1"/>
                </a:solidFill>
              </a:rPr>
              <a:t>129,2 млн.рублей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6216" y="299695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lt1"/>
                </a:solidFill>
              </a:rPr>
              <a:t>2016 год – </a:t>
            </a:r>
          </a:p>
          <a:p>
            <a:pPr algn="ctr"/>
            <a:r>
              <a:rPr lang="ru-RU" dirty="0" smtClean="0">
                <a:solidFill>
                  <a:schemeClr val="lt1"/>
                </a:solidFill>
              </a:rPr>
              <a:t>129,2 млн.рублей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\\Server38\53\БЮДЖЕТ 2015\БЮДЖЕТ ДЛЯ ГРАЖДАН\КАРТИНКИ для БЮДЖЕТА ДЛЯ ГРАЖДАН\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7" y="5085184"/>
            <a:ext cx="3452605" cy="17728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504056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4. МУНИЦИПАЛЬНАЯ ПРОГРАММА "КУЛЬТУРА ТУАПСИНСКОГО РАЙОНА"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2780928"/>
          <a:ext cx="8686800" cy="864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4222304"/>
              </a:tblGrid>
              <a:tr h="864096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/>
                        <a:t>Подпрограмма "Обеспечение деятельности учреждений культуры" - 9,3 млн. рублей</a:t>
                      </a:r>
                      <a:endParaRPr lang="ru-RU" sz="16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обеспечение деятельности муниципального казенного учреждения "Туапсинский районный организационно-методический центр"</a:t>
                      </a:r>
                      <a:endParaRPr lang="ru-RU" sz="14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3995936" y="620688"/>
            <a:ext cx="4824536" cy="1944216"/>
          </a:xfrm>
          <a:prstGeom prst="ellipse">
            <a:avLst/>
          </a:prstGeom>
          <a:solidFill>
            <a:srgbClr val="B8B3D7"/>
          </a:solidFill>
          <a:ln>
            <a:solidFill>
              <a:srgbClr val="867DB9"/>
            </a:solidFill>
          </a:ln>
          <a:effectLst>
            <a:outerShdw blurRad="40005" dist="22860" dir="5400000" algn="ctr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270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660033"/>
                </a:solidFill>
              </a:rPr>
              <a:t>Объем расходов по программе:</a:t>
            </a:r>
          </a:p>
          <a:p>
            <a:pPr algn="ctr"/>
            <a:r>
              <a:rPr lang="ru-RU" sz="1400" b="1" dirty="0" smtClean="0">
                <a:solidFill>
                  <a:srgbClr val="660033"/>
                </a:solidFill>
              </a:rPr>
              <a:t>2015 год – 62,3 млн. рублей,</a:t>
            </a:r>
          </a:p>
          <a:p>
            <a:pPr algn="ctr"/>
            <a:r>
              <a:rPr lang="ru-RU" sz="1400" b="1" dirty="0" smtClean="0">
                <a:solidFill>
                  <a:srgbClr val="660033"/>
                </a:solidFill>
              </a:rPr>
              <a:t>2016 год – 62,6 млн. рублей, </a:t>
            </a:r>
          </a:p>
          <a:p>
            <a:pPr algn="ctr"/>
            <a:r>
              <a:rPr lang="ru-RU" sz="1400" b="1" dirty="0" smtClean="0">
                <a:solidFill>
                  <a:srgbClr val="660033"/>
                </a:solidFill>
              </a:rPr>
              <a:t>2017 год – 63,5 млн. рублей.</a:t>
            </a:r>
            <a:endParaRPr lang="ru-RU" sz="1400" b="1" dirty="0">
              <a:solidFill>
                <a:srgbClr val="660033"/>
              </a:solidFill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251520" y="3645024"/>
          <a:ext cx="8712968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4248472"/>
              </a:tblGrid>
              <a:tr h="811520">
                <a:tc>
                  <a:txBody>
                    <a:bodyPr/>
                    <a:lstStyle/>
                    <a:p>
                      <a:pPr marL="0" algn="just" rtl="0" eaLnBrk="1" latinLnBrk="0" hangingPunct="1"/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"Обеспечение деятельности учреждений дополнительного образования детей отрасли "Культура" - 52 млн.рублей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rtl="0" eaLnBrk="1" latinLnBrk="0" hangingPunct="1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выполнение муниципальных заданий бюджетными учреждениями дополнительного образования отрасли "Культура"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Содержимое 3"/>
          <p:cNvGraphicFramePr>
            <a:graphicFrameLocks/>
          </p:cNvGraphicFramePr>
          <p:nvPr/>
        </p:nvGraphicFramePr>
        <p:xfrm>
          <a:off x="251520" y="4509120"/>
          <a:ext cx="86868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/>
                <a:gridCol w="4222304"/>
              </a:tblGrid>
              <a:tr h="57912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Подпрограмма  "Улучшение кадрового обеспечения отрасли "Культура" - 1 млн. рублей</a:t>
                      </a:r>
                      <a:endParaRPr lang="ru-RU" sz="16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финансирование доплат отдельным категориям работников в образовательных организациях</a:t>
                      </a:r>
                      <a:endParaRPr lang="ru-RU" sz="14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pic>
        <p:nvPicPr>
          <p:cNvPr id="4098" name="Picture 2" descr="\\Server38\53\БЮДЖЕТ 2015\БЮДЖЕТ ДЛЯ ГРАЖДАН\КАРТИНКИ для БЮДЖЕТА ДЛЯ ГРАЖДАН\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3240359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5. МУНИЦИПАЛЬНАЯ ПРОГРАММА "РАЗВИТИЕ ФИЗИЧЕСКОЙ КУЛЬТУРЫ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В ТУАПСИНСКОМ РАЙОНЕ"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980728"/>
          <a:ext cx="576064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3" name="Picture 3" descr="\\Server38\53\БЮДЖЕТ 2015\БЮДЖЕТ ДЛЯ ГРАЖДАН\КАРТИНКИ для БЮДЖЕТА ДЛЯ ГРАЖДАН\2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104" y="3789040"/>
            <a:ext cx="3348880" cy="2592288"/>
          </a:xfrm>
          <a:prstGeom prst="rect">
            <a:avLst/>
          </a:prstGeom>
          <a:noFill/>
        </p:spPr>
      </p:pic>
      <p:sp>
        <p:nvSpPr>
          <p:cNvPr id="8" name="Скругленный прямоугольник 7"/>
          <p:cNvSpPr/>
          <p:nvPr/>
        </p:nvSpPr>
        <p:spPr>
          <a:xfrm>
            <a:off x="5868144" y="1556792"/>
            <a:ext cx="3024336" cy="1728192"/>
          </a:xfrm>
          <a:prstGeom prst="roundRect">
            <a:avLst>
              <a:gd name="adj" fmla="val 1000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Объем расходов по программе: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2015 год   –  97,1 млн. рублей;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2016 год – 102,3 млн. рублей;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2017 год – 106,4 млн. рублей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686800" cy="936104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6. МУНИЦИПАЛЬНАЯ ПРОГРАММА "РАЗВИТИЕ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ЖИЛИЩНО-КОММУНАЛЬНОГО ХОЗЯЙСТВА В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МУНИЦИПАЛЬНОМ ОБРАЗОВАНИИ ТУАПСИНСКИЙ РАЙОН"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99792" y="1052736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Объем расходов по программе: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2015 год – 0,5 млн. рублей,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2016 год – 0,5 млн. рублей,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2017 год – 0,5 млн. рублей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2348880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	В рамках данной программы предусмотрены расходы на осуществлению отдельных полномочий Краснодарского края по ведению учета граждан отдельных категорий в качестве нуждающихся в жилых помещениях.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146" name="Picture 2" descr="\\Server38\53\БЮДЖЕТ 2015\БЮДЖЕТ ДЛЯ ГРАЖДАН\КАРТИНКИ для БЮДЖЕТА ДЛЯ ГРАЖДАН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3284984"/>
            <a:ext cx="5040560" cy="32129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936104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7. МУНИЦИПАЛЬНАЯ ПРОГРАММА "ФУНКЦИОНИРОВАНИЕ ОРГАНОВ МЕСТНОГО САМОУПРАВЛЕНИЯ В МУНИЦИПАЛЬНОМ ОБРАЗОВАНИИ ТУАПСИНСКИЙ РАЙОН"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504" y="1052736"/>
            <a:ext cx="90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Объем расходов по программе: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2015 год – 61,3 млн. рублей, 2016 год – 61,6 млн. рублей, 2017 год – 63,3 млн. рублей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170" name="Picture 2" descr="\\Server38\53\БЮДЖЕТ 2015\БЮДЖЕТ ДЛЯ ГРАЖДАН\КАРТИНКИ для БЮДЖЕТА ДЛЯ ГРАЖДАН\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3680" y="1772816"/>
            <a:ext cx="2880320" cy="2211562"/>
          </a:xfrm>
          <a:prstGeom prst="rect">
            <a:avLst/>
          </a:prstGeom>
          <a:noFill/>
        </p:spPr>
      </p:pic>
      <p:graphicFrame>
        <p:nvGraphicFramePr>
          <p:cNvPr id="11" name="Содержимое 10"/>
          <p:cNvGraphicFramePr>
            <a:graphicFrameLocks noGrp="1"/>
          </p:cNvGraphicFramePr>
          <p:nvPr>
            <p:ph idx="1"/>
          </p:nvPr>
        </p:nvGraphicFramePr>
        <p:xfrm>
          <a:off x="-108520" y="1700808"/>
          <a:ext cx="630019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171" name="Picture 3" descr="\\Server38\53\БЮДЖЕТ 2015\БЮДЖЕТ ДЛЯ ГРАЖДАН\КАРТИНКИ для БЮДЖЕТА ДЛЯ ГРАЖДАН\4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1628800"/>
            <a:ext cx="2880320" cy="2736304"/>
          </a:xfrm>
          <a:prstGeom prst="rect">
            <a:avLst/>
          </a:prstGeom>
          <a:noFill/>
        </p:spPr>
      </p:pic>
      <p:pic>
        <p:nvPicPr>
          <p:cNvPr id="14" name="Рисунок 13" descr="http://om-saratov.ru/files/pages/16180/1413964716general_pages_22_October_2014_i16180_projitochnyi_minimum_pensio.jpg"/>
          <p:cNvPicPr/>
          <p:nvPr/>
        </p:nvPicPr>
        <p:blipFill>
          <a:blip r:embed="rId9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9080"/>
            <a:ext cx="2898205" cy="2358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936104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8. МУНИЦИПАЛЬНАЯ ПРОГРАММА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"МОЛОДЕЖЬ ТУАПСИНСКОГО РАЙОНА"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1052736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Объем расходов по программе: </a:t>
            </a: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2015 год – 5,9 млн. рублей, 2016 год – 6 млн. рублей, 2017 год – 6,3 млн. рублей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1700808"/>
            <a:ext cx="8856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dirty="0" smtClean="0">
                <a:solidFill>
                  <a:srgbClr val="E66C98"/>
                </a:solidFill>
              </a:rPr>
              <a:t>В рамках данной программы предусмотрены расходы на выполнение муниципального задания муниципального бюджетного учреждения "Центр молодежного отдыха и туризма" – 1,6 млн. рублей,  а также расходы на содержание муниципального казенного учреждения "Молодежный центр" – 4,3 млн. рублей</a:t>
            </a:r>
            <a:endParaRPr lang="ru-RU" dirty="0">
              <a:solidFill>
                <a:srgbClr val="E66C98"/>
              </a:solidFill>
            </a:endParaRPr>
          </a:p>
        </p:txBody>
      </p:sp>
      <p:pic>
        <p:nvPicPr>
          <p:cNvPr id="8195" name="Picture 3" descr="\\Server38\53\БЮДЖЕТ 2015\БЮДЖЕТ ДЛЯ ГРАЖДАН\КАРТИНКИ для БЮДЖЕТА ДЛЯ ГРАЖДАН\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140968"/>
            <a:ext cx="4269854" cy="3082187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140968"/>
            <a:ext cx="453650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трелка вниз 6"/>
          <p:cNvSpPr/>
          <p:nvPr/>
        </p:nvSpPr>
        <p:spPr>
          <a:xfrm>
            <a:off x="6444208" y="4149080"/>
            <a:ext cx="369757" cy="1080120"/>
          </a:xfrm>
          <a:prstGeom prst="downArrow">
            <a:avLst/>
          </a:prstGeom>
          <a:solidFill>
            <a:srgbClr val="33CC33">
              <a:alpha val="77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2483768" y="4221088"/>
            <a:ext cx="360040" cy="936104"/>
          </a:xfrm>
          <a:prstGeom prst="downArrow">
            <a:avLst/>
          </a:prstGeom>
          <a:solidFill>
            <a:srgbClr val="33CC33">
              <a:alpha val="77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1052736"/>
            <a:ext cx="8208912" cy="1008112"/>
          </a:xfrm>
          <a:prstGeom prst="rect">
            <a:avLst/>
          </a:prstGeom>
          <a:solidFill>
            <a:srgbClr val="84EC4A">
              <a:alpha val="80000"/>
            </a:srgbClr>
          </a:solidFill>
          <a:effectLst>
            <a:outerShdw blurRad="40005" dist="530860" dir="5400000" sx="1000" sy="1000" algn="ctr" rotWithShape="0">
              <a:srgbClr val="000000">
                <a:alpha val="3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600" b="1" dirty="0" smtClean="0">
                <a:solidFill>
                  <a:srgbClr val="760000"/>
                </a:solidFill>
                <a:latin typeface="+mj-lt"/>
              </a:rPr>
              <a:t>Объем расходов по программе:</a:t>
            </a:r>
          </a:p>
          <a:p>
            <a:pPr algn="ctr" fontAlgn="t"/>
            <a:r>
              <a:rPr lang="ru-RU" sz="1600" b="1" dirty="0" smtClean="0">
                <a:solidFill>
                  <a:srgbClr val="760000"/>
                </a:solidFill>
                <a:latin typeface="+mj-lt"/>
              </a:rPr>
              <a:t>2015 год –1,5 млн. рублей,</a:t>
            </a:r>
          </a:p>
          <a:p>
            <a:pPr algn="ctr" fontAlgn="t"/>
            <a:r>
              <a:rPr lang="ru-RU" sz="1600" b="1" dirty="0" smtClean="0">
                <a:solidFill>
                  <a:srgbClr val="760000"/>
                </a:solidFill>
                <a:latin typeface="+mj-lt"/>
              </a:rPr>
              <a:t>2016 год – 1,4 млн. рублей, </a:t>
            </a:r>
          </a:p>
          <a:p>
            <a:pPr algn="ctr" fontAlgn="t"/>
            <a:r>
              <a:rPr lang="ru-RU" sz="1600" b="1" dirty="0" smtClean="0">
                <a:solidFill>
                  <a:srgbClr val="760000"/>
                </a:solidFill>
                <a:latin typeface="+mj-lt"/>
              </a:rPr>
              <a:t>2017 год – 1,4 млн. рублей.</a:t>
            </a:r>
            <a:endParaRPr lang="ru-RU" sz="1600" b="1" dirty="0">
              <a:solidFill>
                <a:srgbClr val="760000"/>
              </a:solidFill>
              <a:latin typeface="+mj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9. МУНИЦИПАЛЬНАЯ ПРОГРАММА "РАЗВИТИЕ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АГРОПРОМЫШЛЕННОГО КОМПЛЕКСА НА ТЕРРИТОРИИ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МУНИЦИПАЛЬНОГО ОБРАЗОВАНИЯ ТУАПСИНСКИЙ РАЙОН"</a:t>
            </a:r>
          </a:p>
        </p:txBody>
      </p:sp>
      <p:pic>
        <p:nvPicPr>
          <p:cNvPr id="9218" name="Picture 2" descr="\\Server38\53\БЮДЖЕТ 2015\БЮДЖЕТ ДЛЯ ГРАЖДАН\КАРТИНКИ для БЮДЖЕТА ДЛЯ ГРАЖДАН\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132856"/>
            <a:ext cx="2520280" cy="1408133"/>
          </a:xfrm>
          <a:prstGeom prst="rect">
            <a:avLst/>
          </a:prstGeom>
          <a:noFill/>
        </p:spPr>
      </p:pic>
      <p:pic>
        <p:nvPicPr>
          <p:cNvPr id="9219" name="Picture 3" descr="\\Server38\53\БЮДЖЕТ 2015\БЮДЖЕТ ДЛЯ ГРАЖДАН\КАРТИНКИ для БЮДЖЕТА ДЛЯ ГРАЖДАН\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132856"/>
            <a:ext cx="2718991" cy="1440160"/>
          </a:xfrm>
          <a:prstGeom prst="rect">
            <a:avLst/>
          </a:prstGeom>
          <a:noFill/>
        </p:spPr>
      </p:pic>
      <p:pic>
        <p:nvPicPr>
          <p:cNvPr id="9220" name="Picture 4" descr="\\Server38\53\БЮДЖЕТ 2015\БЮДЖЕТ ДЛЯ ГРАЖДАН\КАРТИНКИ для БЮДЖЕТА ДЛЯ ГРАЖДАН\3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132856"/>
            <a:ext cx="2445481" cy="1440160"/>
          </a:xfrm>
          <a:prstGeom prst="rect">
            <a:avLst/>
          </a:prstGeom>
          <a:noFill/>
        </p:spPr>
      </p:pic>
      <p:grpSp>
        <p:nvGrpSpPr>
          <p:cNvPr id="12" name="Группа 11"/>
          <p:cNvGrpSpPr/>
          <p:nvPr/>
        </p:nvGrpSpPr>
        <p:grpSpPr>
          <a:xfrm>
            <a:off x="0" y="1988840"/>
            <a:ext cx="9144000" cy="4869160"/>
            <a:chOff x="0" y="1988840"/>
            <a:chExt cx="9144000" cy="486916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0" y="1988840"/>
              <a:ext cx="9144000" cy="4869160"/>
            </a:xfrm>
            <a:prstGeom prst="rect">
              <a:avLst/>
            </a:prstGeom>
            <a:noFill/>
          </p:spPr>
        </p:sp>
        <p:sp>
          <p:nvSpPr>
            <p:cNvPr id="14" name="Полилиния 13"/>
            <p:cNvSpPr/>
            <p:nvPr/>
          </p:nvSpPr>
          <p:spPr>
            <a:xfrm>
              <a:off x="323528" y="5157192"/>
              <a:ext cx="4165580" cy="1577022"/>
            </a:xfrm>
            <a:custGeom>
              <a:avLst/>
              <a:gdLst>
                <a:gd name="connsiteX0" fmla="*/ 0 w 4417100"/>
                <a:gd name="connsiteY0" fmla="*/ 0 h 1577022"/>
                <a:gd name="connsiteX1" fmla="*/ 4417100 w 4417100"/>
                <a:gd name="connsiteY1" fmla="*/ 0 h 1577022"/>
                <a:gd name="connsiteX2" fmla="*/ 4417100 w 4417100"/>
                <a:gd name="connsiteY2" fmla="*/ 1577022 h 1577022"/>
                <a:gd name="connsiteX3" fmla="*/ 0 w 4417100"/>
                <a:gd name="connsiteY3" fmla="*/ 1577022 h 1577022"/>
                <a:gd name="connsiteX4" fmla="*/ 0 w 4417100"/>
                <a:gd name="connsiteY4" fmla="*/ 0 h 157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7100" h="1577022">
                  <a:moveTo>
                    <a:pt x="0" y="0"/>
                  </a:moveTo>
                  <a:lnTo>
                    <a:pt x="4417100" y="0"/>
                  </a:lnTo>
                  <a:lnTo>
                    <a:pt x="4417100" y="1577022"/>
                  </a:lnTo>
                  <a:lnTo>
                    <a:pt x="0" y="15770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33"/>
            </a:solidFill>
            <a:ln>
              <a:solidFill>
                <a:schemeClr val="lt1">
                  <a:hueOff val="0"/>
                  <a:satOff val="0"/>
                  <a:lumOff val="0"/>
                  <a:alpha val="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по предупреждению и ликвидации болезней животных, их лечению, защите населения от болезней, общих для человека и животных, в части регулирования численности безнадзорных животных на территории муниципальных образований Краснодарского края -0,7 млн. рублей</a:t>
              </a:r>
              <a:endParaRPr lang="ru-RU" sz="1600" kern="1200" dirty="0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788024" y="5229200"/>
              <a:ext cx="4200954" cy="1460493"/>
            </a:xfrm>
            <a:custGeom>
              <a:avLst/>
              <a:gdLst>
                <a:gd name="connsiteX0" fmla="*/ 0 w 4200954"/>
                <a:gd name="connsiteY0" fmla="*/ 0 h 1460493"/>
                <a:gd name="connsiteX1" fmla="*/ 4200954 w 4200954"/>
                <a:gd name="connsiteY1" fmla="*/ 0 h 1460493"/>
                <a:gd name="connsiteX2" fmla="*/ 4200954 w 4200954"/>
                <a:gd name="connsiteY2" fmla="*/ 1460493 h 1460493"/>
                <a:gd name="connsiteX3" fmla="*/ 0 w 4200954"/>
                <a:gd name="connsiteY3" fmla="*/ 1460493 h 1460493"/>
                <a:gd name="connsiteX4" fmla="*/ 0 w 4200954"/>
                <a:gd name="connsiteY4" fmla="*/ 0 h 146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0954" h="1460493">
                  <a:moveTo>
                    <a:pt x="0" y="0"/>
                  </a:moveTo>
                  <a:lnTo>
                    <a:pt x="4200954" y="0"/>
                  </a:lnTo>
                  <a:lnTo>
                    <a:pt x="4200954" y="1460493"/>
                  </a:lnTo>
                  <a:lnTo>
                    <a:pt x="0" y="1460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CC33"/>
            </a:solidFill>
            <a:ln>
              <a:solidFill>
                <a:schemeClr val="lt1">
                  <a:hueOff val="0"/>
                  <a:satOff val="0"/>
                  <a:lumOff val="0"/>
                  <a:alpha val="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 по поддержке сельскохозяйственного производства в Краснодарском крае в части предоставления субсидий гражданам, ведущим ЛПХ, крестьянским (фермерским) хозяйствам, ИП, ведущим деятельность в области с/</a:t>
              </a:r>
              <a:r>
                <a:rPr lang="ru-RU" sz="1600" kern="1200" dirty="0" err="1" smtClean="0"/>
                <a:t>х</a:t>
              </a:r>
              <a:r>
                <a:rPr lang="ru-RU" sz="1600" kern="1200" dirty="0" smtClean="0"/>
                <a:t> производства – 0,8 млн. рублей </a:t>
              </a:r>
              <a:endParaRPr lang="ru-RU" sz="1600" kern="1200" dirty="0"/>
            </a:p>
          </p:txBody>
        </p:sp>
        <p:sp>
          <p:nvSpPr>
            <p:cNvPr id="16" name="Полилиния 15"/>
            <p:cNvSpPr/>
            <p:nvPr/>
          </p:nvSpPr>
          <p:spPr>
            <a:xfrm flipH="1">
              <a:off x="2051720" y="3573016"/>
              <a:ext cx="5518309" cy="907596"/>
            </a:xfrm>
            <a:custGeom>
              <a:avLst/>
              <a:gdLst>
                <a:gd name="connsiteX0" fmla="*/ 0 w 5518309"/>
                <a:gd name="connsiteY0" fmla="*/ 0 h 907596"/>
                <a:gd name="connsiteX1" fmla="*/ 5518309 w 5518309"/>
                <a:gd name="connsiteY1" fmla="*/ 0 h 907596"/>
                <a:gd name="connsiteX2" fmla="*/ 5518309 w 5518309"/>
                <a:gd name="connsiteY2" fmla="*/ 907596 h 907596"/>
                <a:gd name="connsiteX3" fmla="*/ 0 w 5518309"/>
                <a:gd name="connsiteY3" fmla="*/ 907596 h 907596"/>
                <a:gd name="connsiteX4" fmla="*/ 0 w 5518309"/>
                <a:gd name="connsiteY4" fmla="*/ 0 h 907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18309" h="907596">
                  <a:moveTo>
                    <a:pt x="0" y="0"/>
                  </a:moveTo>
                  <a:lnTo>
                    <a:pt x="5518309" y="0"/>
                  </a:lnTo>
                  <a:lnTo>
                    <a:pt x="5518309" y="907596"/>
                  </a:lnTo>
                  <a:lnTo>
                    <a:pt x="0" y="9075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100" b="1" kern="1200" dirty="0" smtClean="0">
                  <a:solidFill>
                    <a:srgbClr val="002060"/>
                  </a:solidFill>
                </a:rPr>
                <a:t>Предусмотрены расходы на осуществление отдельных полномочий Краснодарского края:</a:t>
              </a:r>
              <a:endParaRPr lang="ru-RU" sz="2100" b="1" kern="1200" dirty="0">
                <a:solidFill>
                  <a:srgbClr val="002060"/>
                </a:solidFill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908720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10. МУНИЦИПАЛЬНАЯ ПРОГРАММА "ПО УЛУЧШЕНИЮ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ПОЛОЖЕНИЯ ДЕТЕЙ В МУНИЦИПАЛЬНОМ ОБРАЗОВАНИИ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ТУАПСИНСКИЙ РАЙОН"</a:t>
            </a:r>
          </a:p>
        </p:txBody>
      </p:sp>
      <p:pic>
        <p:nvPicPr>
          <p:cNvPr id="10242" name="Picture 2" descr="\\Server38\53\БЮДЖЕТ 2015\БЮДЖЕТ ДЛЯ ГРАЖДАН\КАРТИНКИ для БЮДЖЕТА ДЛЯ ГРАЖДАН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196752"/>
            <a:ext cx="2952328" cy="19695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7504" y="2636912"/>
            <a:ext cx="5580112" cy="792088"/>
          </a:xfrm>
          <a:prstGeom prst="rect">
            <a:avLst/>
          </a:prstGeom>
          <a:solidFill>
            <a:srgbClr val="79D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на выплату единовременного пособия детям-сиротам и детям, оставшимся без попечения родителей, и лицам из их числа на государственную регистрацию права собственности - 5,2 тыс. рублей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3501008"/>
            <a:ext cx="2520280" cy="1656184"/>
          </a:xfrm>
          <a:prstGeom prst="rect">
            <a:avLst/>
          </a:prstGeom>
          <a:solidFill>
            <a:srgbClr val="79D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по обеспечению выплаты ежемесячного вознаграждения, причитающегося приемным родителям за оказание услуг по воспитанию приемных детей - 6 293,0 тыс. рублей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71800" y="3501008"/>
            <a:ext cx="3600400" cy="1584176"/>
          </a:xfrm>
          <a:prstGeom prst="rect">
            <a:avLst/>
          </a:prstGeom>
          <a:solidFill>
            <a:srgbClr val="79D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по предоставлению ежемесячных денежных выплат на содержание детей-сирот и детей, оставшихся без попечения родителей, находящихся под опекой (попечительством) или переданных на воспитание в приемные семьи - 21 658,4 тыс. рублей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27784" y="5157192"/>
            <a:ext cx="3096344" cy="1584176"/>
          </a:xfrm>
          <a:prstGeom prst="rect">
            <a:avLst/>
          </a:prstGeom>
          <a:solidFill>
            <a:srgbClr val="79D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по выплате денежных средств на обеспечение бесплатного проезда на городском, пригородном, в сельской местности ─ на внутрирайонном транспорте детей-сирот и детей, оставшихся без попечения родителей - 119,2 тыс. рублей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16216" y="3356992"/>
            <a:ext cx="2376264" cy="1728192"/>
          </a:xfrm>
          <a:prstGeom prst="rect">
            <a:avLst/>
          </a:prstGeom>
          <a:solidFill>
            <a:srgbClr val="79D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по предоставлению ежемесячных денежных выплат на содержание детей-сирот, детей, оставшихся без попечения родителей, переданных на патронатное воспитание - 129,4 тыс. рублей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504" y="5229200"/>
            <a:ext cx="2232248" cy="1512168"/>
          </a:xfrm>
          <a:prstGeom prst="rect">
            <a:avLst/>
          </a:prstGeom>
          <a:solidFill>
            <a:srgbClr val="79D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по обеспечению выплаты ежемесячного вознаграждения, причитающегося патронатным воспитателям - 273,0 тыс. рублей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40152" y="5229200"/>
            <a:ext cx="2952328" cy="1440160"/>
          </a:xfrm>
          <a:prstGeom prst="rect">
            <a:avLst/>
          </a:prstGeom>
          <a:solidFill>
            <a:srgbClr val="79D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2060"/>
                </a:solidFill>
              </a:rPr>
              <a:t>по обеспечению жилыми помещениями детей-сирот и детей, оставшихся без попечения родителей, лиц из числа детей-сирот и детей, оставшихся без попечения родителей - 2 247,2  тыс. рублей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187624" y="1052736"/>
            <a:ext cx="3240360" cy="936104"/>
          </a:xfrm>
          <a:prstGeom prst="roundRect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sz="1400" b="1" dirty="0" smtClean="0">
                <a:solidFill>
                  <a:srgbClr val="760000"/>
                </a:solidFill>
              </a:rPr>
              <a:t>Объем расходов по программе:</a:t>
            </a:r>
          </a:p>
          <a:p>
            <a:pPr algn="ctr" fontAlgn="t"/>
            <a:r>
              <a:rPr lang="ru-RU" sz="1400" b="1" dirty="0" smtClean="0">
                <a:solidFill>
                  <a:srgbClr val="760000"/>
                </a:solidFill>
              </a:rPr>
              <a:t>2015 год –30 725,4 тыс. рублей,</a:t>
            </a:r>
          </a:p>
          <a:p>
            <a:pPr algn="ctr" fontAlgn="t"/>
            <a:r>
              <a:rPr lang="ru-RU" sz="1400" b="1" dirty="0" smtClean="0">
                <a:solidFill>
                  <a:srgbClr val="760000"/>
                </a:solidFill>
              </a:rPr>
              <a:t>2016 год – 36 782,0 тыс. рублей, </a:t>
            </a:r>
          </a:p>
          <a:p>
            <a:pPr algn="ctr" fontAlgn="t"/>
            <a:r>
              <a:rPr lang="ru-RU" sz="1400" b="1" dirty="0" smtClean="0">
                <a:solidFill>
                  <a:srgbClr val="760000"/>
                </a:solidFill>
              </a:rPr>
              <a:t>2017 год – 37 324,7 тыс. рублей.</a:t>
            </a:r>
            <a:endParaRPr lang="ru-RU" sz="1400" b="1" dirty="0">
              <a:solidFill>
                <a:srgbClr val="76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504" y="1988840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Предусмотрены расходы на осуществление отдельных полномочий Краснодарского края:</a:t>
            </a:r>
            <a:endParaRPr lang="ru-RU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11. МУНИЦИПАЛЬНАЯ ПРОГРАММА "РАЗВИТИЕ ЗДРАВООХРАНЕНИЯ МУНИЦИПАЛЬНОГО ОБРАЗОВАНИЯ ТУАПСИНСКИЙ РАЙОН"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492896"/>
            <a:ext cx="2016224" cy="2232248"/>
          </a:xfrm>
          <a:prstGeom prst="rect">
            <a:avLst/>
          </a:prstGeom>
          <a:solidFill>
            <a:srgbClr val="E66C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Подпрограмма «Обеспечение деятельности учреждений здравоохранения» направлена на осуществление: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1484784"/>
            <a:ext cx="6768752" cy="1152128"/>
          </a:xfrm>
          <a:prstGeom prst="rect">
            <a:avLst/>
          </a:prstGeom>
          <a:solidFill>
            <a:srgbClr val="E66C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отдельных государственных полномочий по реализации в муниципальных учреждениях здравоохранения Краснодарского края мероприятий по профилактике терроризма в Краснодарском крае – 0,5 млн. рублей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2636912"/>
            <a:ext cx="6768752" cy="1008112"/>
          </a:xfrm>
          <a:prstGeom prst="rect">
            <a:avLst/>
          </a:prstGeom>
          <a:solidFill>
            <a:srgbClr val="E66C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отдельных государственных полномочий по предоставлению дополнительной денежной компенсации на усиленное питание доноров крови и (или) ее компонентов – 0,5 млн. рублей 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3645024"/>
            <a:ext cx="6768752" cy="936104"/>
          </a:xfrm>
          <a:prstGeom prst="rect">
            <a:avLst/>
          </a:prstGeom>
          <a:solidFill>
            <a:srgbClr val="E66C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отдельных государственных полномочий по организации оказания медицинской помощи - 54 млн. рублей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23728" y="4581128"/>
            <a:ext cx="6768752" cy="1080120"/>
          </a:xfrm>
          <a:prstGeom prst="rect">
            <a:avLst/>
          </a:prstGeom>
          <a:solidFill>
            <a:srgbClr val="E66C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отдельных государственных полномочий  по предоставлению мер социальной поддержки в бесплатном изготовлении  и ремонте зубных протезов - 2 ,7 млн. рублей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123728" y="5661248"/>
            <a:ext cx="6768752" cy="1080120"/>
          </a:xfrm>
          <a:prstGeom prst="rect">
            <a:avLst/>
          </a:prstGeom>
          <a:solidFill>
            <a:srgbClr val="E66C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отдельных государственных полномочий по предоставлению мер социальной поддержки отдельным группам населения в обеспечении лекарственными средствами и изделиями медицинского назначения, - 19 ,2 млн. рублей</a:t>
            </a:r>
            <a:endParaRPr lang="ru-RU" sz="14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7504" y="836712"/>
          <a:ext cx="8856984" cy="648072"/>
        </p:xfrm>
        <a:graphic>
          <a:graphicData uri="http://schemas.openxmlformats.org/drawingml/2006/table">
            <a:tbl>
              <a:tblPr/>
              <a:tblGrid>
                <a:gridCol w="8856984"/>
              </a:tblGrid>
              <a:tr h="648072">
                <a:tc>
                  <a:txBody>
                    <a:bodyPr/>
                    <a:lstStyle/>
                    <a:p>
                      <a:pPr algn="ctr" fontAlgn="t"/>
                      <a:r>
                        <a:rPr kumimoji="0" lang="ru-RU" sz="1600" b="1" i="0" u="none" strike="noStrike" kern="1200" dirty="0" smtClean="0">
                          <a:solidFill>
                            <a:srgbClr val="A14FA3"/>
                          </a:solidFill>
                          <a:latin typeface="+mj-lt"/>
                          <a:ea typeface="+mn-ea"/>
                          <a:cs typeface="+mn-cs"/>
                        </a:rPr>
                        <a:t>Объем расходов по программе</a:t>
                      </a:r>
                      <a:r>
                        <a:rPr kumimoji="0" lang="ru-RU" sz="1600" b="1" kern="1200" dirty="0" smtClean="0">
                          <a:solidFill>
                            <a:srgbClr val="A14FA3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kumimoji="0" lang="ru-RU" sz="1600" b="1" kern="1200" baseline="0" dirty="0" smtClean="0">
                          <a:solidFill>
                            <a:srgbClr val="A14FA3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u="none" strike="noStrike" dirty="0" smtClean="0">
                          <a:solidFill>
                            <a:srgbClr val="A14FA3"/>
                          </a:solidFill>
                          <a:latin typeface="+mj-lt"/>
                        </a:rPr>
                        <a:t>2015 </a:t>
                      </a:r>
                      <a:r>
                        <a:rPr lang="ru-RU" sz="1600" b="1" i="0" u="none" strike="noStrike" dirty="0">
                          <a:solidFill>
                            <a:srgbClr val="A14FA3"/>
                          </a:solidFill>
                          <a:latin typeface="+mj-lt"/>
                        </a:rPr>
                        <a:t>год - </a:t>
                      </a:r>
                      <a:r>
                        <a:rPr lang="ru-RU" sz="1600" b="1" i="0" u="none" strike="noStrike" dirty="0" smtClean="0">
                          <a:solidFill>
                            <a:srgbClr val="A14FA3"/>
                          </a:solidFill>
                          <a:latin typeface="+mj-lt"/>
                        </a:rPr>
                        <a:t>76,9 млн. </a:t>
                      </a:r>
                      <a:r>
                        <a:rPr lang="ru-RU" sz="1600" b="1" i="0" u="none" strike="noStrike" dirty="0">
                          <a:solidFill>
                            <a:srgbClr val="A14FA3"/>
                          </a:solidFill>
                          <a:latin typeface="+mj-lt"/>
                        </a:rPr>
                        <a:t>рублей, 2016 год - </a:t>
                      </a:r>
                      <a:r>
                        <a:rPr lang="ru-RU" sz="1600" b="1" i="0" u="none" strike="noStrike" dirty="0" smtClean="0">
                          <a:solidFill>
                            <a:srgbClr val="A14FA3"/>
                          </a:solidFill>
                          <a:latin typeface="+mj-lt"/>
                        </a:rPr>
                        <a:t>76,9 млн. </a:t>
                      </a:r>
                      <a:r>
                        <a:rPr lang="ru-RU" sz="1600" b="1" i="0" u="none" strike="noStrike" dirty="0">
                          <a:solidFill>
                            <a:srgbClr val="A14FA3"/>
                          </a:solidFill>
                          <a:latin typeface="+mj-lt"/>
                        </a:rPr>
                        <a:t>рублей,  2017 год - </a:t>
                      </a:r>
                      <a:r>
                        <a:rPr lang="ru-RU" sz="1600" b="1" i="0" u="none" strike="noStrike" dirty="0" smtClean="0">
                          <a:solidFill>
                            <a:srgbClr val="A14FA3"/>
                          </a:solidFill>
                          <a:latin typeface="+mj-lt"/>
                        </a:rPr>
                        <a:t>76,9 млн. рублей</a:t>
                      </a:r>
                      <a:endParaRPr lang="ru-RU" sz="1600" b="1" i="0" u="none" strike="noStrike" dirty="0">
                        <a:solidFill>
                          <a:srgbClr val="A14FA3"/>
                        </a:solidFill>
                        <a:latin typeface="+mj-lt"/>
                      </a:endParaRPr>
                    </a:p>
                  </a:txBody>
                  <a:tcPr marL="6684" marR="6684" marT="668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1265" name="Picture 1" descr="\\Server38\53\БЮДЖЕТ 2015\БЮДЖЕТ ДЛЯ ГРАЖДАН\КАРТИНКИ для БЮДЖЕТА ДЛЯ ГРАЖДАН\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24744"/>
            <a:ext cx="2016224" cy="1362450"/>
          </a:xfrm>
          <a:prstGeom prst="rect">
            <a:avLst/>
          </a:prstGeom>
          <a:noFill/>
        </p:spPr>
      </p:pic>
      <p:pic>
        <p:nvPicPr>
          <p:cNvPr id="11266" name="Picture 2" descr="\\Server38\53\БЮДЖЕТ 2015\БЮДЖЕТ ДЛЯ ГРАЖДАН\КАРТИНКИ для БЮДЖЕТА ДЛЯ ГРАЖДАН\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3" y="4725144"/>
            <a:ext cx="2016225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12. МУНИЦИПАЛЬНАЯ ПРОГРАММА "ЗАЩИТА НАСЕЛЕНИЯ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 И ТЕРРИТОРИИ ОТ ЧРЕЗВЫЧАЙНЫХ СИТУАЦИЙ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ОБЕСПЕЧЕНИЕ ПОЖАРНОЙ БЕЗОПАСНОСТИ"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7504" y="2276872"/>
          <a:ext cx="640871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62" name="Picture 2" descr="\\Server38\53\БЮДЖЕТ 2015\БЮДЖЕТ ДЛЯ ГРАЖДАН\КАРТИНКИ для БЮДЖЕТА ДЛЯ ГРАЖДАН\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2348880"/>
            <a:ext cx="2808312" cy="1964105"/>
          </a:xfrm>
          <a:prstGeom prst="rect">
            <a:avLst/>
          </a:prstGeom>
          <a:noFill/>
        </p:spPr>
      </p:pic>
      <p:pic>
        <p:nvPicPr>
          <p:cNvPr id="7" name="Рисунок 6" descr="http://www.tuapseregion.ru/upload/medialibrary/e7c/%D1%83%D1%87%D0%B5%D0%BD%D0%B8%D1%8F%20%D0%B2%D0%BE%20%D0%B2%D0%BD%D1%83%D1%82%D1%80%D1%8C2.jpg"/>
          <p:cNvPicPr/>
          <p:nvPr/>
        </p:nvPicPr>
        <p:blipFill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437112"/>
            <a:ext cx="2934717" cy="20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827584" y="1124744"/>
            <a:ext cx="7272808" cy="936104"/>
          </a:xfrm>
          <a:prstGeom prst="roundRect">
            <a:avLst/>
          </a:prstGeom>
          <a:solidFill>
            <a:srgbClr val="ADF5A9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b="1" dirty="0" smtClean="0">
                <a:solidFill>
                  <a:srgbClr val="A14FA3"/>
                </a:solidFill>
              </a:rPr>
              <a:t>Объем расходов по программе: 2015 год – 42 ,9 млн. рублей, 2016 год – 20 ,3 млн. рублей,  2017 год – 21 ,1 млн. рублей</a:t>
            </a:r>
            <a:endParaRPr lang="ru-RU" b="1" dirty="0">
              <a:solidFill>
                <a:srgbClr val="A14FA3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centconsult.ru/content/images/vstati/oc_nedvizh1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32856"/>
            <a:ext cx="6336704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13. МУНИЦИПАЛЬНАЯ ПРОГРАММА 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"УПРАВЛЕНИЕ МУНИЦИПАЛЬНОЙ СОБСТВЕННОСТЬЮ"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4941168"/>
            <a:ext cx="3744416" cy="1728192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Подпрограмма "Имущественные отношения" - 2,4 млн. рублей</a:t>
            </a:r>
            <a:r>
              <a:rPr lang="ru-RU" sz="1600" dirty="0" smtClean="0">
                <a:solidFill>
                  <a:srgbClr val="7030A0"/>
                </a:solidFill>
              </a:rPr>
              <a:t>. </a:t>
            </a:r>
          </a:p>
          <a:p>
            <a:pPr algn="ctr"/>
            <a:endParaRPr lang="ru-RU" sz="1600" dirty="0" smtClean="0">
              <a:solidFill>
                <a:srgbClr val="7030A0"/>
              </a:solidFill>
            </a:endParaRPr>
          </a:p>
          <a:p>
            <a:pPr algn="ctr"/>
            <a:r>
              <a:rPr lang="ru-RU" sz="1600" dirty="0" smtClean="0">
                <a:solidFill>
                  <a:srgbClr val="7030A0"/>
                </a:solidFill>
              </a:rPr>
              <a:t>Предусмотрены расходы по оценке недвижимости муниципальной собственности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27984" y="4941168"/>
            <a:ext cx="4536504" cy="1728192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Подпрограмма "Земельные отношения" - 17,3 млн. рублей. </a:t>
            </a:r>
          </a:p>
          <a:p>
            <a:pPr algn="ctr"/>
            <a:endParaRPr lang="ru-RU" sz="1600" dirty="0" smtClean="0">
              <a:solidFill>
                <a:srgbClr val="7030A0"/>
              </a:solidFill>
            </a:endParaRPr>
          </a:p>
          <a:p>
            <a:pPr algn="ctr"/>
            <a:r>
              <a:rPr lang="ru-RU" sz="1600" dirty="0" smtClean="0">
                <a:solidFill>
                  <a:srgbClr val="7030A0"/>
                </a:solidFill>
              </a:rPr>
              <a:t>Предусмотрены расходы на выполнение муниципального задания МБУ "Комитет земельных отношений"</a:t>
            </a: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27584" y="836712"/>
            <a:ext cx="7560840" cy="122413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b="1" dirty="0" smtClean="0">
                <a:solidFill>
                  <a:srgbClr val="A14FA3"/>
                </a:solidFill>
              </a:rPr>
              <a:t>Объем расходов по программе:</a:t>
            </a:r>
          </a:p>
          <a:p>
            <a:pPr algn="ctr" fontAlgn="t"/>
            <a:r>
              <a:rPr lang="ru-RU" b="1" dirty="0" smtClean="0">
                <a:solidFill>
                  <a:srgbClr val="A14FA3"/>
                </a:solidFill>
              </a:rPr>
              <a:t> 2015 год – 19,7 млн. рублей, </a:t>
            </a:r>
          </a:p>
          <a:p>
            <a:pPr algn="ctr" fontAlgn="t"/>
            <a:r>
              <a:rPr lang="ru-RU" b="1" dirty="0" smtClean="0">
                <a:solidFill>
                  <a:srgbClr val="A14FA3"/>
                </a:solidFill>
              </a:rPr>
              <a:t>2016 год – 21,3 млн. рублей, </a:t>
            </a:r>
          </a:p>
          <a:p>
            <a:pPr algn="ctr" fontAlgn="t"/>
            <a:r>
              <a:rPr lang="ru-RU" b="1" dirty="0" smtClean="0">
                <a:solidFill>
                  <a:srgbClr val="A14FA3"/>
                </a:solidFill>
              </a:rPr>
              <a:t> 2017 год – 21,6 млн. рублей</a:t>
            </a:r>
            <a:endParaRPr lang="ru-RU" b="1" dirty="0">
              <a:solidFill>
                <a:srgbClr val="A14FA3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14. МУНИЦИПАЛЬНАЯ ПРОГРАММА</a:t>
            </a:r>
            <a:b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 "ЭКОНОМИЧЕСКОЕ РАЗВИТИЕ ТУАПСИНСКОГО РАЙОНА"</a:t>
            </a: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2411760" y="2708920"/>
            <a:ext cx="3888432" cy="2448272"/>
          </a:xfrm>
          <a:prstGeom prst="snip2Diag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Подпрограмма "Информационное обеспечение и формирование общественного мнения населения МО Туапсинский район" - 2,1 млн. рублей.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Предусмотрена оплата расходов, связанных с публикацией в СМИ нормативно-правовых актов МО Туапсинский район.</a:t>
            </a:r>
          </a:p>
          <a:p>
            <a:pPr algn="ctr"/>
            <a:endParaRPr lang="ru-RU" sz="1400" dirty="0"/>
          </a:p>
        </p:txBody>
      </p:sp>
      <p:sp>
        <p:nvSpPr>
          <p:cNvPr id="8" name="Прямоугольник с одним вырезанным углом 7"/>
          <p:cNvSpPr/>
          <p:nvPr/>
        </p:nvSpPr>
        <p:spPr>
          <a:xfrm>
            <a:off x="0" y="4797152"/>
            <a:ext cx="2627784" cy="2060848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Подпрограмма "Жилище" – 0,9 млн. рублей.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</a:rPr>
              <a:t>Предусмотрены расходы на формирование учетных дел по предоставлению земельных участков гражданам, имеющим трех и более  детей.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с одним вырезанным углом 9"/>
          <p:cNvSpPr/>
          <p:nvPr/>
        </p:nvSpPr>
        <p:spPr>
          <a:xfrm>
            <a:off x="6047656" y="908720"/>
            <a:ext cx="3096344" cy="2160240"/>
          </a:xfrm>
          <a:prstGeom prst="snip1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263680" y="908720"/>
            <a:ext cx="288032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Подпрограмма "Развитие пригородного пассажирского транспорта на территории МО Туапсинский район" - 1,1 млн. рублей.</a:t>
            </a:r>
          </a:p>
          <a:p>
            <a:pPr algn="just"/>
            <a:r>
              <a:rPr lang="ru-RU" sz="1400" dirty="0" smtClean="0"/>
              <a:t>Предусмотрена выплата субсидий перевозчикам, обслуживающим социально-значимые пригородные маршруты.</a:t>
            </a:r>
            <a:endParaRPr lang="ru-RU" sz="1400" dirty="0"/>
          </a:p>
        </p:txBody>
      </p:sp>
      <p:pic>
        <p:nvPicPr>
          <p:cNvPr id="43010" name="Picture 2" descr="\\Server38\53\БЮДЖЕТ 2015\БЮДЖЕТ ДЛЯ ГРАЖДАН\КАРТИНКИ для БЮДЖЕТА ДЛЯ ГРАЖДАН\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5157192"/>
            <a:ext cx="3600400" cy="1700808"/>
          </a:xfrm>
          <a:prstGeom prst="rect">
            <a:avLst/>
          </a:prstGeom>
          <a:noFill/>
        </p:spPr>
      </p:pic>
      <p:pic>
        <p:nvPicPr>
          <p:cNvPr id="43011" name="Picture 3" descr="\\Server38\53\БЮДЖЕТ 2015\БЮДЖЕТ ДЛЯ ГРАЖДАН\КАРТИНКИ для БЮДЖЕТА ДЛЯ ГРАЖДАН\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3068961"/>
            <a:ext cx="2915816" cy="2376264"/>
          </a:xfrm>
          <a:prstGeom prst="rect">
            <a:avLst/>
          </a:prstGeom>
          <a:noFill/>
        </p:spPr>
      </p:pic>
      <p:pic>
        <p:nvPicPr>
          <p:cNvPr id="43012" name="Picture 4" descr="\\Server38\53\БЮДЖЕТ 2015\БЮДЖЕТ ДЛЯ ГРАЖДАН\КАРТИНКИ для БЮДЖЕТА ДЛЯ ГРАЖДАН\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08920"/>
            <a:ext cx="2411760" cy="2058116"/>
          </a:xfrm>
          <a:prstGeom prst="rect">
            <a:avLst/>
          </a:prstGeom>
          <a:noFill/>
        </p:spPr>
      </p:pic>
      <p:sp>
        <p:nvSpPr>
          <p:cNvPr id="15" name="Блок-схема: перфолента 14"/>
          <p:cNvSpPr/>
          <p:nvPr/>
        </p:nvSpPr>
        <p:spPr>
          <a:xfrm>
            <a:off x="179512" y="692696"/>
            <a:ext cx="5544616" cy="1584176"/>
          </a:xfrm>
          <a:prstGeom prst="flowChartPunchedTap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Объем расходов по программе</a:t>
            </a:r>
            <a:r>
              <a:rPr lang="ru-RU" dirty="0" smtClean="0">
                <a:solidFill>
                  <a:schemeClr val="bg1"/>
                </a:solidFill>
              </a:rPr>
              <a:t>: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 2015 год - 4,1 млн. рублей,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2016 год - 0,0 млн. рублей, 2017 год - 0,0 млн. рублей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686800" cy="360040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НЕПРОГРАММНЫЕ РАСХОДЫ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764704"/>
            <a:ext cx="1979712" cy="1368152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высшего должностного лица муниципального образования Туапсинский район –</a:t>
            </a:r>
          </a:p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 1,9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23728" y="764704"/>
            <a:ext cx="2304256" cy="1152128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Совета муниципального образования Туапсинский район – </a:t>
            </a:r>
          </a:p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1,8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404664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Объем средств по </a:t>
            </a:r>
            <a:r>
              <a:rPr lang="ru-RU" dirty="0" err="1" smtClean="0"/>
              <a:t>непрограммным</a:t>
            </a:r>
            <a:r>
              <a:rPr lang="ru-RU" dirty="0" smtClean="0"/>
              <a:t> расходам составляет 208 млн. рублей: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836712"/>
            <a:ext cx="2232248" cy="1080120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администрации муниципального образования Туапсинский район -83,2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76256" y="836712"/>
            <a:ext cx="2267744" cy="1080120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расходы на проведение выборов главы муниципального образования Туапсинский район - 9,0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2204864"/>
            <a:ext cx="2051720" cy="1512168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финансового управления администрации муниципального образования Туапсинский район – 20,7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23728" y="1988840"/>
            <a:ext cx="2304256" cy="1224136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контрольно-счетной палаты администрации муниципального образования Туапсинский район – 5,6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72000" y="1988840"/>
            <a:ext cx="2232248" cy="1296144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управления имущественных отношений администрации муниципального образования Туапсинский район – 7,3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76256" y="1988840"/>
            <a:ext cx="2267744" cy="1296144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отдела по делам ГО и ЧС  администрации муниципального образования Туапсинский район - 2,8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3789040"/>
            <a:ext cx="2051720" cy="576064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расходы дорожного фонда – 0,2 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23728" y="3284984"/>
            <a:ext cx="2376264" cy="1224136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управления капитального строительства администрации муниципального образования Туапсинский район – 3,6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72000" y="3356992"/>
            <a:ext cx="2232248" cy="1296144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управления по работе с молодежью администрации муниципального образования Туапсинский район – 3,7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76256" y="3356992"/>
            <a:ext cx="2267744" cy="1296144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управления образования администрации муниципального образования Туапсинский район – 4,6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0" y="4437112"/>
            <a:ext cx="2051720" cy="1224136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отдела культуры администрации муниципального образования Туапсинский район – 2,2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23728" y="4581128"/>
            <a:ext cx="2376264" cy="1080120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управления здравоохранения администрации муниципального образования Туапсинский район – 4,1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72000" y="4725144"/>
            <a:ext cx="2304256" cy="1512168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отдела по физической культуре и спорту администрации муниципального образования Туапсинский район – 3,1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876256" y="4725144"/>
            <a:ext cx="2267744" cy="1512168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обеспечение деятельности управления по опеке и попечительству администрации муниципального образования Туапсинский район – 6,8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0" y="5733256"/>
            <a:ext cx="2051720" cy="1008112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расходы резервного фонда администрации муниципального образования Туапсинский район - 2,0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123728" y="5733256"/>
            <a:ext cx="2376264" cy="1008112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предоставление дотаций на выравнивание бюджетной обеспеченности поселений – 45,3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644008" y="6237312"/>
            <a:ext cx="4392488" cy="504056"/>
          </a:xfrm>
          <a:prstGeom prst="roundRect">
            <a:avLst/>
          </a:prstGeom>
          <a:solidFill>
            <a:srgbClr val="F8F1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A14FA3"/>
                </a:solidFill>
              </a:rPr>
              <a:t>расходы по обеспечению мобилизационной подготовки экономики - 0,1 млн. рублей</a:t>
            </a:r>
            <a:endParaRPr lang="ru-RU" sz="1200" dirty="0">
              <a:solidFill>
                <a:srgbClr val="A14FA3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ИСТОЧНИКИ ФИНАНСИРОВАНИЯ ДЕФИЦИТА БЮДЖЕТА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19" y="1052736"/>
          <a:ext cx="8712969" cy="5616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1839"/>
                <a:gridCol w="1329097"/>
                <a:gridCol w="1402936"/>
                <a:gridCol w="1329097"/>
              </a:tblGrid>
              <a:tr h="442501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2015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плановый период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0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2016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2017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0662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Источники финансирования дефицита бюджета, всего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43718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в том числе: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</a:tr>
              <a:tr h="72331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Получение кредитов от других бюджетов бюджетной системы Российской Федерации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</a:tr>
              <a:tr h="84486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Погашение бюджетами муниципальных районов кредитов  от других бюджетов бюджетной системы Российской Федерации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</a:tr>
              <a:tr h="103706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Возврат бюджетных кредитов, предоставленных другим бюджетам бюджетной системы из бюджета муниципального образования Туапсинский район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</a:tr>
              <a:tr h="506626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Погашение кредитов, полученных от кредитных организаций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</a:tr>
              <a:tr h="69780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Погашение кредитов, полученных от других бюджетов бюджетной системы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07896" y="764704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0000"/>
                </a:solidFill>
                <a:latin typeface="Calibri"/>
              </a:rPr>
              <a:t>Млн. руб</a:t>
            </a:r>
            <a:r>
              <a:rPr lang="ru-RU" sz="1400" b="1" dirty="0" smtClean="0"/>
              <a:t>.</a:t>
            </a:r>
            <a:endParaRPr lang="ru-RU" sz="1400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трелка вниз 34"/>
          <p:cNvSpPr/>
          <p:nvPr/>
        </p:nvSpPr>
        <p:spPr>
          <a:xfrm>
            <a:off x="4572000" y="4797152"/>
            <a:ext cx="432048" cy="720080"/>
          </a:xfrm>
          <a:prstGeom prst="downArrow">
            <a:avLst/>
          </a:prstGeom>
          <a:solidFill>
            <a:srgbClr val="33CC3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Содержимое 3" descr="http://www.kubzsk.ru/kodeksdb/noframe/law?SetPict.gif&amp;nd=921018907&amp;nh=0&amp;pictid=010000003200&amp;abs=&amp;crc=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 b="27577"/>
          <a:stretch>
            <a:fillRect/>
          </a:stretch>
        </p:blipFill>
        <p:spPr bwMode="auto">
          <a:xfrm>
            <a:off x="539552" y="5373216"/>
            <a:ext cx="2088232" cy="122413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Стрелка вниз 30"/>
          <p:cNvSpPr/>
          <p:nvPr/>
        </p:nvSpPr>
        <p:spPr>
          <a:xfrm>
            <a:off x="4067944" y="2492896"/>
            <a:ext cx="432048" cy="792088"/>
          </a:xfrm>
          <a:prstGeom prst="downArrow">
            <a:avLst/>
          </a:prstGeom>
          <a:solidFill>
            <a:srgbClr val="33CC3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504056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ИСТОЧНИКИ ФИНАНСИРОВАНИЯ ДЕФИЦИТА БЮДЖЕТА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5517232"/>
            <a:ext cx="15121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Администрации поселений МО Туапсинский район</a:t>
            </a:r>
            <a:endParaRPr lang="ru-RU" sz="1400" b="1" dirty="0"/>
          </a:p>
        </p:txBody>
      </p:sp>
      <p:pic>
        <p:nvPicPr>
          <p:cNvPr id="1026" name="Picture 2" descr="\\Server38\53\БЮДЖЕТ 2015\БЮДЖЕТ ДЛЯ ГРАЖДАН\КАРТИНКИ для БЮДЖЕТА ДЛЯ ГРАЖДАН\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2088232" cy="1346630"/>
          </a:xfrm>
          <a:prstGeom prst="rect">
            <a:avLst/>
          </a:prstGeom>
          <a:noFill/>
        </p:spPr>
      </p:pic>
      <p:pic>
        <p:nvPicPr>
          <p:cNvPr id="7" name="Picture 2" descr="\\Server38\53\БЮДЖЕТ 2015\БЮДЖЕТ ДЛЯ ГРАЖДАН\КАРТИНКИ для БЮДЖЕТА ДЛЯ ГРАЖДАН\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124744"/>
            <a:ext cx="2088232" cy="1346630"/>
          </a:xfrm>
          <a:prstGeom prst="rect">
            <a:avLst/>
          </a:prstGeom>
          <a:noFill/>
        </p:spPr>
      </p:pic>
      <p:pic>
        <p:nvPicPr>
          <p:cNvPr id="8" name="Picture 2" descr="\\Server38\53\БЮДЖЕТ 2015\БЮДЖЕТ ДЛЯ ГРАЖДАН\КАРТИНКИ для БЮДЖЕТА ДЛЯ ГРАЖДАН\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124744"/>
            <a:ext cx="2088232" cy="134663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284984"/>
            <a:ext cx="216024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3284984"/>
            <a:ext cx="2160240" cy="1519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3284984"/>
            <a:ext cx="2160240" cy="1519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912" y="5517232"/>
            <a:ext cx="2160240" cy="1125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99592" y="6926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2015 год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6926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2016 год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164288" y="6926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2017 год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83568" y="1340768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Администрация Краснодарского края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51920" y="1340768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Администрация Краснодарского края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48264" y="1340768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Администрация Краснодарского края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9552" y="3645024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Администрация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МО Туапсинский район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51920" y="3645024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Администрация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МО Туапсинский район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76256" y="3645024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Администрация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МО Туапсинский район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683568" y="2492896"/>
            <a:ext cx="432048" cy="792088"/>
          </a:xfrm>
          <a:prstGeom prst="downArrow">
            <a:avLst/>
          </a:prstGeom>
          <a:solidFill>
            <a:srgbClr val="33CC3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>
            <a:off x="2051720" y="2420888"/>
            <a:ext cx="432048" cy="864096"/>
          </a:xfrm>
          <a:prstGeom prst="upArrow">
            <a:avLst/>
          </a:prstGeom>
          <a:solidFill>
            <a:srgbClr val="33CC3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395536" y="256490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60 млн.руб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283968" y="48691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69,2 млн.руб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7" name="Стрелка вверх 26"/>
          <p:cNvSpPr/>
          <p:nvPr/>
        </p:nvSpPr>
        <p:spPr>
          <a:xfrm>
            <a:off x="5220072" y="2420888"/>
            <a:ext cx="432048" cy="864096"/>
          </a:xfrm>
          <a:prstGeom prst="upArrow">
            <a:avLst/>
          </a:prstGeom>
          <a:solidFill>
            <a:srgbClr val="33CC3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верх 27"/>
          <p:cNvSpPr/>
          <p:nvPr/>
        </p:nvSpPr>
        <p:spPr>
          <a:xfrm>
            <a:off x="7524328" y="2420888"/>
            <a:ext cx="432048" cy="864096"/>
          </a:xfrm>
          <a:prstGeom prst="upArrow">
            <a:avLst/>
          </a:prstGeom>
          <a:solidFill>
            <a:srgbClr val="33CC3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7164288" y="27089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60 млн.руб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3707904" y="26369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60 млн.руб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4860032" y="26369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60 млн.руб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3" name="Стрелка вверх 32"/>
          <p:cNvSpPr/>
          <p:nvPr/>
        </p:nvSpPr>
        <p:spPr>
          <a:xfrm>
            <a:off x="1331640" y="4653136"/>
            <a:ext cx="432048" cy="720080"/>
          </a:xfrm>
          <a:prstGeom prst="upArrow">
            <a:avLst/>
          </a:prstGeom>
          <a:solidFill>
            <a:srgbClr val="33CC33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1043608" y="494116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4 млн.руб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1844080" y="27893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60 млн.руб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86800" cy="1268760"/>
          </a:xfrm>
          <a:effectLst/>
        </p:spPr>
        <p:txBody>
          <a:bodyPr>
            <a:noAutofit/>
          </a:bodyPr>
          <a:lstStyle/>
          <a:p>
            <a:pPr algn="ctr"/>
            <a:r>
              <a:rPr lang="ru-RU" sz="1700" b="1" dirty="0" smtClean="0">
                <a:solidFill>
                  <a:srgbClr val="00B0F0"/>
                </a:solidFill>
                <a:effectLst/>
                <a:latin typeface="Microsoft Sans Serif" panose="020B0604020202020204" pitchFamily="34" charset="0"/>
                <a:cs typeface="Microsoft Sans Serif" panose="020B0604020202020204" pitchFamily="34" charset="0"/>
              </a:rPr>
              <a:t>Для решения задач при формировании и реализации бюджетной политики на 2015 год и на плановый период 2016 и 2017 годов необходимо исходить из следующих основных целей:</a:t>
            </a:r>
            <a:endParaRPr lang="ru-RU" sz="1700" b="1" dirty="0">
              <a:solidFill>
                <a:srgbClr val="00B0F0"/>
              </a:solidFill>
              <a:effectLst/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32859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/>
              <a:t>*</a:t>
            </a:r>
            <a:r>
              <a:rPr lang="ru-RU" dirty="0" smtClean="0"/>
              <a:t>  бюджетная политика должна стать более эффективным инструментом реализации муниципальной социально-экономической политики </a:t>
            </a:r>
          </a:p>
          <a:p>
            <a:pPr algn="just"/>
            <a:r>
              <a:rPr lang="ru-RU" b="1" dirty="0" smtClean="0"/>
              <a:t>* </a:t>
            </a:r>
            <a:r>
              <a:rPr lang="ru-RU" dirty="0" smtClean="0"/>
              <a:t>необходимо повысить качество предоставляемых населению муниципальных услуг </a:t>
            </a:r>
          </a:p>
          <a:p>
            <a:pPr algn="just"/>
            <a:r>
              <a:rPr lang="ru-RU" b="1" dirty="0" smtClean="0"/>
              <a:t>* о</a:t>
            </a:r>
            <a:r>
              <a:rPr lang="ru-RU" dirty="0" smtClean="0"/>
              <a:t>беспечить прозрачность и эффективность закупок товаров, работ, услуг для муниципальных нужд </a:t>
            </a:r>
          </a:p>
          <a:p>
            <a:pPr algn="just"/>
            <a:r>
              <a:rPr lang="ru-RU" b="1" dirty="0" smtClean="0"/>
              <a:t>* о</a:t>
            </a:r>
            <a:r>
              <a:rPr lang="ru-RU" dirty="0" smtClean="0"/>
              <a:t>существлять строгий отбор секторов производства, поддержка которых, в том числе и бюджетными инвестициями, бюджетными кредитами и муниципальными гарантиями даст максимальный эффект </a:t>
            </a:r>
          </a:p>
          <a:p>
            <a:pPr algn="just"/>
            <a:r>
              <a:rPr lang="ru-RU" b="1" dirty="0" smtClean="0"/>
              <a:t>* б</a:t>
            </a:r>
            <a:r>
              <a:rPr lang="ru-RU" dirty="0" smtClean="0"/>
              <a:t>юджетная политика в сфере межбюджетных отношений будет направлена на обеспечение сбалансированности бюджетов поселений муниципального образования Туапсинский район</a:t>
            </a:r>
          </a:p>
          <a:p>
            <a:pPr algn="just"/>
            <a:r>
              <a:rPr lang="ru-RU" dirty="0" smtClean="0"/>
              <a:t> </a:t>
            </a:r>
            <a:r>
              <a:rPr lang="ru-RU" b="1" dirty="0" smtClean="0"/>
              <a:t>* </a:t>
            </a:r>
            <a:r>
              <a:rPr lang="ru-RU" dirty="0" smtClean="0"/>
              <a:t>ограничение расходов за счет оптимизации сети, сокращения расходов на реализацию отдельных мероприятий</a:t>
            </a:r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001\00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60648"/>
            <a:ext cx="2088232" cy="30243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321297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/>
              <a:t>СПАСИБО</a:t>
            </a:r>
            <a:endParaRPr lang="ru-RU" sz="7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509120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/>
              <a:t>ЗА ВНИМАНИЕ!</a:t>
            </a:r>
            <a:endParaRPr lang="ru-RU" sz="7200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54162"/>
            <a:ext cx="8991600" cy="4525963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/>
              <a:t>ФИНАНСОВОЕ УПРАВЛЕНИЕ АДМИНИСТРАЦИИ МУНИЦИПАЛЬНОГО ОБРАЗОВАНИЯ ТУАПСИНСКИЙ РАЙОН</a:t>
            </a:r>
            <a:r>
              <a:rPr lang="ru-RU" sz="3000" dirty="0" smtClean="0"/>
              <a:t>  </a:t>
            </a:r>
          </a:p>
          <a:p>
            <a:endParaRPr lang="ru-RU" sz="3000" dirty="0" smtClean="0"/>
          </a:p>
          <a:p>
            <a:r>
              <a:rPr lang="ru-RU" sz="3000" b="1" dirty="0" smtClean="0"/>
              <a:t>Наш адрес: 352800, г.Туапсе, ул. Свободы, д.3</a:t>
            </a:r>
          </a:p>
          <a:p>
            <a:r>
              <a:rPr lang="ru-RU" sz="3000" b="1" dirty="0" smtClean="0"/>
              <a:t>Телефон:  (86167) 2-57-11, </a:t>
            </a:r>
            <a:r>
              <a:rPr lang="ru-RU" sz="3000" dirty="0" smtClean="0"/>
              <a:t> </a:t>
            </a:r>
            <a:r>
              <a:rPr lang="ru-RU" sz="3000" b="1" dirty="0" smtClean="0"/>
              <a:t>ФАКС: (86167) 2-57-11</a:t>
            </a:r>
            <a:r>
              <a:rPr lang="ru-RU" sz="3000" dirty="0" smtClean="0"/>
              <a:t> </a:t>
            </a:r>
            <a:r>
              <a:rPr lang="ru-RU" sz="3000" b="1" dirty="0" smtClean="0"/>
              <a:t>              </a:t>
            </a:r>
            <a:r>
              <a:rPr lang="ru-RU" sz="3000" dirty="0" smtClean="0"/>
              <a:t> </a:t>
            </a:r>
          </a:p>
          <a:p>
            <a:r>
              <a:rPr lang="ru-RU" sz="3000" b="1" dirty="0" smtClean="0"/>
              <a:t>Адрес электронной почты: </a:t>
            </a:r>
            <a:r>
              <a:rPr lang="ru-RU" sz="3000" b="1" dirty="0" err="1" smtClean="0"/>
              <a:t>tuaprfin@mail.ru</a:t>
            </a:r>
            <a:endParaRPr lang="ru-RU" sz="3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2563</TotalTime>
  <Words>4830</Words>
  <Application>Microsoft Office PowerPoint</Application>
  <PresentationFormat>Экран (4:3)</PresentationFormat>
  <Paragraphs>689</Paragraphs>
  <Slides>42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Трек</vt:lpstr>
      <vt:lpstr>ПРОЕКТ БЮДЖЕТА   МУНИЦИПАЛЬНОГО ОБРАЗОВАНИЯ ТУАПСИНСКИЙ РАЙОН  НА 2015-2017 ГОДы</vt:lpstr>
      <vt:lpstr>Что такое бюджет для граждан ?</vt:lpstr>
      <vt:lpstr>Документы, необходимые для составления  проекта бюджета </vt:lpstr>
      <vt:lpstr>Слайд 4</vt:lpstr>
      <vt:lpstr>Слайд 5</vt:lpstr>
      <vt:lpstr>Слайд 6</vt:lpstr>
      <vt:lpstr>Слайд 7</vt:lpstr>
      <vt:lpstr>Слайд 8</vt:lpstr>
      <vt:lpstr>Слайд 9</vt:lpstr>
      <vt:lpstr>Основные показатели прогноза социально-экономического развития на 2015 год и на  плановый  период  до 2017 года</vt:lpstr>
      <vt:lpstr> Структура отраслей экономики, формирующая доходную часть  бюджета муниципального образования Туапсинский район   на 2015 год </vt:lpstr>
      <vt:lpstr>Цели и задачи бюджетной и налоговой политики   на 2015 год и на плановый период 2016 и 2017 годов</vt:lpstr>
      <vt:lpstr>ОСНОВНЫЕ направления бюджетной политики</vt:lpstr>
      <vt:lpstr>Общие характеристики бюджета </vt:lpstr>
      <vt:lpstr>Структура налоговых и неналоговых доходов   муниципального образования Туапсинский район на 2015 год</vt:lpstr>
      <vt:lpstr>налоговые и неналоговые доходы  бюджета  муниципального образования туапсинский район  на 2015 год и плановый период 2016 и 2017 годов</vt:lpstr>
      <vt:lpstr>СТРУКТУРА   БЕЗВОЗМЕЗДНЫХ   ПОСТУПЛЕНИЙ</vt:lpstr>
      <vt:lpstr>Слайд 18</vt:lpstr>
      <vt:lpstr>Структура расходов муниципального образования  Туапсинский район на 2015 год  и  на плановый период  2016 и 2017 годов</vt:lpstr>
      <vt:lpstr>СТРУКТУРА РАСХОДОВ НА СОЦИАЛЬНУЮ СФЕРУ</vt:lpstr>
      <vt:lpstr>МУНИЦИПАЛЬНЫЕ ПРОГРАММЫ</vt:lpstr>
      <vt:lpstr>1. МУНИЦИПАЛЬНАЯ ПРОГРАММА "РАЗВИТИЕ ОБРАЗОВАНИЯ В МУНИЦИПАЛЬНОМ ОБРАЗОВАНИИ ТУАПСИНСКИЙ РАЙОН"</vt:lpstr>
      <vt:lpstr>Слайд 23</vt:lpstr>
      <vt:lpstr>2. МУНИЦИПАЛЬНАЯ ПРОГРАММА "ТУАПСИНСКИЙ РАЙОН -  ТЕРРИТОРИЯ КОМФОРТНОГО ПРОЖИВАНИЯ"</vt:lpstr>
      <vt:lpstr>3. МУНИЦИПАЛЬНАЯ ПРОГРАММА  "УПРАВЛЕНИЕ МУНИЦИПАЛЬНЫМ ДОЛГОМ"</vt:lpstr>
      <vt:lpstr>4. МУНИЦИПАЛЬНАЯ ПРОГРАММА "КУЛЬТУРА ТУАПСИНСКОГО РАЙОНА"</vt:lpstr>
      <vt:lpstr>5. МУНИЦИПАЛЬНАЯ ПРОГРАММА "РАЗВИТИЕ ФИЗИЧЕСКОЙ КУЛЬТУРЫ  В ТУАПСИНСКОМ РАЙОНЕ"</vt:lpstr>
      <vt:lpstr>6. МУНИЦИПАЛЬНАЯ ПРОГРАММА "РАЗВИТИЕ  ЖИЛИЩНО-КОММУНАЛЬНОГО ХОЗЯЙСТВА В  МУНИЦИПАЛЬНОМ ОБРАЗОВАНИИ ТУАПСИНСКИЙ РАЙОН"</vt:lpstr>
      <vt:lpstr>7. МУНИЦИПАЛЬНАЯ ПРОГРАММА "ФУНКЦИОНИРОВАНИЕ ОРГАНОВ МЕСТНОГО САМОУПРАВЛЕНИЯ В МУНИЦИПАЛЬНОМ ОБРАЗОВАНИИ ТУАПСИНСКИЙ РАЙОН"</vt:lpstr>
      <vt:lpstr>8. МУНИЦИПАЛЬНАЯ ПРОГРАММА  "МОЛОДЕЖЬ ТУАПСИНСКОГО РАЙОНА"</vt:lpstr>
      <vt:lpstr>9. МУНИЦИПАЛЬНАЯ ПРОГРАММА "РАЗВИТИЕ  АГРОПРОМЫШЛЕННОГО КОМПЛЕКСА НА ТЕРРИТОРИИ  МУНИЦИПАЛЬНОГО ОБРАЗОВАНИЯ ТУАПСИНСКИЙ РАЙОН"</vt:lpstr>
      <vt:lpstr>10. МУНИЦИПАЛЬНАЯ ПРОГРАММА "ПО УЛУЧШЕНИЮ  ПОЛОЖЕНИЯ ДЕТЕЙ В МУНИЦИПАЛЬНОМ ОБРАЗОВАНИИ  ТУАПСИНСКИЙ РАЙОН"</vt:lpstr>
      <vt:lpstr>11. МУНИЦИПАЛЬНАЯ ПРОГРАММА "РАЗВИТИЕ ЗДРАВООХРАНЕНИЯ МУНИЦИПАЛЬНОГО ОБРАЗОВАНИЯ ТУАПСИНСКИЙ РАЙОН"</vt:lpstr>
      <vt:lpstr>12. МУНИЦИПАЛЬНАЯ ПРОГРАММА "ЗАЩИТА НАСЕЛЕНИЯ  И ТЕРРИТОРИИ ОТ ЧРЕЗВЫЧАЙНЫХ СИТУАЦИЙ  ОБЕСПЕЧЕНИЕ ПОЖАРНОЙ БЕЗОПАСНОСТИ"</vt:lpstr>
      <vt:lpstr>13. МУНИЦИПАЛЬНАЯ ПРОГРАММА  "УПРАВЛЕНИЕ МУНИЦИПАЛЬНОЙ СОБСТВЕННОСТЬЮ"</vt:lpstr>
      <vt:lpstr>14. МУНИЦИПАЛЬНАЯ ПРОГРАММА  "ЭКОНОМИЧЕСКОЕ РАЗВИТИЕ ТУАПСИНСКОГО РАЙОНА"</vt:lpstr>
      <vt:lpstr>НЕПРОГРАММНЫЕ РАСХОДЫ</vt:lpstr>
      <vt:lpstr>ИСТОЧНИКИ ФИНАНСИРОВАНИЯ ДЕФИЦИТА БЮДЖЕТА</vt:lpstr>
      <vt:lpstr>ИСТОЧНИКИ ФИНАНСИРОВАНИЯ ДЕФИЦИТА БЮДЖЕТА</vt:lpstr>
      <vt:lpstr>Для решения задач при формировании и реализации бюджетной политики на 2015 год и на плановый период 2016 и 2017 годов необходимо исходить из следующих основных целей: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GuziyNN</cp:lastModifiedBy>
  <cp:revision>329</cp:revision>
  <dcterms:modified xsi:type="dcterms:W3CDTF">2014-11-28T06:25:51Z</dcterms:modified>
</cp:coreProperties>
</file>