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7"/>
  </p:notesMasterIdLst>
  <p:sldIdLst>
    <p:sldId id="281" r:id="rId2"/>
    <p:sldId id="258" r:id="rId3"/>
    <p:sldId id="260" r:id="rId4"/>
    <p:sldId id="261" r:id="rId5"/>
    <p:sldId id="280" r:id="rId6"/>
    <p:sldId id="282" r:id="rId7"/>
    <p:sldId id="283" r:id="rId8"/>
    <p:sldId id="284" r:id="rId9"/>
    <p:sldId id="263" r:id="rId10"/>
    <p:sldId id="269" r:id="rId11"/>
    <p:sldId id="276" r:id="rId12"/>
    <p:sldId id="256" r:id="rId13"/>
    <p:sldId id="270" r:id="rId14"/>
    <p:sldId id="271" r:id="rId15"/>
    <p:sldId id="272" r:id="rId16"/>
    <p:sldId id="264" r:id="rId17"/>
    <p:sldId id="273" r:id="rId18"/>
    <p:sldId id="274" r:id="rId19"/>
    <p:sldId id="267" r:id="rId20"/>
    <p:sldId id="268" r:id="rId21"/>
    <p:sldId id="277" r:id="rId22"/>
    <p:sldId id="257" r:id="rId23"/>
    <p:sldId id="278" r:id="rId24"/>
    <p:sldId id="279" r:id="rId25"/>
    <p:sldId id="28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6600"/>
    </p:penClr>
  </p:showPr>
  <p:clrMru>
    <a:srgbClr val="000099"/>
    <a:srgbClr val="0A5E7C"/>
    <a:srgbClr val="FEC2E6"/>
    <a:srgbClr val="FFFFFF"/>
    <a:srgbClr val="FFFF99"/>
    <a:srgbClr val="F1D0CF"/>
    <a:srgbClr val="FF00FF"/>
    <a:srgbClr val="990000"/>
    <a:srgbClr val="6699FF"/>
    <a:srgbClr val="66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539" autoAdjust="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79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578707247007054"/>
          <c:y val="0.19873036759147841"/>
          <c:w val="0.5660538263494681"/>
          <c:h val="0.65793555250707003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dLbl>
              <c:idx val="0"/>
              <c:layout>
                <c:manualLayout>
                  <c:x val="-6.1020854338136525E-2"/>
                  <c:y val="-6.1364166596675901E-2"/>
                </c:manualLayout>
              </c:layout>
              <c:showVal val="1"/>
            </c:dLbl>
            <c:dLbl>
              <c:idx val="1"/>
              <c:layout>
                <c:manualLayout>
                  <c:x val="-9.655452752963907E-2"/>
                  <c:y val="5.9622796457534412E-2"/>
                </c:manualLayout>
              </c:layout>
              <c:showVal val="1"/>
            </c:dLbl>
            <c:dLbl>
              <c:idx val="2"/>
              <c:layout>
                <c:manualLayout>
                  <c:x val="-5.50141926720219E-2"/>
                  <c:y val="6.1961732162465588E-2"/>
                </c:manualLayout>
              </c:layout>
              <c:showVal val="1"/>
            </c:dLbl>
            <c:dLbl>
              <c:idx val="3"/>
              <c:layout>
                <c:manualLayout>
                  <c:x val="-5.6439459082310232E-2"/>
                  <c:y val="-4.332676975528127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1464.7</c:v>
                </c:pt>
                <c:pt idx="1">
                  <c:v>1345.8</c:v>
                </c:pt>
                <c:pt idx="2">
                  <c:v>1315.4</c:v>
                </c:pt>
                <c:pt idx="3">
                  <c:v>1402.3</c:v>
                </c:pt>
              </c:numCache>
            </c:numRef>
          </c:val>
        </c:ser>
        <c:marker val="1"/>
        <c:axId val="104067456"/>
        <c:axId val="104068992"/>
      </c:lineChart>
      <c:catAx>
        <c:axId val="104067456"/>
        <c:scaling>
          <c:orientation val="minMax"/>
        </c:scaling>
        <c:axPos val="b"/>
        <c:tickLblPos val="none"/>
        <c:txPr>
          <a:bodyPr/>
          <a:lstStyle/>
          <a:p>
            <a:pPr>
              <a:defRPr b="1"/>
            </a:pPr>
            <a:endParaRPr lang="ru-RU"/>
          </a:p>
        </c:txPr>
        <c:crossAx val="104068992"/>
        <c:crosses val="autoZero"/>
        <c:auto val="1"/>
        <c:lblAlgn val="ctr"/>
        <c:lblOffset val="100"/>
      </c:catAx>
      <c:valAx>
        <c:axId val="1040689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>
                <a:latin typeface="+mj-lt"/>
              </a:defRPr>
            </a:pPr>
            <a:endParaRPr lang="ru-RU"/>
          </a:p>
        </c:txPr>
        <c:crossAx val="1040674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869194720842479"/>
          <c:y val="0.35251391260798032"/>
          <c:w val="0.25204872956769708"/>
          <c:h val="0.2015360639062312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708883374762952"/>
          <c:y val="0.14432145865836621"/>
          <c:w val="0.60138361736250978"/>
          <c:h val="0.6730502482763186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</c:spPr>
          </c:marker>
          <c:dLbls>
            <c:dLbl>
              <c:idx val="0"/>
              <c:layout>
                <c:manualLayout>
                  <c:x val="-4.7441395630513611E-2"/>
                  <c:y val="-5.4507828222488584E-2"/>
                </c:manualLayout>
              </c:layout>
              <c:showVal val="1"/>
            </c:dLbl>
            <c:dLbl>
              <c:idx val="1"/>
              <c:layout>
                <c:manualLayout>
                  <c:x val="-4.1447423676916763E-2"/>
                  <c:y val="-6.2776504199120134E-2"/>
                </c:manualLayout>
              </c:layout>
              <c:showVal val="1"/>
            </c:dLbl>
            <c:dLbl>
              <c:idx val="2"/>
              <c:layout>
                <c:manualLayout>
                  <c:x val="-4.6052447392733724E-2"/>
                  <c:y val="-6.04378361591155E-2"/>
                </c:manualLayout>
              </c:layout>
              <c:showVal val="1"/>
            </c:dLbl>
            <c:dLbl>
              <c:idx val="3"/>
              <c:layout>
                <c:manualLayout>
                  <c:x val="-5.1973665791904836E-2"/>
                  <c:y val="-5.505212846787936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28.9</c:v>
                </c:pt>
                <c:pt idx="1">
                  <c:v>10.6</c:v>
                </c:pt>
                <c:pt idx="2">
                  <c:v>11.1</c:v>
                </c:pt>
                <c:pt idx="3">
                  <c:v>11.8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Здравоохранение</c:v>
                </c:pt>
              </c:strCache>
            </c:strRef>
          </c:tx>
          <c:dLbls>
            <c:dLbl>
              <c:idx val="0"/>
              <c:layout>
                <c:manualLayout>
                  <c:x val="-0.05"/>
                  <c:y val="-3.0409143887743826E-2"/>
                </c:manualLayout>
              </c:layout>
              <c:showVal val="1"/>
            </c:dLbl>
            <c:dLbl>
              <c:idx val="1"/>
              <c:layout>
                <c:manualLayout>
                  <c:x val="-2.7777777777777964E-2"/>
                  <c:y val="-5.3800793032161932E-2"/>
                </c:manualLayout>
              </c:layout>
              <c:showVal val="1"/>
            </c:dLbl>
            <c:dLbl>
              <c:idx val="2"/>
              <c:layout>
                <c:manualLayout>
                  <c:x val="-3.3333333333333381E-2"/>
                  <c:y val="-5.3800793032161932E-2"/>
                </c:manualLayout>
              </c:layout>
              <c:showVal val="1"/>
            </c:dLbl>
            <c:dLbl>
              <c:idx val="3"/>
              <c:layout>
                <c:manualLayout>
                  <c:x val="-3.1944444444444442E-2"/>
                  <c:y val="-3.976580354551095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110.5</c:v>
                </c:pt>
                <c:pt idx="1">
                  <c:v>65.8</c:v>
                </c:pt>
                <c:pt idx="2">
                  <c:v>80.2</c:v>
                </c:pt>
                <c:pt idx="3">
                  <c:v>90.4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2.6388888888888878E-2"/>
                  <c:y val="-3.274830880218544E-2"/>
                </c:manualLayout>
              </c:layout>
              <c:showVal val="1"/>
            </c:dLbl>
            <c:dLbl>
              <c:idx val="1"/>
              <c:layout>
                <c:manualLayout>
                  <c:x val="-2.6388888888888878E-2"/>
                  <c:y val="3.7426638631069202E-2"/>
                </c:manualLayout>
              </c:layout>
              <c:showVal val="1"/>
            </c:dLbl>
            <c:dLbl>
              <c:idx val="2"/>
              <c:layout>
                <c:manualLayout>
                  <c:x val="-3.3333442694663276E-2"/>
                  <c:y val="-3.9765803545510951E-2"/>
                </c:manualLayout>
              </c:layout>
              <c:showVal val="1"/>
            </c:dLbl>
            <c:dLbl>
              <c:idx val="3"/>
              <c:layout>
                <c:manualLayout>
                  <c:x val="-2.5000000000000001E-2"/>
                  <c:y val="-3.976580354551095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69.099999999999994</c:v>
                </c:pt>
                <c:pt idx="1">
                  <c:v>55.8</c:v>
                </c:pt>
                <c:pt idx="2">
                  <c:v>57.9</c:v>
                </c:pt>
                <c:pt idx="3">
                  <c:v>59.9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-2.6388888888888878E-2"/>
                  <c:y val="-2.8069978973301952E-2"/>
                </c:manualLayout>
              </c:layout>
              <c:showVal val="1"/>
            </c:dLbl>
            <c:dLbl>
              <c:idx val="1"/>
              <c:layout>
                <c:manualLayout>
                  <c:x val="-7.3658962401402968E-3"/>
                  <c:y val="7.3438213132610806E-3"/>
                </c:manualLayout>
              </c:layout>
              <c:showVal val="1"/>
            </c:dLbl>
            <c:dLbl>
              <c:idx val="2"/>
              <c:layout>
                <c:manualLayout>
                  <c:x val="-1.2656280719414281E-2"/>
                  <c:y val="5.5488024417986214E-3"/>
                </c:manualLayout>
              </c:layout>
              <c:showVal val="1"/>
            </c:dLbl>
            <c:dLbl>
              <c:idx val="3"/>
              <c:layout>
                <c:manualLayout>
                  <c:x val="-8.3333333333333367E-3"/>
                  <c:y val="-2.3391649144418197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8.6</c:v>
                </c:pt>
                <c:pt idx="1">
                  <c:v>2.9</c:v>
                </c:pt>
                <c:pt idx="2">
                  <c:v>3.1</c:v>
                </c:pt>
                <c:pt idx="3">
                  <c:v>3.2</c:v>
                </c:pt>
              </c:numCache>
            </c:numRef>
          </c:val>
        </c:ser>
        <c:marker val="1"/>
        <c:axId val="103654528"/>
        <c:axId val="103656064"/>
      </c:lineChart>
      <c:catAx>
        <c:axId val="103654528"/>
        <c:scaling>
          <c:orientation val="minMax"/>
        </c:scaling>
        <c:axPos val="b"/>
        <c:tickLblPos val="nextTo"/>
        <c:crossAx val="103656064"/>
        <c:crosses val="autoZero"/>
        <c:auto val="1"/>
        <c:lblAlgn val="ctr"/>
        <c:lblOffset val="100"/>
      </c:catAx>
      <c:valAx>
        <c:axId val="103656064"/>
        <c:scaling>
          <c:orientation val="minMax"/>
        </c:scaling>
        <c:axPos val="l"/>
        <c:majorGridlines/>
        <c:numFmt formatCode="General" sourceLinked="1"/>
        <c:tickLblPos val="nextTo"/>
        <c:crossAx val="10365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065760189998364"/>
          <c:y val="0.13765978239709586"/>
          <c:w val="0.25934239810001652"/>
          <c:h val="0.7418053840148921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 marL="0" algn="just" defTabSz="914400" rtl="0" eaLnBrk="1" latinLnBrk="0" hangingPunct="1">
        <a:defRPr lang="ru-RU" sz="1600" kern="1200" dirty="0" smtClean="0">
          <a:solidFill>
            <a:schemeClr val="tx1"/>
          </a:solidFill>
          <a:latin typeface="+mj-lt"/>
          <a:ea typeface="+mn-ea"/>
          <a:cs typeface="+mn-cs"/>
        </a:defRPr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0.01299</cdr:x>
      <cdr:y>0.03333</cdr:y>
    </cdr:from>
    <cdr:to>
      <cdr:x>0.18182</cdr:x>
      <cdr:y>0.16667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38" y="71438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/>
            <a:t>м</a:t>
          </a:r>
          <a:r>
            <a:rPr lang="ru-RU" sz="1200" b="1" dirty="0" smtClean="0"/>
            <a:t>лн. 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0.16883</cdr:x>
      <cdr:y>0.88889</cdr:y>
    </cdr:from>
    <cdr:to>
      <cdr:x>0.31169</cdr:x>
      <cdr:y>0.95556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28694" y="2857520"/>
          <a:ext cx="78581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+mj-lt"/>
            </a:rPr>
            <a:t>2013 г.</a:t>
          </a:r>
          <a:endParaRPr lang="ru-RU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0.31168</cdr:x>
      <cdr:y>0.88889</cdr:y>
    </cdr:from>
    <cdr:to>
      <cdr:x>0.42857</cdr:x>
      <cdr:y>0.95556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714480" y="2857520"/>
          <a:ext cx="64294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+mj-lt"/>
            </a:rPr>
            <a:t>2014 г.</a:t>
          </a:r>
          <a:endParaRPr lang="ru-RU" sz="12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0.45454</cdr:x>
      <cdr:y>0.88889</cdr:y>
    </cdr:from>
    <cdr:to>
      <cdr:x>0.58441</cdr:x>
      <cdr:y>0.97778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500298" y="2857520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+mj-lt"/>
            </a:rPr>
            <a:t>2015 г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0.5974</cdr:x>
      <cdr:y>0.88889</cdr:y>
    </cdr:from>
    <cdr:to>
      <cdr:x>0.71428</cdr:x>
      <cdr:y>0.97778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286116" y="2857520"/>
          <a:ext cx="64294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+mj-lt"/>
            </a:rPr>
            <a:t>2016 г.</a:t>
          </a:r>
          <a:endParaRPr lang="ru-RU" sz="1200" b="1" dirty="0"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0.0125</cdr:x>
      <cdr:y>0.01818</cdr:y>
    </cdr:from>
    <cdr:to>
      <cdr:x>0.175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38" y="71438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latin typeface="+mj-lt"/>
            </a:rPr>
            <a:t>м</a:t>
          </a:r>
          <a:r>
            <a:rPr lang="ru-RU" sz="1200" b="1" dirty="0" smtClean="0">
              <a:latin typeface="+mj-lt"/>
            </a:rPr>
            <a:t>лн.руб.</a:t>
          </a:r>
          <a:endParaRPr lang="ru-RU" sz="1200" b="1" dirty="0">
            <a:latin typeface="+mj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32F1C-F875-49E1-8B0D-50BA35E8299F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A57B2-1DAF-4DE3-A042-C733E9CBA8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85670" y="8686000"/>
            <a:ext cx="2970740" cy="4565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38" tIns="45770" rIns="91538" bIns="45770" anchor="b"/>
          <a:lstStyle/>
          <a:p>
            <a:pPr algn="r">
              <a:defRPr/>
            </a:pPr>
            <a:fld id="{7072053D-3558-4588-97CE-2AD6E201AABE}" type="slidenum">
              <a:rPr lang="ru-RU" sz="1200">
                <a:solidFill>
                  <a:schemeClr val="tx1"/>
                </a:solidFill>
                <a:latin typeface="+mn-lt"/>
              </a:rPr>
              <a:pPr algn="r">
                <a:defRPr/>
              </a:pPr>
              <a:t>2</a:t>
            </a:fld>
            <a:endParaRPr lang="ru-RU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85670" y="8686000"/>
            <a:ext cx="2970740" cy="4565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38" tIns="45770" rIns="91538" bIns="45770" anchor="b"/>
          <a:lstStyle/>
          <a:p>
            <a:pPr algn="r">
              <a:defRPr/>
            </a:pPr>
            <a:fld id="{2908762A-EA6B-477F-A6FD-CE0490F108C6}" type="slidenum">
              <a:rPr lang="ru-RU" sz="1200">
                <a:solidFill>
                  <a:schemeClr val="tx1"/>
                </a:solidFill>
                <a:latin typeface="+mn-lt"/>
              </a:rPr>
              <a:pPr algn="r">
                <a:defRPr/>
              </a:pPr>
              <a:t>3</a:t>
            </a:fld>
            <a:endParaRPr lang="ru-RU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85670" y="8686000"/>
            <a:ext cx="2970740" cy="4565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38" tIns="45770" rIns="91538" bIns="45770" anchor="b"/>
          <a:lstStyle/>
          <a:p>
            <a:pPr algn="r">
              <a:defRPr/>
            </a:pPr>
            <a:fld id="{D8FEF106-F73B-4EB0-A8CC-E9B6EAB7EFFA}" type="slidenum">
              <a:rPr lang="ru-RU" sz="1200">
                <a:solidFill>
                  <a:schemeClr val="tx1"/>
                </a:solidFill>
                <a:latin typeface="+mn-lt"/>
              </a:rPr>
              <a:pPr algn="r">
                <a:defRPr/>
              </a:pPr>
              <a:t>4</a:t>
            </a:fld>
            <a:endParaRPr lang="ru-RU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A57B2-1DAF-4DE3-A042-C733E9CBA81B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85670" y="8686000"/>
            <a:ext cx="2970740" cy="4565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38" tIns="45770" rIns="91538" bIns="45770" anchor="b"/>
          <a:lstStyle/>
          <a:p>
            <a:pPr algn="r">
              <a:defRPr/>
            </a:pPr>
            <a:fld id="{24C5B25C-66D1-49BC-B6E5-A4E0B0B9B550}" type="slidenum">
              <a:rPr lang="ru-RU" sz="1200">
                <a:solidFill>
                  <a:schemeClr val="tx1"/>
                </a:solidFill>
                <a:latin typeface="+mn-lt"/>
              </a:rPr>
              <a:pPr algn="r">
                <a:defRPr/>
              </a:pPr>
              <a:t>19</a:t>
            </a:fld>
            <a:endParaRPr lang="ru-RU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A57B2-1DAF-4DE3-A042-C733E9CBA81B}" type="slidenum">
              <a:rPr lang="ru-RU" smtClean="0"/>
              <a:pPr/>
              <a:t>22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 descr="ann_uploaded503_2013-05-28"/>
          <p:cNvPicPr>
            <a:picLocks noChangeAspect="1" noChangeArrowheads="1"/>
          </p:cNvPicPr>
          <p:nvPr/>
        </p:nvPicPr>
        <p:blipFill>
          <a:blip r:embed="rId2">
            <a:lum bright="26000" contrast="-8000"/>
          </a:blip>
          <a:srcRect/>
          <a:stretch>
            <a:fillRect/>
          </a:stretch>
        </p:blipFill>
        <p:spPr bwMode="auto">
          <a:xfrm>
            <a:off x="23602" y="0"/>
            <a:ext cx="9120398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00108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БЮДЖЕТ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ДЛЯ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ГРАЖДАН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ПРОЕКТ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БЮДЖЕТА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МУНИЦИПАЛЬНОГО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ОБРАЗОВАНИЯ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ТУАПСИНСКИЙ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РАЙОН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НА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2014-2016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okman Old Style" pitchFamily="18" charset="0"/>
                <a:ea typeface="Times New Roman" pitchFamily="18" charset="0"/>
              </a:rPr>
              <a:t>ГОДЫ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rush Script MT" pitchFamily="66" charset="0"/>
                <a:ea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6858000"/>
            <a:ext cx="9144000" cy="714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4643438" y="1142984"/>
            <a:ext cx="38941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БЮДЖЕТ</a:t>
            </a:r>
            <a:r>
              <a:rPr lang="ru-RU" dirty="0">
                <a:solidFill>
                  <a:schemeClr val="tx1"/>
                </a:solidFill>
              </a:rPr>
              <a:t>   -   форма  образования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>
                <a:solidFill>
                  <a:schemeClr val="tx1"/>
                </a:solidFill>
              </a:rPr>
              <a:t>расходования денежных средств для решения  задач  и  функций </a:t>
            </a:r>
            <a:r>
              <a:rPr lang="ru-RU" dirty="0" smtClean="0">
                <a:solidFill>
                  <a:schemeClr val="tx1"/>
                </a:solidFill>
              </a:rPr>
              <a:t>государства и </a:t>
            </a:r>
            <a:r>
              <a:rPr lang="ru-RU" dirty="0">
                <a:solidFill>
                  <a:schemeClr val="tx1"/>
                </a:solidFill>
              </a:rPr>
              <a:t>местного </a:t>
            </a:r>
            <a:r>
              <a:rPr lang="ru-RU" dirty="0" smtClean="0">
                <a:solidFill>
                  <a:schemeClr val="tx1"/>
                </a:solidFill>
              </a:rPr>
              <a:t>самоуправления.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323850" y="3429000"/>
            <a:ext cx="7127875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dirty="0">
                <a:solidFill>
                  <a:schemeClr val="tx1"/>
                </a:solidFill>
              </a:rPr>
              <a:t>Каждое публично-правовое образование имеет свой </a:t>
            </a:r>
            <a:r>
              <a:rPr lang="ru-RU" b="1" dirty="0">
                <a:solidFill>
                  <a:schemeClr val="tx1"/>
                </a:solidFill>
              </a:rPr>
              <a:t>БЮДЖЕТ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  <a:p>
            <a:pPr marL="342900" indent="-342900"/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ru-RU" dirty="0">
                <a:solidFill>
                  <a:schemeClr val="tx1"/>
                </a:solidFill>
              </a:rPr>
              <a:t>Российская Федерация - федеральный бюджет, </a:t>
            </a:r>
          </a:p>
          <a:p>
            <a:pPr marL="342900" indent="-342900"/>
            <a:endParaRPr lang="en-US" dirty="0">
              <a:solidFill>
                <a:schemeClr val="tx1"/>
              </a:solidFill>
            </a:endParaRPr>
          </a:p>
          <a:p>
            <a:pPr marL="342900" indent="-342900"/>
            <a:r>
              <a:rPr lang="ru-RU" dirty="0">
                <a:solidFill>
                  <a:schemeClr val="tx1"/>
                </a:solidFill>
              </a:rPr>
              <a:t>2) </a:t>
            </a:r>
            <a:r>
              <a:rPr lang="ru-RU" dirty="0" smtClean="0">
                <a:solidFill>
                  <a:schemeClr val="tx1"/>
                </a:solidFill>
              </a:rPr>
              <a:t> субъекты </a:t>
            </a:r>
            <a:r>
              <a:rPr lang="ru-RU" dirty="0">
                <a:solidFill>
                  <a:schemeClr val="tx1"/>
                </a:solidFill>
              </a:rPr>
              <a:t>Российской Федерации – областной, краевой, республиканские бюджеты</a:t>
            </a:r>
            <a:r>
              <a:rPr lang="en-US" dirty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marL="342900" indent="-342900"/>
            <a:endParaRPr lang="en-US" dirty="0">
              <a:solidFill>
                <a:schemeClr val="tx1"/>
              </a:solidFill>
            </a:endParaRPr>
          </a:p>
          <a:p>
            <a:pPr marL="342900" indent="-342900"/>
            <a:r>
              <a:rPr lang="en-US" dirty="0">
                <a:solidFill>
                  <a:schemeClr val="tx1"/>
                </a:solidFill>
              </a:rPr>
              <a:t>3) </a:t>
            </a:r>
            <a:r>
              <a:rPr lang="ru-RU" dirty="0" smtClean="0">
                <a:solidFill>
                  <a:schemeClr val="tx1"/>
                </a:solidFill>
              </a:rPr>
              <a:t> муниципальные </a:t>
            </a:r>
            <a:r>
              <a:rPr lang="ru-RU" dirty="0">
                <a:solidFill>
                  <a:schemeClr val="tx1"/>
                </a:solidFill>
              </a:rPr>
              <a:t>районы, городские округа, городские и сельские поселения – местные бюджеты.</a:t>
            </a:r>
          </a:p>
        </p:txBody>
      </p:sp>
      <p:pic>
        <p:nvPicPr>
          <p:cNvPr id="72721" name="Picture 17" descr="0056d3601028855fab25ca8ce42fd4f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857232"/>
            <a:ext cx="3857652" cy="2357454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368280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Вводная часть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6858000"/>
            <a:ext cx="9144000" cy="714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4766" name="AutoShape 14"/>
          <p:cNvSpPr>
            <a:spLocks noChangeArrowheads="1"/>
          </p:cNvSpPr>
          <p:nvPr/>
        </p:nvSpPr>
        <p:spPr bwMode="auto">
          <a:xfrm>
            <a:off x="1857356" y="571480"/>
            <a:ext cx="576262" cy="935040"/>
          </a:xfrm>
          <a:prstGeom prst="downArrow">
            <a:avLst>
              <a:gd name="adj1" fmla="val 50000"/>
              <a:gd name="adj2" fmla="val 281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4768" name="AutoShape 16"/>
          <p:cNvSpPr>
            <a:spLocks noChangeArrowheads="1"/>
          </p:cNvSpPr>
          <p:nvPr/>
        </p:nvSpPr>
        <p:spPr bwMode="auto">
          <a:xfrm>
            <a:off x="5940425" y="642919"/>
            <a:ext cx="576263" cy="91442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179388" y="3213100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Поступающие в бюджет денежные </a:t>
            </a:r>
          </a:p>
          <a:p>
            <a:r>
              <a:rPr lang="ru-RU" dirty="0">
                <a:solidFill>
                  <a:schemeClr val="tx1"/>
                </a:solidFill>
              </a:rPr>
              <a:t>средства или </a:t>
            </a:r>
            <a:r>
              <a:rPr lang="ru-RU" b="1" dirty="0">
                <a:solidFill>
                  <a:schemeClr val="tx1"/>
                </a:solidFill>
              </a:rPr>
              <a:t>ДОХОДЫ БЮДЖЕТА</a:t>
            </a:r>
          </a:p>
        </p:txBody>
      </p:sp>
      <p:sp>
        <p:nvSpPr>
          <p:cNvPr id="74770" name="Text Box 18"/>
          <p:cNvSpPr txBox="1">
            <a:spLocks noChangeArrowheads="1"/>
          </p:cNvSpPr>
          <p:nvPr/>
        </p:nvSpPr>
        <p:spPr bwMode="auto">
          <a:xfrm>
            <a:off x="4427538" y="3213100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Выплачиваемые из бюджета денежные средства или </a:t>
            </a:r>
            <a:r>
              <a:rPr lang="ru-RU" b="1" dirty="0">
                <a:solidFill>
                  <a:schemeClr val="tx1"/>
                </a:solidFill>
              </a:rPr>
              <a:t>РАСХОДЫ БЮДЖЕТА</a:t>
            </a:r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1857356" y="4572008"/>
            <a:ext cx="48708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РАСХОДЫ  </a:t>
            </a:r>
            <a:r>
              <a:rPr lang="en-US" dirty="0">
                <a:solidFill>
                  <a:schemeClr val="tx1"/>
                </a:solidFill>
              </a:rPr>
              <a:t>&gt; </a:t>
            </a:r>
            <a:r>
              <a:rPr lang="ru-RU" dirty="0" smtClean="0">
                <a:solidFill>
                  <a:schemeClr val="tx1"/>
                </a:solidFill>
              </a:rPr>
              <a:t> ДОХОДОВ   </a:t>
            </a:r>
            <a:r>
              <a:rPr lang="ru-RU" sz="2400" dirty="0" smtClean="0"/>
              <a:t>=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tx1"/>
                </a:solidFill>
              </a:rPr>
              <a:t>ДЕФИЦИТ </a:t>
            </a:r>
            <a:r>
              <a:rPr lang="ru-RU" dirty="0">
                <a:solidFill>
                  <a:schemeClr val="tx1"/>
                </a:solidFill>
              </a:rPr>
              <a:t>БЮДЖЕТА</a:t>
            </a:r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1785918" y="4071942"/>
            <a:ext cx="50097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РАСХОДЫ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ДОХОДОВ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= </a:t>
            </a:r>
            <a:r>
              <a:rPr lang="ru-RU" dirty="0" smtClean="0">
                <a:solidFill>
                  <a:schemeClr val="tx1"/>
                </a:solidFill>
              </a:rPr>
              <a:t>ПРОФИЦИТ </a:t>
            </a:r>
            <a:r>
              <a:rPr lang="ru-RU" dirty="0">
                <a:solidFill>
                  <a:schemeClr val="tx1"/>
                </a:solidFill>
              </a:rPr>
              <a:t>БЮДЖЕТА</a:t>
            </a:r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1928794" y="5357826"/>
            <a:ext cx="55215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ДЕФИЦИТ БЮДЖЕТА НЕ ДОЛЖЕН </a:t>
            </a:r>
            <a:r>
              <a:rPr lang="ru-RU" b="1" dirty="0" smtClean="0">
                <a:solidFill>
                  <a:schemeClr val="tx1"/>
                </a:solidFill>
              </a:rPr>
              <a:t>ПРЕВЫШАТЬ</a:t>
            </a:r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10 % СОБСТВЕННЫХ ДОХОДОВ МЕСТНОГО БЮДЖЕТА</a:t>
            </a:r>
          </a:p>
        </p:txBody>
      </p:sp>
      <p:sp>
        <p:nvSpPr>
          <p:cNvPr id="74774" name="Text Box 22"/>
          <p:cNvSpPr txBox="1">
            <a:spLocks noChangeArrowheads="1"/>
          </p:cNvSpPr>
          <p:nvPr/>
        </p:nvSpPr>
        <p:spPr bwMode="auto">
          <a:xfrm>
            <a:off x="468313" y="5300663"/>
            <a:ext cx="110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3300"/>
                </a:solidFill>
              </a:rPr>
              <a:t>ВАЖНО</a:t>
            </a:r>
            <a:r>
              <a:rPr lang="en-US" dirty="0">
                <a:solidFill>
                  <a:srgbClr val="FF3300"/>
                </a:solidFill>
              </a:rPr>
              <a:t>:</a:t>
            </a:r>
            <a:endParaRPr lang="ru-RU" dirty="0">
              <a:solidFill>
                <a:srgbClr val="FF3300"/>
              </a:solidFill>
            </a:endParaRPr>
          </a:p>
        </p:txBody>
      </p:sp>
      <p:pic>
        <p:nvPicPr>
          <p:cNvPr id="74776" name="Picture 24" descr="18b8088ba1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714488"/>
            <a:ext cx="1871662" cy="1404937"/>
          </a:xfrm>
          <a:prstGeom prst="rect">
            <a:avLst/>
          </a:prstGeom>
          <a:noFill/>
        </p:spPr>
      </p:pic>
      <p:pic>
        <p:nvPicPr>
          <p:cNvPr id="74777" name="Picture 25" descr="18b8088ba1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773238"/>
            <a:ext cx="1871663" cy="14049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6858000"/>
            <a:ext cx="9144000" cy="714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8859" name="Text Box 11"/>
          <p:cNvSpPr txBox="1">
            <a:spLocks noChangeArrowheads="1"/>
          </p:cNvSpPr>
          <p:nvPr/>
        </p:nvSpPr>
        <p:spPr bwMode="auto">
          <a:xfrm>
            <a:off x="3563938" y="981075"/>
            <a:ext cx="532923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ДОХОДЫ </a:t>
            </a:r>
            <a:r>
              <a:rPr lang="ru-RU" b="1" dirty="0">
                <a:solidFill>
                  <a:schemeClr val="tx1"/>
                </a:solidFill>
              </a:rPr>
              <a:t>БЮДЖЕТА</a:t>
            </a:r>
            <a:r>
              <a:rPr lang="ru-RU" dirty="0">
                <a:solidFill>
                  <a:schemeClr val="tx1"/>
                </a:solidFill>
              </a:rPr>
              <a:t> составляют </a:t>
            </a:r>
            <a:r>
              <a:rPr lang="ru-RU" dirty="0" smtClean="0">
                <a:solidFill>
                  <a:schemeClr val="tx1"/>
                </a:solidFill>
              </a:rPr>
              <a:t>налоговые,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неналоговые доходы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безвозмездные поступления из </a:t>
            </a:r>
            <a:r>
              <a:rPr lang="ru-RU" dirty="0">
                <a:solidFill>
                  <a:schemeClr val="tx1"/>
                </a:solidFill>
              </a:rPr>
              <a:t>бюджетов </a:t>
            </a:r>
            <a:r>
              <a:rPr lang="ru-RU" dirty="0" smtClean="0">
                <a:solidFill>
                  <a:schemeClr val="tx1"/>
                </a:solidFill>
              </a:rPr>
              <a:t>других уровней в </a:t>
            </a:r>
            <a:r>
              <a:rPr lang="ru-RU" dirty="0">
                <a:solidFill>
                  <a:schemeClr val="tx1"/>
                </a:solidFill>
              </a:rPr>
              <a:t>виде </a:t>
            </a:r>
            <a:r>
              <a:rPr lang="ru-RU" dirty="0" smtClean="0">
                <a:solidFill>
                  <a:schemeClr val="tx1"/>
                </a:solidFill>
              </a:rPr>
              <a:t>дотаций, субсидий, субвенций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иных межбюджетных трансфертов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8863" name="Picture 15" descr="1354528072_4009_thumbzo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0"/>
            <a:ext cx="2857500" cy="2143125"/>
          </a:xfrm>
          <a:prstGeom prst="rect">
            <a:avLst/>
          </a:prstGeom>
          <a:noFill/>
        </p:spPr>
      </p:pic>
      <p:pic>
        <p:nvPicPr>
          <p:cNvPr id="78865" name="Picture 17" descr="167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3716338"/>
            <a:ext cx="2879725" cy="1917700"/>
          </a:xfrm>
          <a:prstGeom prst="rect">
            <a:avLst/>
          </a:prstGeom>
          <a:noFill/>
        </p:spPr>
      </p:pic>
      <p:sp>
        <p:nvSpPr>
          <p:cNvPr id="78866" name="Text Box 18"/>
          <p:cNvSpPr txBox="1">
            <a:spLocks noChangeArrowheads="1"/>
          </p:cNvSpPr>
          <p:nvPr/>
        </p:nvSpPr>
        <p:spPr bwMode="auto">
          <a:xfrm>
            <a:off x="3635375" y="3789363"/>
            <a:ext cx="53292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РАСХОДЫ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БЮДЖЕТА</a:t>
            </a:r>
            <a:r>
              <a:rPr lang="ru-RU" dirty="0">
                <a:solidFill>
                  <a:schemeClr val="tx1"/>
                </a:solidFill>
              </a:rPr>
              <a:t> включают расходы </a:t>
            </a:r>
            <a:r>
              <a:rPr lang="ru-RU" dirty="0" smtClean="0">
                <a:solidFill>
                  <a:schemeClr val="tx1"/>
                </a:solidFill>
              </a:rPr>
              <a:t>на содержание учреждений и оказание муниципальных </a:t>
            </a:r>
            <a:r>
              <a:rPr lang="ru-RU" dirty="0">
                <a:solidFill>
                  <a:schemeClr val="tx1"/>
                </a:solidFill>
              </a:rPr>
              <a:t>услуг, социальное обеспечение населения, бюджетные инвестиции, предоставление межбюджетных трансфертов, обслуживание </a:t>
            </a:r>
            <a:r>
              <a:rPr lang="ru-RU" dirty="0" smtClean="0">
                <a:solidFill>
                  <a:schemeClr val="tx1"/>
                </a:solidFill>
              </a:rPr>
              <a:t>муниципального </a:t>
            </a:r>
            <a:r>
              <a:rPr lang="ru-RU" dirty="0">
                <a:solidFill>
                  <a:schemeClr val="tx1"/>
                </a:solidFill>
              </a:rPr>
              <a:t>долга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28596" y="785794"/>
            <a:ext cx="8358246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Туапсинский район  состоит из 10 поселений:  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+mj-lt"/>
                <a:ea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       3-х городских и 7-ми сельских поселений, которые формируют налоговую базу бюджета муниципального образования Туапсинский район. Общая численность населения  района составляет более 128 тысяч человек.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  Туапсинский район – территория комфортного проживания.   Экономика муниципального образования Туапсинский район представлена практически всеми отраслями, имеющимися в Краснодарском крае.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По итогам социально-экономического развития в текущем году по темпам роста основных экономических показателей из 44 муниципальных образований Туапсинский район входит в первую десятку, удерживая лидирующие позиции по ряду показателей по Краснодарскому краю.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Важнейшей составляющей производственной инфраструктуры района  является транспортный комплекс или 17,5% от базовой составляющей района,   второй по значимости сектор экономики - промышленный комплекс, доля которого составляет около 15%. Основной промышленный потенциал территории муниципального образования Туапсинский район сконцентрирован главным образом в городе Туапсе. Из общего объема отгруженных товаров собственного производства на долю Туапсе приходится более 90%.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1506" name="Picture 2" descr="G:\001\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2478" cy="1072946"/>
          </a:xfrm>
          <a:prstGeom prst="rect">
            <a:avLst/>
          </a:prstGeom>
          <a:noFill/>
        </p:spPr>
      </p:pic>
      <p:pic>
        <p:nvPicPr>
          <p:cNvPr id="21509" name="Picture 5" descr="G:\001\00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357826"/>
            <a:ext cx="4572000" cy="1500174"/>
          </a:xfrm>
          <a:prstGeom prst="rect">
            <a:avLst/>
          </a:prstGeom>
          <a:noFill/>
        </p:spPr>
      </p:pic>
      <p:pic>
        <p:nvPicPr>
          <p:cNvPr id="21510" name="Picture 6" descr="G:\001\00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57826"/>
            <a:ext cx="4572000" cy="1500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2" y="784943"/>
            <a:ext cx="86439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Приоритетными направлениями экономики района являются также: санаторно-курортный и строительный комплексы, удельный вес которых  составляет соответственно 11% и 37%. Осуществление на территории района крупных инвестиционных проектов оказало значительное влияние на развитие строительной отрасли, на территорию района привлечены ряд строительных организаций, в разы возросли объемы выполненных работ организаций Туапсинского района. Активно развивается жилищное строительство, по итогам 2012 года темп роста площади ввода жилья составил 117,7% при среднекраевом 116,8%.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Санаторно-курортный комплекс Туапсинского района представлен более чем 260 учреждениями, вместимостью порядка 34 тыс. человек, кроме того ежегодно предоставляют услуги краткосрочного проживания порядка  1800 человек.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Курорты района обслуживают в год более 1 миллиона 600 человек  отдыхающих (в т.ч. организованных более 700 тыс. человек).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Туапсинский район традиционно относится к «лесным» районам Краснодарского края. При общей площади земель Туапсинского района 230 тысяч га площадь лесного фонда  Туапсинского района  составляет более 209 тысяч гектаров, что составляет 90,9 % территории. 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Туапсинский район продолжает динамично развиваться при участии и развитии всех отраслей экономики. Власти муниципалитета  стремятся сделать  район  инвестиционно-привлекательным,  современным курортом для гостей побережья  и настоящим домом для 128 тысяч туапсинцев.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Рост экономических показателей в ключевых отраслях, социальные программы и успешные проекты позволяют говорить о полноценной динамике развития района. </a:t>
            </a:r>
            <a:endParaRPr lang="ru-RU" sz="1200" dirty="0" smtClean="0"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Объем доходов местного бюджета в расчете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на 1 жителя в прогнозируемых периодах  составит: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2014 году-  14 369 руб., 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2015 году-  15 157 руб., 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2016 году – 16 289 руб.  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          Объем расходов местного бюджета в расчете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на 1 жителя в плановых периодах составит: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2014 году – 14 369 руб.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2015 году – 14 634 руб.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ea typeface="Times New Roman" pitchFamily="18" charset="0"/>
                <a:cs typeface="Arial" pitchFamily="34" charset="0"/>
              </a:rPr>
              <a:t>в 2016 году – 15 749 руб.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cs typeface="Arial" pitchFamily="34" charset="0"/>
              </a:rPr>
              <a:t>Величина прожиточного минимума в Краснодарском крае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+mj-lt"/>
                <a:cs typeface="Arial" pitchFamily="34" charset="0"/>
              </a:rPr>
              <a:t>В расчете на душу населения 7 006 руб.</a:t>
            </a:r>
            <a:endParaRPr lang="ru-RU" sz="1200" dirty="0">
              <a:latin typeface="+mj-lt"/>
              <a:cs typeface="Arial" pitchFamily="34" charset="0"/>
            </a:endParaRPr>
          </a:p>
        </p:txBody>
      </p:sp>
      <p:pic>
        <p:nvPicPr>
          <p:cNvPr id="41987" name="Picture 3" descr="G:\001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1324" y="4071942"/>
            <a:ext cx="4872676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40" y="1071546"/>
          <a:ext cx="9001154" cy="5158594"/>
        </p:xfrm>
        <a:graphic>
          <a:graphicData uri="http://schemas.openxmlformats.org/drawingml/2006/table">
            <a:tbl>
              <a:tblPr/>
              <a:tblGrid>
                <a:gridCol w="3445652"/>
                <a:gridCol w="905243"/>
                <a:gridCol w="929693"/>
                <a:gridCol w="929693"/>
                <a:gridCol w="930291"/>
                <a:gridCol w="930291"/>
                <a:gridCol w="930291"/>
              </a:tblGrid>
              <a:tr h="2465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      Наименование показателей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Ед. изм.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2012 год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2013 год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2014 год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2015 год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2016 год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6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Прибыль прибыльных предприятий по полному кругу организаций (</a:t>
                      </a: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включая участников КГН)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4844,8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7603,6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3203,6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3152,8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3644,1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147,4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156,9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42,1</a:t>
                      </a:r>
                      <a:r>
                        <a:rPr lang="ru-RU" sz="1200" b="1">
                          <a:latin typeface="Times New Roman"/>
                          <a:ea typeface="Times New Roman"/>
                        </a:rPr>
                        <a:t>*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98,4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115,6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16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Фонд заработной платы по полному кругу организаций (ФОТ)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11386,9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12364,5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13416,2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14478,4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15831,3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117,4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108,6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108,5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107,9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109,3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Промышленная деятельность (Объем отгруженной продукции) 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9476,5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19129,6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30356,7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34633,7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41655,4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145,8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201,9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158,7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114,1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120,3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Объем продукции сельского хозяйства всех сельхозтоваропроизводителей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907,5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960,0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1042,2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1159,2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1274,2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129,2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102,2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103,0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103,0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102,9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Объем услуг транспорта по полному 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6901,0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7234,1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8605,2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9120,4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9501,9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119,0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106,0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Оборот розничной торговли по полному 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22299,4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24100,2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26747,2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29123,7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31925,6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101,1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103,7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Оборот общественного питания по полному 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2104,9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2278,5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2507,3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2727,4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2981,2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106,5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102,7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103,6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3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Объем выполненных работ по виду деятельности «Строительство» по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полному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млн.руб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24549,0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27800,6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18285,8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11122,9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10258,0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140,0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106,4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62,6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58,1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86,5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Доходы предприятий курортно-туристического комплекса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млн.руб.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5191,1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5459,2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5752,7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6082,7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6429,5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104,4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100,7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100,9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101,2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101,2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Среднемесячная заработная плата по полному 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руб.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22238,3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24806,8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27050,3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29117,3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31762,2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114,3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111,5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Times New Roman"/>
                        </a:rPr>
                        <a:t>109,0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Times New Roman"/>
                          <a:ea typeface="Times New Roman"/>
                        </a:rPr>
                        <a:t>107,6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/>
                          <a:ea typeface="Times New Roman"/>
                        </a:rPr>
                        <a:t>109,1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8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Уровень регистрируемой безработицы к численности экономически активного населения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0,3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200" b="0" dirty="0">
                        <a:latin typeface="Times New Roman"/>
                        <a:ea typeface="Times New Roman"/>
                      </a:endParaRP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6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Инвестиции в основной капитал за счет всех источников финансирования по полному кругу организаций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млн.руб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69081,1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83984,0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33053,0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12573,1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9561,2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107,5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114,8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37,2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35,8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71,4</a:t>
                      </a:r>
                    </a:p>
                  </a:txBody>
                  <a:tcPr marL="44756" marR="44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14285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Основные показатели прогноза социально-экономического развития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 2014 год и на плановый период 2015-2016 годов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6357958"/>
            <a:ext cx="84296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000" dirty="0" smtClean="0">
                <a:latin typeface="Arial" pitchFamily="34" charset="0"/>
                <a:ea typeface="Times New Roman" pitchFamily="18" charset="0"/>
              </a:rPr>
              <a:t>Без учета организации, входящих в консолидированную группу налогоплательщиков, темп роста  2014 года к 2013 году составит 111%.</a:t>
            </a:r>
            <a:endParaRPr lang="ru-RU" sz="10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142984"/>
            <a:ext cx="81439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В основу расчетов прогноза поступлений в 2014 году и на плановый период 2015 и 2016 годов заложены фактически сложившиеся тенденции по собираемости налогов за ряд предшествующих лет, прогнозные объемы производства продукции промышленности, обороты розничной торговли и общественного питания, индексы роста цен, заработной платы, инвестиций в основной капитал, а также динамика показателей прибыли прибыльных предприятий и фонда оплаты труда. </a:t>
            </a:r>
            <a:endParaRPr lang="ru-RU" dirty="0"/>
          </a:p>
        </p:txBody>
      </p:sp>
      <p:pic>
        <p:nvPicPr>
          <p:cNvPr id="44036" name="Picture 4" descr="G:\type_1_4270_budg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8286776" cy="3385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Общие характеристики бюджета МО Туапсинский район </a:t>
            </a:r>
            <a:br>
              <a:rPr lang="ru-RU" sz="2400" b="1" dirty="0" smtClean="0"/>
            </a:br>
            <a:r>
              <a:rPr lang="ru-RU" sz="2400" b="1" dirty="0" smtClean="0"/>
              <a:t>на 2014 год  и на плановый период 2015 и 2016 годов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1857364"/>
          <a:ext cx="7358114" cy="135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344"/>
                <a:gridCol w="1599590"/>
                <a:gridCol w="1599590"/>
                <a:gridCol w="1599590"/>
              </a:tblGrid>
              <a:tr h="366329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2014 год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2015 год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2016 год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</a:tr>
              <a:tr h="30412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1 839 204,6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1 940 140,5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2 085 049,4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</a:tr>
              <a:tr h="32054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Расходы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</a:t>
                      </a:r>
                      <a:r>
                        <a:rPr lang="ru-RU" sz="1400" b="1" baseline="0" dirty="0" smtClean="0">
                          <a:latin typeface="+mj-lt"/>
                        </a:rPr>
                        <a:t> 839 204,6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1 873 140,5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2 015 811,2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</a:tr>
              <a:tr h="36632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Дефицит/профицит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+ 67 000,0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+ 69 238,2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15206" y="157161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тыс.руб</a:t>
            </a:r>
            <a:endParaRPr lang="ru-RU" sz="1400" b="1" dirty="0"/>
          </a:p>
        </p:txBody>
      </p:sp>
      <p:sp>
        <p:nvSpPr>
          <p:cNvPr id="6" name="Овал 5"/>
          <p:cNvSpPr/>
          <p:nvPr/>
        </p:nvSpPr>
        <p:spPr>
          <a:xfrm>
            <a:off x="142844" y="3643314"/>
            <a:ext cx="3143240" cy="1785950"/>
          </a:xfrm>
          <a:prstGeom prst="ellipse">
            <a:avLst/>
          </a:prstGeom>
          <a:solidFill>
            <a:srgbClr val="F1D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2014</a:t>
            </a:r>
            <a:r>
              <a:rPr lang="ru-RU" sz="1400" dirty="0" smtClean="0">
                <a:solidFill>
                  <a:schemeClr val="tx1"/>
                </a:solidFill>
              </a:rPr>
              <a:t> году дефицит отсутствует  (планируется погашение и вновь привлечение бюджетного кредита  из краевого бюджета в размере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67,0</a:t>
            </a:r>
            <a:r>
              <a:rPr lang="ru-RU" sz="1400" dirty="0" smtClean="0">
                <a:solidFill>
                  <a:schemeClr val="tx1"/>
                </a:solidFill>
              </a:rPr>
              <a:t> млн.руб.)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43240" y="5143512"/>
            <a:ext cx="3429024" cy="1571636"/>
          </a:xfrm>
          <a:prstGeom prst="ellipse">
            <a:avLst/>
          </a:prstGeom>
          <a:solidFill>
            <a:srgbClr val="F1D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2015</a:t>
            </a:r>
            <a:r>
              <a:rPr lang="ru-RU" sz="1400" dirty="0" smtClean="0">
                <a:solidFill>
                  <a:schemeClr val="tx1"/>
                </a:solidFill>
              </a:rPr>
              <a:t> году предусмотрен профицит в размере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67,0 </a:t>
            </a:r>
            <a:r>
              <a:rPr lang="ru-RU" sz="1400" dirty="0" smtClean="0">
                <a:solidFill>
                  <a:schemeClr val="tx1"/>
                </a:solidFill>
              </a:rPr>
              <a:t>млн. руб. на сумму планируемого погашения бюджетного кредита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857884" y="3429000"/>
            <a:ext cx="3071866" cy="1857388"/>
          </a:xfrm>
          <a:prstGeom prst="ellipse">
            <a:avLst/>
          </a:prstGeom>
          <a:solidFill>
            <a:srgbClr val="F1D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2016 </a:t>
            </a:r>
            <a:r>
              <a:rPr lang="ru-RU" sz="1400" dirty="0" smtClean="0">
                <a:solidFill>
                  <a:schemeClr val="tx1"/>
                </a:solidFill>
              </a:rPr>
              <a:t>году предусмотрен профицит в размере </a:t>
            </a:r>
            <a:r>
              <a:rPr lang="ru-RU" sz="1400" dirty="0" smtClean="0">
                <a:solidFill>
                  <a:schemeClr val="tx1"/>
                </a:solidFill>
                <a:latin typeface="+mj-lt"/>
              </a:rPr>
              <a:t>69,2</a:t>
            </a:r>
            <a:r>
              <a:rPr lang="ru-RU" sz="1400" dirty="0" smtClean="0">
                <a:solidFill>
                  <a:schemeClr val="tx1"/>
                </a:solidFill>
              </a:rPr>
              <a:t> млн. руб. на сумму планируемого погашения коммерческого кредита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Общие характеристики бюджета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357562"/>
            <a:ext cx="1928826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Бюджетная политика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785794"/>
            <a:ext cx="8215370" cy="42862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Приоритеты бюджетной и налоговой политики 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57158" y="1428736"/>
            <a:ext cx="8358246" cy="47149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800" dirty="0" smtClean="0"/>
              <a:t> обеспечение граждан доступными и качественными муниципальными услугами;</a:t>
            </a:r>
          </a:p>
          <a:p>
            <a:pPr algn="just">
              <a:buNone/>
            </a:pPr>
            <a:endParaRPr lang="ru-RU" sz="1800" dirty="0" smtClean="0"/>
          </a:p>
          <a:p>
            <a:pPr algn="just"/>
            <a:r>
              <a:rPr lang="ru-RU" sz="1800" dirty="0" smtClean="0"/>
              <a:t>обеспечение социальными гарантиями;</a:t>
            </a:r>
          </a:p>
          <a:p>
            <a:pPr algn="just">
              <a:buNone/>
            </a:pPr>
            <a:endParaRPr lang="ru-RU" sz="1800" dirty="0" smtClean="0"/>
          </a:p>
          <a:p>
            <a:pPr algn="just"/>
            <a:r>
              <a:rPr lang="ru-RU" sz="1800" dirty="0" smtClean="0"/>
              <a:t>адресное решение социальных вопросов;</a:t>
            </a:r>
          </a:p>
          <a:p>
            <a:pPr algn="just">
              <a:buNone/>
            </a:pPr>
            <a:endParaRPr lang="ru-RU" sz="1800" dirty="0" smtClean="0"/>
          </a:p>
          <a:p>
            <a:pPr algn="just"/>
            <a:r>
              <a:rPr lang="ru-RU" sz="1800" dirty="0" smtClean="0"/>
              <a:t>создание благоприятных и комфортных условий для проживания;</a:t>
            </a:r>
          </a:p>
          <a:p>
            <a:pPr algn="just">
              <a:buNone/>
            </a:pPr>
            <a:endParaRPr lang="ru-RU" sz="1800" dirty="0" smtClean="0"/>
          </a:p>
          <a:p>
            <a:r>
              <a:rPr lang="ru-RU" sz="1800" dirty="0" smtClean="0"/>
              <a:t>повышение эффективности  администрирования доходов;</a:t>
            </a:r>
          </a:p>
          <a:p>
            <a:pPr>
              <a:buNone/>
            </a:pPr>
            <a:endParaRPr lang="ru-RU" sz="1800" dirty="0" smtClean="0"/>
          </a:p>
          <a:p>
            <a:r>
              <a:rPr lang="ru-RU" sz="1800" dirty="0" smtClean="0"/>
              <a:t>систематический мониторинг платежей в разрезе доходных источников, повышения потенциала использования имущественных налогов;</a:t>
            </a:r>
          </a:p>
          <a:p>
            <a:pPr>
              <a:buNone/>
            </a:pPr>
            <a:endParaRPr lang="ru-RU" sz="1800" dirty="0" smtClean="0"/>
          </a:p>
          <a:p>
            <a:r>
              <a:rPr lang="ru-RU" sz="1800" dirty="0" smtClean="0"/>
              <a:t>обеспечение эффективного управления муниципальной собственностью и увеличения доходов от ее использования;</a:t>
            </a:r>
          </a:p>
          <a:p>
            <a:endParaRPr lang="ru-RU" sz="1800" dirty="0" smtClean="0"/>
          </a:p>
          <a:p>
            <a:r>
              <a:rPr lang="ru-RU" sz="1800" dirty="0" smtClean="0"/>
              <a:t>усиление муниципального земельного контроля.</a:t>
            </a:r>
          </a:p>
        </p:txBody>
      </p:sp>
      <p:pic>
        <p:nvPicPr>
          <p:cNvPr id="19457" name="Picture 1" descr="C:\Documents and Settings\RomaliyskayaOR.FINUP\Рабочий стол\00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785926"/>
            <a:ext cx="1864562" cy="1355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4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500066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2400" b="1" dirty="0" smtClean="0">
                <a:latin typeface="+mn-lt"/>
                <a:ea typeface="+mn-ea"/>
                <a:cs typeface="+mn-cs"/>
              </a:rPr>
              <a:t>Основные цели бюджетной и налоговой политики:</a:t>
            </a:r>
          </a:p>
        </p:txBody>
      </p:sp>
      <p:sp>
        <p:nvSpPr>
          <p:cNvPr id="5" name="Содержимое 5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514353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/>
              <a:t>эффективность реализации муниципальной социально-экономической политики;</a:t>
            </a:r>
          </a:p>
          <a:p>
            <a:pPr algn="just"/>
            <a:r>
              <a:rPr lang="ru-RU" sz="1800" dirty="0" smtClean="0"/>
              <a:t>обеспечение прозрачности и эффективности закупок товаров, работ, услуг для муниципальных нужд;</a:t>
            </a:r>
          </a:p>
          <a:p>
            <a:pPr algn="just"/>
            <a:r>
              <a:rPr lang="ru-RU" sz="1800" dirty="0" smtClean="0"/>
              <a:t>рост социальных расходов должен быть подкреплен доходными ресурсами;</a:t>
            </a:r>
          </a:p>
          <a:p>
            <a:pPr algn="just"/>
            <a:r>
              <a:rPr lang="ru-RU" sz="1800" dirty="0" smtClean="0"/>
              <a:t>отказ от необязательных расходов, которые не имеют первостепенного значения и не являются социально значимыми;</a:t>
            </a:r>
          </a:p>
          <a:p>
            <a:r>
              <a:rPr lang="ru-RU" sz="1800" dirty="0" smtClean="0"/>
              <a:t>сохранение и развитие налогового потенциала;</a:t>
            </a:r>
          </a:p>
          <a:p>
            <a:r>
              <a:rPr lang="ru-RU" sz="1800" dirty="0" smtClean="0"/>
              <a:t>создание условий для устойчивого социально-экономического развития за счет стимулирования экономического роста, поддержки инвестиционной деятельности, повышения предпринимательской активности;</a:t>
            </a:r>
          </a:p>
          <a:p>
            <a:r>
              <a:rPr lang="ru-RU" sz="1800" dirty="0" smtClean="0"/>
              <a:t>поддержание сбалансированности бюджета района и бюджетов поселений, обеспечение бюджетной устойчивости, сохранение умеренной долговой нагрузки;</a:t>
            </a:r>
          </a:p>
          <a:p>
            <a:r>
              <a:rPr lang="ru-RU" sz="1800" dirty="0" smtClean="0"/>
              <a:t>повышение результативности использования бюджетных средств.</a:t>
            </a:r>
          </a:p>
          <a:p>
            <a:pPr algn="just"/>
            <a:endParaRPr lang="ru-RU" sz="1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0" y="5715016"/>
            <a:ext cx="2714644" cy="92869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Налоговые доходы: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2014 год – 689,3 млн.руб.,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2015 год – 723,7 млн.руб.,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2016 год – 779,5 млн.руб.</a:t>
            </a:r>
          </a:p>
          <a:p>
            <a:pPr algn="ctr"/>
            <a:endParaRPr lang="ru-RU" sz="1200" dirty="0">
              <a:solidFill>
                <a:srgbClr val="990000"/>
              </a:solidFill>
              <a:latin typeface="+mj-lt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714612" y="5572140"/>
            <a:ext cx="2643206" cy="107157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99000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990000"/>
                </a:solidFill>
              </a:rPr>
              <a:t>Неналоговые доходы:</a:t>
            </a:r>
          </a:p>
          <a:p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2014 год – 93,9млн.руб.,</a:t>
            </a:r>
          </a:p>
          <a:p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2015 год – 91,6 млн.руб.,</a:t>
            </a:r>
          </a:p>
          <a:p>
            <a:r>
              <a:rPr lang="ru-RU" sz="1200" b="1" dirty="0" smtClean="0">
                <a:solidFill>
                  <a:srgbClr val="990000"/>
                </a:solidFill>
                <a:latin typeface="+mj-lt"/>
              </a:rPr>
              <a:t>2016 год – 93,1 млн.руб..</a:t>
            </a:r>
          </a:p>
          <a:p>
            <a:pPr algn="ctr"/>
            <a:endParaRPr lang="ru-RU" sz="1200" b="1" dirty="0">
              <a:solidFill>
                <a:srgbClr val="990000"/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43768" y="5500702"/>
            <a:ext cx="1857388" cy="1000132"/>
          </a:xfrm>
          <a:prstGeom prst="rect">
            <a:avLst/>
          </a:prstGeom>
          <a:solidFill>
            <a:srgbClr val="FEC2E6"/>
          </a:solidFill>
          <a:ln>
            <a:solidFill>
              <a:srgbClr val="F1D0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990000"/>
                </a:solidFill>
              </a:rPr>
              <a:t>Субвенции:</a:t>
            </a:r>
          </a:p>
          <a:p>
            <a:pPr algn="ctr"/>
            <a:r>
              <a:rPr lang="ru-RU" sz="1050" b="1" dirty="0" smtClean="0">
                <a:solidFill>
                  <a:srgbClr val="990000"/>
                </a:solidFill>
                <a:latin typeface="+mj-lt"/>
              </a:rPr>
              <a:t>2014 год – 1 046,9 млн.руб.,</a:t>
            </a:r>
          </a:p>
          <a:p>
            <a:pPr algn="ctr"/>
            <a:r>
              <a:rPr lang="ru-RU" sz="1050" b="1" dirty="0" smtClean="0">
                <a:solidFill>
                  <a:srgbClr val="990000"/>
                </a:solidFill>
                <a:latin typeface="+mj-lt"/>
              </a:rPr>
              <a:t>2015 год – 1 144,6 млн.руб.,</a:t>
            </a:r>
          </a:p>
          <a:p>
            <a:pPr algn="ctr"/>
            <a:r>
              <a:rPr lang="ru-RU" sz="1050" b="1" dirty="0" smtClean="0">
                <a:solidFill>
                  <a:srgbClr val="990000"/>
                </a:solidFill>
                <a:latin typeface="+mj-lt"/>
              </a:rPr>
              <a:t>2016 год – 1 202,0 млн.руб</a:t>
            </a:r>
            <a:r>
              <a:rPr lang="ru-RU" sz="1050" dirty="0" smtClean="0">
                <a:solidFill>
                  <a:srgbClr val="990000"/>
                </a:solidFill>
              </a:rPr>
              <a:t>.</a:t>
            </a:r>
            <a:endParaRPr lang="ru-RU" sz="1050" dirty="0">
              <a:solidFill>
                <a:srgbClr val="99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1071546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ctr"/>
            <a:r>
              <a:rPr lang="ru-RU" sz="2800" b="1" dirty="0" smtClean="0">
                <a:ln w="6350">
                  <a:solidFill>
                    <a:schemeClr val="accent1"/>
                  </a:solidFill>
                </a:ln>
                <a:solidFill>
                  <a:srgbClr val="C00000"/>
                </a:solidFill>
                <a:effectLst/>
              </a:rPr>
              <a:t>Объем доходов муниципального образования Туапсинский район </a:t>
            </a:r>
            <a:br>
              <a:rPr lang="ru-RU" sz="2800" b="1" dirty="0" smtClean="0">
                <a:ln w="6350">
                  <a:solidFill>
                    <a:schemeClr val="accent1"/>
                  </a:solidFill>
                </a:ln>
                <a:solidFill>
                  <a:srgbClr val="C00000"/>
                </a:solidFill>
                <a:effectLst/>
              </a:rPr>
            </a:br>
            <a:r>
              <a:rPr lang="ru-RU" sz="2800" b="1" dirty="0" smtClean="0">
                <a:ln w="6350">
                  <a:solidFill>
                    <a:schemeClr val="accent1"/>
                  </a:solidFill>
                </a:ln>
                <a:solidFill>
                  <a:srgbClr val="C00000"/>
                </a:solidFill>
                <a:effectLst/>
              </a:rPr>
              <a:t>на 2014 год  и на плановый период 2015 и 2016 годов</a:t>
            </a:r>
            <a:endParaRPr lang="ru-RU" sz="2800" b="1" dirty="0">
              <a:ln w="6350">
                <a:solidFill>
                  <a:schemeClr val="accent1"/>
                </a:solidFill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3720000">
            <a:off x="6059181" y="3064938"/>
            <a:ext cx="1061989" cy="446805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>
            <a:off x="1285852" y="4929198"/>
            <a:ext cx="214314" cy="78581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3643306" y="4929198"/>
            <a:ext cx="214314" cy="71438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357818" y="5715016"/>
            <a:ext cx="1714512" cy="785818"/>
          </a:xfrm>
          <a:prstGeom prst="rect">
            <a:avLst/>
          </a:prstGeom>
          <a:solidFill>
            <a:srgbClr val="FEC2E6"/>
          </a:solidFill>
          <a:ln>
            <a:solidFill>
              <a:srgbClr val="F1D0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990000"/>
                </a:solidFill>
              </a:rPr>
              <a:t>Субсидии:</a:t>
            </a:r>
          </a:p>
          <a:p>
            <a:pPr algn="ctr"/>
            <a:r>
              <a:rPr lang="ru-RU" sz="1100" b="1" dirty="0" smtClean="0">
                <a:solidFill>
                  <a:srgbClr val="990000"/>
                </a:solidFill>
                <a:latin typeface="+mj-lt"/>
              </a:rPr>
              <a:t>2014 год – 9,1 млн.руб.,</a:t>
            </a:r>
          </a:p>
          <a:p>
            <a:pPr algn="ctr"/>
            <a:r>
              <a:rPr lang="ru-RU" sz="1100" b="1" dirty="0" smtClean="0">
                <a:solidFill>
                  <a:srgbClr val="990000"/>
                </a:solidFill>
                <a:latin typeface="+mj-lt"/>
              </a:rPr>
              <a:t>2015 год – 10,2 млн.руб.,</a:t>
            </a:r>
          </a:p>
          <a:p>
            <a:pPr algn="ctr"/>
            <a:r>
              <a:rPr lang="ru-RU" sz="1100" b="1" dirty="0" smtClean="0">
                <a:solidFill>
                  <a:srgbClr val="990000"/>
                </a:solidFill>
                <a:latin typeface="+mj-lt"/>
              </a:rPr>
              <a:t>2016 год – 10,5 млн.руб.</a:t>
            </a:r>
            <a:endParaRPr lang="ru-RU" sz="1100" b="1" dirty="0">
              <a:solidFill>
                <a:srgbClr val="990000"/>
              </a:solidFill>
              <a:latin typeface="+mj-lt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8001024" y="5000636"/>
            <a:ext cx="214314" cy="71438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>
            <a:off x="6215074" y="5000636"/>
            <a:ext cx="214314" cy="71438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29256" y="3786190"/>
            <a:ext cx="3500462" cy="1357322"/>
          </a:xfrm>
          <a:prstGeom prst="roundRect">
            <a:avLst/>
          </a:prstGeom>
          <a:solidFill>
            <a:srgbClr val="97F5FF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Безвозмездные поступления от других бюджетов:</a:t>
            </a:r>
          </a:p>
          <a:p>
            <a:pPr algn="ctr"/>
            <a:r>
              <a:rPr lang="ru-RU" sz="1600" b="1" dirty="0" smtClean="0">
                <a:latin typeface="+mj-lt"/>
              </a:rPr>
              <a:t>2014 год – 1 055,9 млн.руб.,</a:t>
            </a:r>
          </a:p>
          <a:p>
            <a:pPr algn="ctr"/>
            <a:r>
              <a:rPr lang="ru-RU" sz="1600" b="1" dirty="0" smtClean="0">
                <a:latin typeface="+mj-lt"/>
              </a:rPr>
              <a:t>2015 год – 1 124,8 млн.руб.,</a:t>
            </a:r>
          </a:p>
          <a:p>
            <a:pPr algn="ctr"/>
            <a:r>
              <a:rPr lang="ru-RU" sz="1600" b="1" dirty="0" smtClean="0">
                <a:latin typeface="+mj-lt"/>
              </a:rPr>
              <a:t>2016 год – 1 212,5 млн.руб.</a:t>
            </a:r>
            <a:endParaRPr lang="ru-RU" sz="1600" b="1" dirty="0">
              <a:latin typeface="+mj-lt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3714752"/>
            <a:ext cx="3857652" cy="1214446"/>
          </a:xfrm>
          <a:prstGeom prst="roundRect">
            <a:avLst/>
          </a:prstGeom>
          <a:solidFill>
            <a:srgbClr val="B9F1C8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dk1"/>
                </a:solidFill>
              </a:rPr>
              <a:t>Налоговые и неналоговые доходы: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  <a:latin typeface="+mj-lt"/>
              </a:rPr>
              <a:t>2014 год – 783,3 млн.руб.,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  <a:latin typeface="+mj-lt"/>
              </a:rPr>
              <a:t>2015 год – 815,3 млн.руб.,</a:t>
            </a:r>
          </a:p>
          <a:p>
            <a:pPr algn="ctr"/>
            <a:r>
              <a:rPr lang="ru-RU" sz="1600" b="1" dirty="0" smtClean="0">
                <a:solidFill>
                  <a:schemeClr val="dk1"/>
                </a:solidFill>
                <a:latin typeface="+mj-lt"/>
              </a:rPr>
              <a:t>2016 год – 872,6 млн.руб.</a:t>
            </a:r>
          </a:p>
        </p:txBody>
      </p:sp>
      <p:sp>
        <p:nvSpPr>
          <p:cNvPr id="10" name="Стрелка вправо 9"/>
          <p:cNvSpPr/>
          <p:nvPr/>
        </p:nvSpPr>
        <p:spPr>
          <a:xfrm rot="7140000">
            <a:off x="2080440" y="3037625"/>
            <a:ext cx="1001807" cy="446805"/>
          </a:xfrm>
          <a:prstGeom prst="rightArrow">
            <a:avLst/>
          </a:prstGeom>
          <a:solidFill>
            <a:srgbClr val="FFFF9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357422" y="1928802"/>
            <a:ext cx="4214842" cy="1214446"/>
          </a:xfrm>
          <a:prstGeom prst="ellipse">
            <a:avLst/>
          </a:prstGeom>
          <a:solidFill>
            <a:srgbClr val="00B0F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ДОХОДЫ: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2014 год – 1 839,2 млн.руб.,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2015 год – 1 940,1 млн.руб.,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2016 год – 2 085,0 млн.руб..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20" y="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rgbClr val="0A5E7C"/>
                </a:solidFill>
                <a:latin typeface="+mj-lt"/>
                <a:ea typeface="+mj-ea"/>
                <a:cs typeface="+mj-cs"/>
              </a:rPr>
              <a:t>Доходы бюджета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44.74\c$\Documents and Settings\GuziyNN.FINUP\Рабочий стол\слайды\07-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"/>
            <a:ext cx="917003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44.74\c$\Documents and Settings\GuziyNN.FINUP\Рабочий стол\слайды\08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7874053" cy="2286016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/>
              <a:t>Формирование бюджета муниципального образования Туапсинский район</a:t>
            </a:r>
            <a:br>
              <a:rPr lang="ru-RU" sz="1800" b="1" dirty="0" smtClean="0"/>
            </a:br>
            <a:r>
              <a:rPr lang="ru-RU" sz="1800" b="1" dirty="0" smtClean="0"/>
              <a:t> на 2014 год и на плановый период 2015 и 2016 годов </a:t>
            </a:r>
            <a:br>
              <a:rPr lang="ru-RU" sz="1800" b="1" dirty="0" smtClean="0"/>
            </a:br>
            <a:r>
              <a:rPr lang="ru-RU" sz="1800" b="1" dirty="0" smtClean="0"/>
              <a:t>по основным источникам доходов</a:t>
            </a:r>
            <a:endParaRPr lang="ru-RU" sz="1800" b="1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214282" y="3500438"/>
            <a:ext cx="4283106" cy="335756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200" dirty="0" smtClean="0"/>
              <a:t>В 2014 году предусматривается поступление налога на доходы физических лиц в бюджет муниципального образования Туапсинский район в сумме 532 950 тыс. рублей, что составит 73,3 % к ожидаемому поступлению 2013 года.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200" dirty="0" smtClean="0"/>
              <a:t>В связи с передачей с 1 января 2014 года  расходных полномочий в сфере дошкольного образования  с муниципального на региональный уровень снижен норматив отчислений в бюджеты муниципальных районов налога на доходы физических лиц с 37 до 25 процентов (выпадающая сумма в 2014 году доходов по данному источнику от уровня ожидаемой оценки 2013 года  составит 194 млн.руб.).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200" dirty="0" smtClean="0"/>
              <a:t>Проект бюджета на 2015 год составит  575053 тыс. руб. (107,9%) и  на 2016 год 628533 тыс.руб. (109,3%).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4500562" y="3500438"/>
            <a:ext cx="4498975" cy="31432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2014 году предусматривается поступление единого налога на вмененный доход для отдельных видов деятельности  в бюджет муниципального образования  Туапсинский район в сумме  95000тыс. рублей, что составит 93,1% к ожидаемому поступлению  2013 года.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ближайшие годы сфера применения системы налогообложения в виде ЕНВД будет сокращаться,  в целях ухода от конкуренции с упрощенной системой налогообложения на основе патента, введенной в действие с 1 января 2013 года.  В перспективе (с 1 января 2018 года) система налогообложения в виде ЕНВД будет отменена.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Объем планируемых поступлений на 2015 год составит 85000тыс.руб., или 89,5% к проекту бюджета на 2014 год, на 2016 год – 85000тыс.руб., или 100% к проекту бюджета на 2015 год.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7952445">
            <a:off x="1933783" y="2223705"/>
            <a:ext cx="188595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7952445">
            <a:off x="6291501" y="2295145"/>
            <a:ext cx="188595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286512" y="2071678"/>
            <a:ext cx="21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7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GuziyNN.FINUP\Рабочий стол\слайды\09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8001056" cy="2329523"/>
          </a:xfrm>
          <a:prstGeom prst="rect">
            <a:avLst/>
          </a:prstGeom>
          <a:noFill/>
        </p:spPr>
      </p:pic>
      <p:sp>
        <p:nvSpPr>
          <p:cNvPr id="5" name="Текст 2"/>
          <p:cNvSpPr txBox="1">
            <a:spLocks/>
          </p:cNvSpPr>
          <p:nvPr/>
        </p:nvSpPr>
        <p:spPr>
          <a:xfrm>
            <a:off x="0" y="3071810"/>
            <a:ext cx="5286380" cy="371477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100" dirty="0" smtClean="0"/>
              <a:t>В 2014 году предусматривается поступление доходов от арендной платы за землю в бюджет муниципального образования Туапсинский район в сумме 54850 тыс. рублей, что составит 32 % к ожидаемому поступлению 2013 года.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100" dirty="0" smtClean="0"/>
              <a:t>В прогнозируемом периоде  учтены выпадающие доходы в объеме 118млн.руб.,  за счет регистрации права собственности на земельный участок за Российской Федерацией, занимаемый   ООО «</a:t>
            </a:r>
            <a:r>
              <a:rPr lang="ru-RU" sz="1100" dirty="0" err="1" smtClean="0"/>
              <a:t>РН-Туапсинский</a:t>
            </a:r>
            <a:r>
              <a:rPr lang="ru-RU" sz="1100" dirty="0" smtClean="0"/>
              <a:t> НПЗ» ОАО «НК «Роснефть» по решению Арбитражного суда ,а также  учтен факт планируемого к принятию постановления главы администрации (губернатора)  Краснодарского края «Об утверждении границ и режима округа горно-санитарной охраны курортов краевого значения Туапсинского района в Краснодарском крае», предполагающий передачу земельных участков  и соответственно доходов от арендной платы за землю и продажи земельных участков до разграничения, расположенных в курортной зоне </a:t>
            </a:r>
            <a:r>
              <a:rPr lang="ru-RU" sz="1100" dirty="0" err="1" smtClean="0"/>
              <a:t>Джубгского</a:t>
            </a:r>
            <a:r>
              <a:rPr lang="ru-RU" sz="1100" dirty="0" smtClean="0"/>
              <a:t>,  Новомихайловского  городских, а также  </a:t>
            </a:r>
            <a:r>
              <a:rPr lang="ru-RU" sz="1100" dirty="0" err="1" smtClean="0"/>
              <a:t>Шепсинского</a:t>
            </a:r>
            <a:r>
              <a:rPr lang="ru-RU" sz="1100" dirty="0" smtClean="0"/>
              <a:t>, </a:t>
            </a:r>
            <a:r>
              <a:rPr lang="ru-RU" sz="1100" dirty="0" err="1" smtClean="0"/>
              <a:t>Тенгинского</a:t>
            </a:r>
            <a:r>
              <a:rPr lang="ru-RU" sz="1100" dirty="0" smtClean="0"/>
              <a:t> и </a:t>
            </a:r>
            <a:r>
              <a:rPr lang="ru-RU" sz="1100" dirty="0" err="1" smtClean="0"/>
              <a:t>Небугского</a:t>
            </a:r>
            <a:r>
              <a:rPr lang="ru-RU" sz="1100" dirty="0" smtClean="0"/>
              <a:t> сельских поселений Туапсинского района  на краевой бюджет.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ru-RU" sz="1100" dirty="0" smtClean="0"/>
              <a:t>Объем планируемых поступлений на 2015 год составляет 54850 тыс.руб., или  100% к проекту бюджета на 2014 год, объем поступлений  на 2016 год – 54850 тыс.руб., или 100% к проекту бюджета на 2015 год.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5214942" y="3071810"/>
            <a:ext cx="3929090" cy="3643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предстоящем трехлетнем периоде предусмотрено установление органами государственной власти субъекта Российской Федерации для муниципальных районов и поселений дифференцированных нормативов отчислений от акцизов на автомобильный и прямогонный бензин, дизельное топливо, моторные масла для дизельных и (или) карбюраторных (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инжекторных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двигателей, производимых на территории Российской Федерации.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Средства будут распределяться исходя из протяженности автомобильных дорог местного значения, находящихся в собственности муниципальных образований края.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1 января 2014 года  предусмотрено создание муниципальных дорожных фондов, одним из источников формирования которого, будут являться вышеуказанные доходы. 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0"/>
            <a:ext cx="2915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Расходы бюджета</a:t>
            </a:r>
          </a:p>
        </p:txBody>
      </p:sp>
      <p:pic>
        <p:nvPicPr>
          <p:cNvPr id="4098" name="Picture 2" descr="C:\Documents and Settings\GuziyNN.FINUP\Рабочий стол\слайды\10-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GuziyNN.FINUP\Рабочий стол\1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4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0" y="1500174"/>
          <a:ext cx="5500726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500034" y="5176846"/>
            <a:ext cx="8229600" cy="1538302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За счет средств федерального и краевого бюджетов осуществляются расходы на:</a:t>
            </a:r>
          </a:p>
          <a:p>
            <a:pPr marL="0"/>
            <a:r>
              <a:rPr lang="ru-RU" sz="1400" dirty="0" smtClean="0">
                <a:latin typeface="Arial" pitchFamily="34" charset="0"/>
                <a:cs typeface="Arial" pitchFamily="34" charset="0"/>
              </a:rPr>
              <a:t> выплату ежемесячного денежного вознаграждения за классное руководство;</a:t>
            </a:r>
          </a:p>
          <a:p>
            <a:pPr marL="0"/>
            <a:r>
              <a:rPr lang="ru-RU" sz="1400" dirty="0" smtClean="0">
                <a:latin typeface="Arial" pitchFamily="34" charset="0"/>
                <a:cs typeface="Arial" pitchFamily="34" charset="0"/>
              </a:rPr>
              <a:t>предоставление мер социальной поддержки в виде компенсации расходов на оплату жилых помещений, отопления и освещения педагогическим работникам, проживающим и работающим в сельской местности; </a:t>
            </a:r>
          </a:p>
          <a:p>
            <a:pPr marL="0"/>
            <a:r>
              <a:rPr lang="ru-RU" sz="1400" dirty="0" smtClean="0">
                <a:latin typeface="Arial" pitchFamily="34" charset="0"/>
                <a:cs typeface="Arial" pitchFamily="34" charset="0"/>
              </a:rPr>
              <a:t>обеспечение реализации основных общеобразовательных и дошкольных программ.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0694" y="1571612"/>
            <a:ext cx="3429024" cy="3429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отрасли образования осуществляются расходы на содержание: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44 дошкольных учреждений;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37 общеобразовательных школ;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22 учреждений дополнительного     образования детей.</a:t>
            </a:r>
          </a:p>
          <a:p>
            <a:pPr>
              <a:buFontTx/>
              <a:buChar char="-"/>
            </a:pP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Снижение расходов в сравнении с 2013 годом обусловлено выпадением расходов на реализацию муниципальных программ, в рамках которых осуществлялись капитальные ремонты и реконструкция учреждений социальной сферы.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8675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Динамика расходов социальной сферы в разрезе отраслей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6858000"/>
            <a:ext cx="9144000" cy="714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2844" y="1142984"/>
            <a:ext cx="3000396" cy="29289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В бюджете муниципального образования Туапсинский район на 2014 год и на плановый период 2015 и 2016 годов предусмотрено повышение оплаты труда с 1 октября 2014 года на 5,5 %, с 1 октября 2015 года и с 1 октября 2016 года соответственно на 5,5 % и 5,0 %.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572132" y="857232"/>
            <a:ext cx="3357586" cy="3286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С 1 января 2014 года на региональный уровень передаются полномочия по обеспечению дошкольного образования в муниципальных дошкольных учреждениях. За счет средств краевого бюджета будут обеспечены в полном объеме расходы на финансирование заработной платы персонала, учебные расходы, игры, игрушки и учебное оборудование детских садов.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28926" y="4357694"/>
            <a:ext cx="2786082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Остальные расходы (оплата коммунальных услуг, содержание учреждений и т.д.) будут осуществляться за счет средств бюджета муниципального образования Туапсинский район.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429132"/>
            <a:ext cx="233362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429132"/>
            <a:ext cx="2557465" cy="200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1500174"/>
            <a:ext cx="207170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785794"/>
            <a:ext cx="4643470" cy="40719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</a:rPr>
              <a:t>	</a:t>
            </a:r>
            <a:r>
              <a:rPr lang="ru-RU" sz="1500" dirty="0" smtClean="0">
                <a:solidFill>
                  <a:schemeClr val="tx1"/>
                </a:solidFill>
                <a:latin typeface="+mj-lt"/>
              </a:rPr>
              <a:t>С 01 января 2014 года на местный уровень ложатся расходы, осуществляемые в 2013 году за счет средств краевого бюджета:</a:t>
            </a:r>
          </a:p>
          <a:p>
            <a:pPr algn="just"/>
            <a:endParaRPr lang="ru-RU" sz="1500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Tx/>
              <a:buChar char="-"/>
            </a:pPr>
            <a:r>
              <a:rPr lang="ru-RU" sz="1500" dirty="0" smtClean="0">
                <a:solidFill>
                  <a:schemeClr val="tx1"/>
                </a:solidFill>
                <a:latin typeface="+mj-lt"/>
              </a:rPr>
              <a:t> на стимулирование отдельных категорий работников (доплаты по 3,0 тыс. рублей) по отраслям «Образование», «Культура», «Физическая культура и спорт» (в части учреждений дополнительного образования детей);</a:t>
            </a:r>
          </a:p>
          <a:p>
            <a:pPr algn="just">
              <a:buFontTx/>
              <a:buChar char="-"/>
            </a:pPr>
            <a:endParaRPr lang="ru-RU" sz="1500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Tx/>
              <a:buChar char="-"/>
            </a:pPr>
            <a:r>
              <a:rPr lang="ru-RU" sz="1500" dirty="0" smtClean="0">
                <a:solidFill>
                  <a:schemeClr val="tx1"/>
                </a:solidFill>
                <a:latin typeface="+mj-lt"/>
              </a:rPr>
              <a:t> на частичную компенсацию удорожания стоимости питания учащихся и педагогических работников дневных муниципальных образовательных учреждений, реализующих общеобразовательные программы. </a:t>
            </a:r>
          </a:p>
        </p:txBody>
      </p:sp>
      <p:pic>
        <p:nvPicPr>
          <p:cNvPr id="4" name="Picture 16" descr="kr-k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9345" y="785794"/>
            <a:ext cx="2168662" cy="2357454"/>
          </a:xfrm>
          <a:prstGeom prst="rect">
            <a:avLst/>
          </a:prstGeom>
          <a:noFill/>
        </p:spPr>
      </p:pic>
      <p:pic>
        <p:nvPicPr>
          <p:cNvPr id="5" name="Picture 10" descr="0c0632cc76566fe8dd5db3601f5a09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950976"/>
            <a:ext cx="2500330" cy="1738090"/>
          </a:xfrm>
          <a:prstGeom prst="rect">
            <a:avLst/>
          </a:prstGeom>
          <a:noFill/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500570"/>
            <a:ext cx="242889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0" y="928670"/>
          <a:ext cx="6357950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786578" y="4000504"/>
            <a:ext cx="221457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По отраслям культура, физическая культура и спорт запланированы расходы на содержание аппарата управления и муниципального казенного учреждения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4071942"/>
            <a:ext cx="2857520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По отрасли здравоохранения осуществляется обеспечение деятельности 8 учреждений.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Предусмотрены расходы на лекарственное обеспечение  и бесплатное изготовление  и ремонт зубных протезов отдельным категориям граждан.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4071942"/>
            <a:ext cx="342902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По отрасли социальная политика запланированы расходы на выплату доплат к пенсиям муниципальным служащим, на денежную компенсацию питания доноров, на содержание  детей-сирот и детей, оставшихся без попечения родителей,  а также выплату денежного вознаграждения приемным родителям.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14460"/>
            <a:ext cx="1643074" cy="230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кругленный прямоугольник 7"/>
          <p:cNvSpPr/>
          <p:nvPr/>
        </p:nvSpPr>
        <p:spPr>
          <a:xfrm>
            <a:off x="6357950" y="1071546"/>
            <a:ext cx="2643206" cy="25717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solidFill>
                  <a:schemeClr val="tx1"/>
                </a:solidFill>
                <a:latin typeface="+mj-lt"/>
              </a:rPr>
              <a:t>Снижение расходов в сравнении с 2013 годом обусловлено выпадением расходов на реализацию муниципальных программ, в рамках которых осуществлялись капитальные ремонты и реконструкция учреждений социальной сферы.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514beff9-d629-a490-d629-a49fc6f75f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8604"/>
            <a:ext cx="1728788" cy="17287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642918"/>
            <a:ext cx="6400816" cy="57150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ДОРОЖНЫЙ ФОНД </a:t>
            </a:r>
            <a:br>
              <a:rPr lang="ru-RU" sz="2400" b="1" dirty="0" smtClean="0"/>
            </a:br>
            <a:r>
              <a:rPr lang="ru-RU" sz="1800" dirty="0" smtClean="0"/>
              <a:t>муниципального образования Туапсинский район будет впервые сформирован с 01 января 2014 года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2357422" y="1285860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Средства </a:t>
            </a:r>
            <a:r>
              <a:rPr lang="ru-RU" sz="1600" b="1" dirty="0" smtClean="0"/>
              <a:t>ДОРОЖНОГО ФОНДА </a:t>
            </a:r>
            <a:r>
              <a:rPr lang="ru-RU" sz="1600" dirty="0" smtClean="0"/>
              <a:t>имеют целевое назначение и направлены на обеспечение деятельности автомобильных дорог общего пользования местного значения.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071538" y="314324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Доходы  ФОНДА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478632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Расходы  ФОНДА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3429000"/>
            <a:ext cx="4071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000" dirty="0" smtClean="0"/>
              <a:t> акцизы на бензин;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 безвозмездных поступлений, в том числе добровольных пожертвований;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субсидии и иные межбюджетные трансферты из бюджетов бюджетной системы Российской Федерации;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 иные доходы, относящиеся  к дорожной деятельности.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596" y="5143512"/>
            <a:ext cx="4214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1000" dirty="0" smtClean="0"/>
              <a:t> кап. ремонт, ремонт и содержание    автодорог;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 приобретение дорожной техники;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 проектно-изыскательские  работы, </a:t>
            </a:r>
          </a:p>
          <a:p>
            <a:pPr algn="just"/>
            <a:r>
              <a:rPr lang="ru-RU" sz="1000" dirty="0" smtClean="0"/>
              <a:t>согласования, экспертизы;</a:t>
            </a:r>
          </a:p>
          <a:p>
            <a:pPr algn="just">
              <a:buFontTx/>
              <a:buChar char="-"/>
            </a:pPr>
            <a:r>
              <a:rPr lang="ru-RU" sz="1000" dirty="0" smtClean="0"/>
              <a:t> ликвидация последствий непреодолимой силы и человеческого фактора на автомобильных дорогах;</a:t>
            </a:r>
          </a:p>
          <a:p>
            <a:pPr algn="just"/>
            <a:r>
              <a:rPr lang="ru-RU" sz="1000" dirty="0" smtClean="0"/>
              <a:t>- кап. ремонт и ремонт дворовых территорий многоквартирных домов, проезд к дворовым территориям многоквартирных домов.</a:t>
            </a:r>
            <a:endParaRPr lang="ru-RU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2786058"/>
            <a:ext cx="885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0099"/>
                </a:solidFill>
              </a:rPr>
              <a:t>Объем средств дорожного фонда поселений </a:t>
            </a:r>
            <a:r>
              <a:rPr lang="ru-RU" sz="1600" dirty="0" smtClean="0">
                <a:solidFill>
                  <a:srgbClr val="00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2014 </a:t>
            </a:r>
            <a:r>
              <a:rPr lang="ru-RU" dirty="0" smtClean="0">
                <a:solidFill>
                  <a:srgbClr val="000099"/>
                </a:solidFill>
              </a:rPr>
              <a:t>году составит </a:t>
            </a:r>
            <a:r>
              <a:rPr lang="ru-RU" sz="1600" dirty="0" smtClean="0">
                <a:solidFill>
                  <a:srgbClr val="00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26 021,9 </a:t>
            </a:r>
            <a:r>
              <a:rPr lang="ru-RU" dirty="0" smtClean="0">
                <a:solidFill>
                  <a:srgbClr val="000099"/>
                </a:solidFill>
              </a:rPr>
              <a:t>тыс.руб.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720" y="2143116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Объем средств ДОРОЖНОГО ФОНДА  МО Туапсинский район составит: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2014 г. </a:t>
            </a:r>
            <a:r>
              <a:rPr lang="ru-RU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ru-RU" sz="1600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285,2 тыс. руб.,  2015 г. – 267,1 тыс.руб., 2016 г. – 293,9 тыс.руб.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3143248"/>
            <a:ext cx="4500594" cy="1428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4786322"/>
            <a:ext cx="4500594" cy="17859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143249"/>
            <a:ext cx="371477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28586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Для обеспечения уровня доходов, достаточного для гарантированного выполнения задач и функций муниципального образования Туапсинский район,   в предстоящий трехлетний период предстоит реализовать комплекс мер, направленных на увеличение налогового потенциала, повышение собираемости налогов и сборов, в том числе:</a:t>
            </a:r>
            <a:br>
              <a:rPr lang="ru-RU" sz="1600" b="1" dirty="0" smtClean="0"/>
            </a:br>
            <a:endParaRPr lang="ru-RU" sz="1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8" y="1285860"/>
            <a:ext cx="4429124" cy="4500594"/>
          </a:xfrm>
        </p:spPr>
        <p:txBody>
          <a:bodyPr>
            <a:noAutofit/>
          </a:bodyPr>
          <a:lstStyle/>
          <a:p>
            <a:pPr algn="just"/>
            <a:r>
              <a:rPr lang="ru-RU" sz="1200" dirty="0" smtClean="0"/>
              <a:t> повышение эффективности  администрирования налоговых и неналоговых доходов бюджета муниципального образования Туапсинский район;</a:t>
            </a:r>
          </a:p>
          <a:p>
            <a:pPr algn="just"/>
            <a:r>
              <a:rPr lang="ru-RU" sz="1200" dirty="0" smtClean="0"/>
              <a:t> систематического мониторинга платежей в разрезе доходных источников, повышения потенциала использования имущественных налогов;</a:t>
            </a:r>
          </a:p>
          <a:p>
            <a:pPr algn="just"/>
            <a:r>
              <a:rPr lang="ru-RU" sz="1200" dirty="0" smtClean="0"/>
              <a:t> обеспечение эффективного управления муниципальной собственностью и увеличения доходов от ее использования;</a:t>
            </a:r>
          </a:p>
          <a:p>
            <a:pPr algn="just"/>
            <a:r>
              <a:rPr lang="ru-RU" sz="1200" dirty="0" smtClean="0"/>
              <a:t> усиление муниципального земельного контроля;</a:t>
            </a:r>
          </a:p>
          <a:p>
            <a:pPr algn="just"/>
            <a:r>
              <a:rPr lang="ru-RU" sz="1200" dirty="0" smtClean="0"/>
              <a:t> работы по выводу  «из тени» доходов индивидуальных   предпринимателей, легализации ими заработной платы, выявления фактов работы граждан без регистрации трудовых договоров, доведения заработной платы до среднеотраслевого уровня;  </a:t>
            </a:r>
          </a:p>
          <a:p>
            <a:pPr algn="just"/>
            <a:r>
              <a:rPr lang="ru-RU" sz="1200" dirty="0" smtClean="0"/>
              <a:t> проведение работы совместно с налоговым органом и поселениями   муниципального образования Туапсинский район по полноте постановки на учет лиц (индивидуальных предпринимателей) снявшихся с налогового учета по системе ЕНВД и не вставших на налоговый учет по другому виду деятельности  в части разъяснительной работы о преимуществах   применения патентной системы налогообложения;</a:t>
            </a:r>
          </a:p>
          <a:p>
            <a:pPr algn="just">
              <a:buNone/>
            </a:pPr>
            <a:r>
              <a:rPr lang="ru-RU" sz="1200" dirty="0" smtClean="0"/>
              <a:t> 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4876" y="1285860"/>
            <a:ext cx="4071966" cy="485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ru-RU" sz="1200" dirty="0" smtClean="0"/>
              <a:t> проведение комплекса мероприятий  в отношении хозяйствующих субъектов во взаимодействии с территориальными органами федеральных структур,  направленных на  погашение задолженности в бюджет;</a:t>
            </a:r>
          </a:p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ru-RU" sz="1200" dirty="0" smtClean="0"/>
              <a:t>усиление  привлечения инвестиций в экономику района и рост капитальных вложений за счет собственных источников хозяйствующих субъектов всех форм собственности и организационно-правовых форм;</a:t>
            </a:r>
          </a:p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ru-RU" sz="1200" dirty="0" smtClean="0"/>
              <a:t> выявление обособленных подразделений, расположенных на территории муниципального образования Туапсинский район, головные организации которых зарегистрированы за пределами района и не уплачивающие налоги по месту своего нахождения;</a:t>
            </a:r>
          </a:p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ru-RU" sz="1200" dirty="0" smtClean="0"/>
              <a:t> проведение эффективной работы с убыточными предприятиями по стабилизации  их финансового состояния с целью недопущения уменьшения налоговой базы;</a:t>
            </a:r>
          </a:p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ru-RU" sz="1200" dirty="0" smtClean="0"/>
              <a:t> продолжение работы комиссии по совершенствованию системы платежей и расчетов администрации муниципального образования Туапсинский район и работы мобильных групп.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929330"/>
            <a:ext cx="8786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ru-RU" sz="1400" b="1" dirty="0" smtClean="0"/>
              <a:t>                 Реализация основных направлений налоговой политики поможет муниципальному образованию  Туапсинский район стать динамично развивающимся муниципальным образованием с высоким уровнем налогового потенциала и устойчивым местным бюджетом.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71480"/>
            <a:ext cx="6429420" cy="85725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Для решения задач при формировании и реализации бюджетной политики на 2014 год и на плановый период 2015 и 2016 годов необходимо исходить из следующих основных целей: </a:t>
            </a:r>
            <a:endParaRPr lang="ru-RU" sz="1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715436" cy="4786346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ru-RU" sz="1600" dirty="0" smtClean="0"/>
              <a:t> бюджетная политика должна стать более эффективным инструментом реализации муниципальной социально-экономической политики;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 необходимо повысить качество предоставляемых населению муниципальных услуг;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продолжить работу по повышению эффективности деятельности аппарата управления органов местного самоуправления, оптимизировать численность и расходы на содержание органов управления;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бюджетная политика в сфере межбюджетных отношений будет направлена на обеспечение сбалансированности бюджетов поселений муниципального образования Туапсинский район;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 перейти к формированию единых нормативных затрат, связанных с оказанием муниципальных услуг, с учетом корректирующих коэффициентов;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оптимизировать расходы за счет реорганизации неэффективных учреждений, совершенствования сети муниципальных учреждений в соответствии с потребностями населения в услугах;</a:t>
            </a:r>
          </a:p>
          <a:p>
            <a:pPr algn="just">
              <a:spcAft>
                <a:spcPts val="600"/>
              </a:spcAft>
            </a:pPr>
            <a:r>
              <a:rPr lang="ru-RU" sz="1600" dirty="0" smtClean="0"/>
              <a:t>с </a:t>
            </a:r>
            <a:r>
              <a:rPr lang="ru-RU" sz="1600" dirty="0" smtClean="0">
                <a:latin typeface="+mj-lt"/>
              </a:rPr>
              <a:t>2015</a:t>
            </a:r>
            <a:r>
              <a:rPr lang="ru-RU" sz="1600" dirty="0" smtClean="0"/>
              <a:t> года  перейти к формированию бюджета в программном формате. В целях повышения прозрачности и публичности бюджетной политики обеспечить общественное обсуждение целей, задач, показателей программ и оценку их результатов.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2285992"/>
            <a:ext cx="6357982" cy="175432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 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нимание!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5058" name="Picture 2" descr="G:\001\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1078420" cy="1357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1183</TotalTime>
  <Words>2962</Words>
  <PresentationFormat>Экран (4:3)</PresentationFormat>
  <Paragraphs>388</Paragraphs>
  <Slides>25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Слайд 1</vt:lpstr>
      <vt:lpstr>Вводная часть</vt:lpstr>
      <vt:lpstr>Слайд 3</vt:lpstr>
      <vt:lpstr>Слайд 4</vt:lpstr>
      <vt:lpstr>Слайд 5</vt:lpstr>
      <vt:lpstr>Слайд 6</vt:lpstr>
      <vt:lpstr>Слайд 7</vt:lpstr>
      <vt:lpstr>Слайд 8</vt:lpstr>
      <vt:lpstr>Общие характеристики бюджета МО Туапсинский район  на 2014 год  и на плановый период 2015 и 2016 годов</vt:lpstr>
      <vt:lpstr>Бюджетная политика</vt:lpstr>
      <vt:lpstr>Основные цели бюджетной и налоговой политики:</vt:lpstr>
      <vt:lpstr>Объем доходов муниципального образования Туапсинский район  на 2014 год  и на плановый период 2015 и 2016 годов</vt:lpstr>
      <vt:lpstr>Слайд 13</vt:lpstr>
      <vt:lpstr>Формирование бюджета муниципального образования Туапсинский район  на 2014 год и на плановый период 2015 и 2016 годов  по основным источникам доходов</vt:lpstr>
      <vt:lpstr>Слайд 15</vt:lpstr>
      <vt:lpstr>Слайд 16</vt:lpstr>
      <vt:lpstr>Слайд 17</vt:lpstr>
      <vt:lpstr>Динамика расходов социальной сферы в разрезе отраслей</vt:lpstr>
      <vt:lpstr>Слайд 19</vt:lpstr>
      <vt:lpstr>Слайд 20</vt:lpstr>
      <vt:lpstr>Слайд 21</vt:lpstr>
      <vt:lpstr>ДОРОЖНЫЙ ФОНД  муниципального образования Туапсинский район будет впервые сформирован с 01 января 2014 года</vt:lpstr>
      <vt:lpstr>Для обеспечения уровня доходов, достаточного для гарантированного выполнения задач и функций муниципального образования Туапсинский район,   в предстоящий трехлетний период предстоит реализовать комплекс мер, направленных на увеличение налогового потенциала, повышение собираемости налогов и сборов, в том числе: </vt:lpstr>
      <vt:lpstr>Для решения задач при формировании и реализации бюджетной политики на 2014 год и на плановый период 2015 и 2016 годов необходимо исходить из следующих основных целей: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доходов муниципального образования Туапсинский район на 2014-2016 годы</dc:title>
  <cp:lastModifiedBy>GuziyNN</cp:lastModifiedBy>
  <cp:revision>243</cp:revision>
  <dcterms:modified xsi:type="dcterms:W3CDTF">2013-11-08T13:24:01Z</dcterms:modified>
</cp:coreProperties>
</file>