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wdp" ContentType="image/vnd.ms-photo"/>
  <Default Extension="pptx" ContentType="application/vnd.openxmlformats-officedocument.presentationml.presentation"/>
  <Default Extension="gif" ContentType="image/gif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drawings/drawing4.xml" ContentType="application/vnd.openxmlformats-officedocument.drawingml.chartshapes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  <p:sldMasterId id="2147483708" r:id="rId3"/>
  </p:sldMasterIdLst>
  <p:notesMasterIdLst>
    <p:notesMasterId r:id="rId55"/>
  </p:notesMasterIdLst>
  <p:sldIdLst>
    <p:sldId id="389" r:id="rId4"/>
    <p:sldId id="259" r:id="rId5"/>
    <p:sldId id="276" r:id="rId6"/>
    <p:sldId id="272" r:id="rId7"/>
    <p:sldId id="273" r:id="rId8"/>
    <p:sldId id="387" r:id="rId9"/>
    <p:sldId id="328" r:id="rId10"/>
    <p:sldId id="275" r:id="rId11"/>
    <p:sldId id="274" r:id="rId12"/>
    <p:sldId id="373" r:id="rId13"/>
    <p:sldId id="271" r:id="rId14"/>
    <p:sldId id="396" r:id="rId15"/>
    <p:sldId id="399" r:id="rId16"/>
    <p:sldId id="398" r:id="rId17"/>
    <p:sldId id="327" r:id="rId18"/>
    <p:sldId id="285" r:id="rId19"/>
    <p:sldId id="401" r:id="rId20"/>
    <p:sldId id="332" r:id="rId21"/>
    <p:sldId id="286" r:id="rId22"/>
    <p:sldId id="340" r:id="rId23"/>
    <p:sldId id="403" r:id="rId24"/>
    <p:sldId id="405" r:id="rId25"/>
    <p:sldId id="345" r:id="rId26"/>
    <p:sldId id="344" r:id="rId27"/>
    <p:sldId id="346" r:id="rId28"/>
    <p:sldId id="347" r:id="rId29"/>
    <p:sldId id="348" r:id="rId30"/>
    <p:sldId id="350" r:id="rId31"/>
    <p:sldId id="351" r:id="rId32"/>
    <p:sldId id="410" r:id="rId33"/>
    <p:sldId id="352" r:id="rId34"/>
    <p:sldId id="353" r:id="rId35"/>
    <p:sldId id="354" r:id="rId36"/>
    <p:sldId id="355" r:id="rId37"/>
    <p:sldId id="356" r:id="rId38"/>
    <p:sldId id="357" r:id="rId39"/>
    <p:sldId id="358" r:id="rId40"/>
    <p:sldId id="359" r:id="rId41"/>
    <p:sldId id="360" r:id="rId42"/>
    <p:sldId id="361" r:id="rId43"/>
    <p:sldId id="362" r:id="rId44"/>
    <p:sldId id="363" r:id="rId45"/>
    <p:sldId id="364" r:id="rId46"/>
    <p:sldId id="365" r:id="rId47"/>
    <p:sldId id="366" r:id="rId48"/>
    <p:sldId id="406" r:id="rId49"/>
    <p:sldId id="385" r:id="rId50"/>
    <p:sldId id="408" r:id="rId51"/>
    <p:sldId id="367" r:id="rId52"/>
    <p:sldId id="409" r:id="rId53"/>
    <p:sldId id="370" r:id="rId54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80"/>
    <a:srgbClr val="66FF99"/>
    <a:srgbClr val="6BD7C2"/>
    <a:srgbClr val="34C2A7"/>
    <a:srgbClr val="2CA68F"/>
    <a:srgbClr val="CEF2EB"/>
    <a:srgbClr val="F96367"/>
    <a:srgbClr val="FB9FA1"/>
    <a:srgbClr val="FFFFCC"/>
    <a:srgbClr val="FCC4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81970" autoAdjust="0"/>
  </p:normalViewPr>
  <p:slideViewPr>
    <p:cSldViewPr>
      <p:cViewPr>
        <p:scale>
          <a:sx n="80" d="100"/>
          <a:sy n="80" d="100"/>
        </p:scale>
        <p:origin x="-2514" y="-8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_____Microsoft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110"/>
      <c:depthPercent val="10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882062648827315"/>
          <c:y val="0.16177587876179991"/>
          <c:w val="0.60841921434759971"/>
          <c:h val="0.678262915848640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effectLst>
              <a:outerShdw blurRad="50800" dist="50800" dir="5400000" algn="ctr" rotWithShape="0">
                <a:srgbClr val="000000">
                  <a:alpha val="89000"/>
                </a:srgbClr>
              </a:outerShdw>
            </a:effectLst>
          </c:spPr>
          <c:explosion val="12"/>
          <c:dPt>
            <c:idx val="0"/>
            <c:bubble3D val="0"/>
            <c:explosion val="5"/>
            <c:spPr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50800" dist="50800" dir="5400000" algn="ctr" rotWithShape="0">
                  <a:srgbClr val="000000">
                    <a:alpha val="89000"/>
                  </a:srgbClr>
                </a:outerShdw>
              </a:effectLst>
            </c:spPr>
          </c:dPt>
          <c:dPt>
            <c:idx val="1"/>
            <c:bubble3D val="0"/>
            <c:explosion val="6"/>
            <c:spPr>
              <a:solidFill>
                <a:srgbClr val="D60029"/>
              </a:solidFill>
              <a:effectLst>
                <a:outerShdw blurRad="50800" dist="50800" dir="5400000" algn="ctr" rotWithShape="0">
                  <a:srgbClr val="000000">
                    <a:alpha val="89000"/>
                  </a:srgbClr>
                </a:outerShdw>
              </a:effectLst>
            </c:spPr>
          </c:dPt>
          <c:dPt>
            <c:idx val="2"/>
            <c:bubble3D val="0"/>
            <c:explosion val="7"/>
            <c:spPr>
              <a:solidFill>
                <a:srgbClr val="FFC000"/>
              </a:solidFill>
              <a:effectLst>
                <a:outerShdw blurRad="50800" dist="50800" dir="5400000" algn="ctr" rotWithShape="0">
                  <a:srgbClr val="000000">
                    <a:alpha val="89000"/>
                  </a:srgbClr>
                </a:outerShdw>
              </a:effectLst>
            </c:spPr>
          </c:dPt>
          <c:dPt>
            <c:idx val="3"/>
            <c:bubble3D val="0"/>
            <c:spPr>
              <a:solidFill>
                <a:srgbClr val="00B050"/>
              </a:solidFill>
              <a:effectLst>
                <a:outerShdw blurRad="50800" dist="50800" dir="5400000" algn="ctr" rotWithShape="0">
                  <a:srgbClr val="000000">
                    <a:alpha val="89000"/>
                  </a:srgbClr>
                </a:outerShdw>
              </a:effectLst>
            </c:spPr>
          </c:dPt>
          <c:dPt>
            <c:idx val="4"/>
            <c:bubble3D val="0"/>
            <c:spPr>
              <a:solidFill>
                <a:srgbClr val="6600CC"/>
              </a:solidFill>
              <a:effectLst>
                <a:outerShdw blurRad="50800" dist="50800" dir="5400000" algn="ctr" rotWithShape="0">
                  <a:srgbClr val="000000">
                    <a:alpha val="89000"/>
                  </a:srgbClr>
                </a:outerShdw>
              </a:effectLst>
            </c:spPr>
          </c:dPt>
          <c:dPt>
            <c:idx val="5"/>
            <c:bubble3D val="0"/>
            <c:explosion val="21"/>
            <c:spPr>
              <a:solidFill>
                <a:srgbClr val="CC6600"/>
              </a:solidFill>
              <a:effectLst>
                <a:outerShdw blurRad="50800" dist="50800" dir="5400000" algn="ctr" rotWithShape="0">
                  <a:srgbClr val="000000">
                    <a:alpha val="89000"/>
                  </a:srgbClr>
                </a:outerShdw>
              </a:effectLst>
            </c:spPr>
          </c:dPt>
          <c:dLbls>
            <c:dLbl>
              <c:idx val="0"/>
              <c:layout>
                <c:manualLayout>
                  <c:x val="-0.18164990981736939"/>
                  <c:y val="4.2339577226151734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9.7434853208962582E-4"/>
                  <c:y val="-5.012858698867762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0.11553363388445927"/>
                  <c:y val="-3.2844478659602598E-2"/>
                </c:manualLayout>
              </c:layout>
              <c:spPr>
                <a:solidFill>
                  <a:schemeClr val="bg1"/>
                </a:solidFill>
                <a:ln w="22225"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c:spPr>
              <c:txPr>
                <a:bodyPr/>
                <a:lstStyle/>
                <a:p>
                  <a:pPr>
                    <a:defRPr sz="1600" b="1">
                      <a:solidFill>
                        <a:srgbClr val="000099"/>
                      </a:solidFill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7.5945145096330269E-3"/>
                  <c:y val="-8.370928919129709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.11086205689028154"/>
                  <c:y val="-8.3698867762149368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6.2896224261635117E-2"/>
                  <c:y val="6.8485093994567411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8.7254123998587826E-2"/>
                  <c:y val="-4.37177119208982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</c:dLbl>
            <c:spPr>
              <a:solidFill>
                <a:schemeClr val="bg1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  <c:txPr>
              <a:bodyPr/>
              <a:lstStyle/>
              <a:p>
                <a:pPr>
                  <a:defRPr sz="1600" b="1">
                    <a:solidFill>
                      <a:srgbClr val="000099"/>
                    </a:solidFill>
                  </a:defRPr>
                </a:pPr>
                <a:endParaRPr lang="ru-RU"/>
              </a:p>
            </c:txPr>
            <c:dLblPos val="bestFit"/>
            <c:showLegendKey val="0"/>
            <c:showVal val="0"/>
            <c:showCatName val="1"/>
            <c:showSerName val="0"/>
            <c:showPercent val="0"/>
            <c:showBubbleSize val="0"/>
            <c:showLeaderLines val="0"/>
          </c:dLbls>
          <c:cat>
            <c:strRef>
              <c:f>Лист1!$A$2:$A$7</c:f>
              <c:strCache>
                <c:ptCount val="6"/>
                <c:pt idx="0">
                  <c:v>розничная торговля и общественное питание </c:v>
                </c:pt>
                <c:pt idx="1">
                  <c:v>транспорт </c:v>
                </c:pt>
                <c:pt idx="2">
                  <c:v>промышленная деятельность</c:v>
                </c:pt>
                <c:pt idx="3">
                  <c:v>курортно-туристический комплекс</c:v>
                </c:pt>
                <c:pt idx="4">
                  <c:v>строительство</c:v>
                </c:pt>
                <c:pt idx="5">
                  <c:v>сельское хозяйство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36.700000000000003</c:v>
                </c:pt>
                <c:pt idx="1">
                  <c:v>39.5</c:v>
                </c:pt>
                <c:pt idx="2">
                  <c:v>26.4</c:v>
                </c:pt>
                <c:pt idx="3">
                  <c:v>8.9</c:v>
                </c:pt>
                <c:pt idx="4">
                  <c:v>2.2000000000000002</c:v>
                </c:pt>
                <c:pt idx="5">
                  <c:v>1.3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Лист1!$A$2:$A$7</c:f>
              <c:strCache>
                <c:ptCount val="6"/>
                <c:pt idx="0">
                  <c:v>розничная торговля и общественное питание </c:v>
                </c:pt>
                <c:pt idx="1">
                  <c:v>транспорт </c:v>
                </c:pt>
                <c:pt idx="2">
                  <c:v>промышленная деятельность</c:v>
                </c:pt>
                <c:pt idx="3">
                  <c:v>курортно-туристический комплекс</c:v>
                </c:pt>
                <c:pt idx="4">
                  <c:v>строительство</c:v>
                </c:pt>
                <c:pt idx="5">
                  <c:v>сельское хозяйство</c:v>
                </c:pt>
              </c:strCache>
            </c:strRef>
          </c:cat>
          <c:val>
            <c:numRef>
              <c:f>Лист1!$C$2:$C$7</c:f>
              <c:numCache>
                <c:formatCode>0%</c:formatCode>
                <c:ptCount val="6"/>
                <c:pt idx="0">
                  <c:v>0.32</c:v>
                </c:pt>
                <c:pt idx="1">
                  <c:v>0.34</c:v>
                </c:pt>
                <c:pt idx="2">
                  <c:v>0.23</c:v>
                </c:pt>
                <c:pt idx="3">
                  <c:v>0.08</c:v>
                </c:pt>
                <c:pt idx="4">
                  <c:v>0.02</c:v>
                </c:pt>
                <c:pt idx="5">
                  <c:v>1.0999999999999999E-2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0"/>
      <c:rotY val="0"/>
      <c:rAngAx val="0"/>
      <c:perspective val="20"/>
    </c:view3D>
    <c:floor>
      <c:thickness val="0"/>
    </c:floor>
    <c:sideWall>
      <c:thickness val="0"/>
      <c:spPr>
        <a:scene3d>
          <a:camera prst="orthographicFront"/>
          <a:lightRig rig="threePt" dir="t"/>
        </a:scene3d>
        <a:sp3d>
          <a:bevelT w="6350"/>
        </a:sp3d>
      </c:spPr>
    </c:sideWall>
    <c:backWall>
      <c:thickness val="0"/>
      <c:spPr>
        <a:scene3d>
          <a:camera prst="orthographicFront"/>
          <a:lightRig rig="threePt" dir="t"/>
        </a:scene3d>
        <a:sp3d>
          <a:bevelT w="6350"/>
        </a:sp3d>
      </c:spPr>
    </c:backWall>
    <c:plotArea>
      <c:layout>
        <c:manualLayout>
          <c:layoutTarget val="inner"/>
          <c:xMode val="edge"/>
          <c:yMode val="edge"/>
          <c:x val="3.6186474806359704E-2"/>
          <c:y val="0.10298687044452189"/>
          <c:w val="0.58815412366012976"/>
          <c:h val="0.79615716352458299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Прочие </c:v>
                </c:pt>
              </c:strCache>
            </c:strRef>
          </c:tx>
          <c:spPr>
            <a:solidFill>
              <a:srgbClr val="00F600"/>
            </a:solidFill>
          </c:spPr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32</c:v>
                </c:pt>
                <c:pt idx="1">
                  <c:v>28</c:v>
                </c:pt>
                <c:pt idx="2">
                  <c:v>28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Налог, взимаемый в связи с применением патентной системы налогообложения</c:v>
                </c:pt>
              </c:strCache>
            </c:strRef>
          </c:tx>
          <c:spPr>
            <a:solidFill>
              <a:srgbClr val="BE125C"/>
            </a:solidFill>
          </c:spPr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numCache>
            </c:num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34</c:v>
                </c:pt>
                <c:pt idx="1">
                  <c:v>35</c:v>
                </c:pt>
                <c:pt idx="2">
                  <c:v>36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Налог на прибыль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numCache>
            </c:num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69</c:v>
                </c:pt>
                <c:pt idx="1">
                  <c:v>69</c:v>
                </c:pt>
                <c:pt idx="2">
                  <c:v>70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Налог на имущество организаций </c:v>
                </c:pt>
              </c:strCache>
            </c:strRef>
          </c:tx>
          <c:spPr>
            <a:solidFill>
              <a:srgbClr val="66FF66"/>
            </a:solidFill>
          </c:spPr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numCache>
            </c:numRef>
          </c:cat>
          <c:val>
            <c:numRef>
              <c:f>Лист1!$E$2:$E$4</c:f>
              <c:numCache>
                <c:formatCode>General</c:formatCode>
                <c:ptCount val="3"/>
                <c:pt idx="0">
                  <c:v>72</c:v>
                </c:pt>
                <c:pt idx="1">
                  <c:v>72</c:v>
                </c:pt>
                <c:pt idx="2">
                  <c:v>72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УСН</c:v>
                </c:pt>
              </c:strCache>
            </c:strRef>
          </c:tx>
          <c:spPr>
            <a:solidFill>
              <a:srgbClr val="FF6600"/>
            </a:solidFill>
          </c:spPr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numCache>
            </c:numRef>
          </c:cat>
          <c:val>
            <c:numRef>
              <c:f>Лист1!$F$2:$F$4</c:f>
              <c:numCache>
                <c:formatCode>General</c:formatCode>
                <c:ptCount val="3"/>
                <c:pt idx="0">
                  <c:v>112</c:v>
                </c:pt>
                <c:pt idx="1">
                  <c:v>135</c:v>
                </c:pt>
                <c:pt idx="2">
                  <c:v>136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Арендная плата за землю</c:v>
                </c:pt>
              </c:strCache>
            </c:strRef>
          </c:tx>
          <c:spPr>
            <a:solidFill>
              <a:srgbClr val="69B4FF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numCache>
            </c:numRef>
          </c:cat>
          <c:val>
            <c:numRef>
              <c:f>Лист1!$G$2:$G$4</c:f>
              <c:numCache>
                <c:formatCode>General</c:formatCode>
                <c:ptCount val="3"/>
                <c:pt idx="0">
                  <c:v>136</c:v>
                </c:pt>
                <c:pt idx="1">
                  <c:v>138</c:v>
                </c:pt>
                <c:pt idx="2">
                  <c:v>139</c:v>
                </c:pt>
              </c:numCache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НДФЛ 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</c:spPr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numCache>
            </c:numRef>
          </c:cat>
          <c:val>
            <c:numRef>
              <c:f>Лист1!$H$2:$H$4</c:f>
              <c:numCache>
                <c:formatCode>General</c:formatCode>
                <c:ptCount val="3"/>
                <c:pt idx="0">
                  <c:v>566</c:v>
                </c:pt>
                <c:pt idx="1">
                  <c:v>562</c:v>
                </c:pt>
                <c:pt idx="2">
                  <c:v>572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gapDepth val="75"/>
        <c:shape val="cylinder"/>
        <c:axId val="100185600"/>
        <c:axId val="100187136"/>
        <c:axId val="0"/>
      </c:bar3DChart>
      <c:catAx>
        <c:axId val="100185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2400" b="1">
                <a:solidFill>
                  <a:srgbClr val="002060"/>
                </a:solidFill>
              </a:defRPr>
            </a:pPr>
            <a:endParaRPr lang="ru-RU"/>
          </a:p>
        </c:txPr>
        <c:crossAx val="100187136"/>
        <c:crosses val="autoZero"/>
        <c:auto val="1"/>
        <c:lblAlgn val="ctr"/>
        <c:lblOffset val="100"/>
        <c:noMultiLvlLbl val="0"/>
      </c:catAx>
      <c:valAx>
        <c:axId val="100187136"/>
        <c:scaling>
          <c:orientation val="minMax"/>
          <c:max val="1000"/>
          <c:min val="0"/>
        </c:scaling>
        <c:delete val="0"/>
        <c:axPos val="l"/>
        <c:majorGridlines/>
        <c:min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ru-RU"/>
          </a:p>
        </c:txPr>
        <c:crossAx val="100185600"/>
        <c:crosses val="autoZero"/>
        <c:crossBetween val="between"/>
        <c:majorUnit val="200"/>
        <c:minorUnit val="200"/>
      </c:valAx>
      <c:spPr>
        <a:scene3d>
          <a:camera prst="orthographicFront"/>
          <a:lightRig rig="threePt" dir="t"/>
        </a:scene3d>
        <a:sp3d prstMaterial="matte"/>
      </c:spPr>
    </c:plotArea>
    <c:legend>
      <c:legendPos val="r"/>
      <c:layout>
        <c:manualLayout>
          <c:xMode val="edge"/>
          <c:yMode val="edge"/>
          <c:x val="0.6384927280662227"/>
          <c:y val="0.59293965118269476"/>
          <c:w val="0.36009909983430138"/>
          <c:h val="0.40079279542010865"/>
        </c:manualLayout>
      </c:layout>
      <c:overlay val="0"/>
      <c:spPr>
        <a:noFill/>
        <a:scene3d>
          <a:camera prst="orthographicFront"/>
          <a:lightRig rig="threePt" dir="t"/>
        </a:scene3d>
        <a:sp3d/>
      </c:spPr>
      <c:txPr>
        <a:bodyPr/>
        <a:lstStyle/>
        <a:p>
          <a:pPr>
            <a:defRPr sz="1000" b="1">
              <a:solidFill>
                <a:schemeClr val="tx1"/>
              </a:solidFill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1777894022385251E-2"/>
          <c:y val="1.6333959243982021E-2"/>
          <c:w val="0.95486202677756959"/>
          <c:h val="0.4378363628434813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налоговые и 
неналоговые доходы</c:v>
                </c:pt>
              </c:strCache>
            </c:strRef>
          </c:tx>
          <c:spPr>
            <a:solidFill>
              <a:srgbClr val="8ABF2B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-4.1177970974394006E-3"/>
                  <c:y val="-6.1084005417718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accent3">
                  <a:lumMod val="20000"/>
                  <a:lumOff val="8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  <c:txPr>
              <a:bodyPr/>
              <a:lstStyle/>
              <a:p>
                <a:pPr>
                  <a:defRPr sz="2800" b="1">
                    <a:solidFill>
                      <a:schemeClr val="tx1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 факт 
2019</c:v>
                </c:pt>
                <c:pt idx="1">
                  <c:v>ожидаемая оценка 2020</c:v>
                </c:pt>
                <c:pt idx="2">
                  <c:v>прогноз 
2021</c:v>
                </c:pt>
                <c:pt idx="3">
                  <c:v>прогноз 
2022</c:v>
                </c:pt>
                <c:pt idx="4">
                  <c:v>прогноз 
2023</c:v>
                </c:pt>
              </c:strCache>
            </c:strRef>
          </c:cat>
          <c:val>
            <c:numRef>
              <c:f>Лист1!$B$2:$B$6</c:f>
              <c:numCache>
                <c:formatCode>#,##0.0</c:formatCode>
                <c:ptCount val="5"/>
                <c:pt idx="0">
                  <c:v>1027.7</c:v>
                </c:pt>
                <c:pt idx="1">
                  <c:v>1015</c:v>
                </c:pt>
                <c:pt idx="2">
                  <c:v>1021.1</c:v>
                </c:pt>
                <c:pt idx="3">
                  <c:v>1039.4000000000001</c:v>
                </c:pt>
                <c:pt idx="4">
                  <c:v>1053.5999999999999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09003904"/>
        <c:axId val="108478464"/>
      </c:barChart>
      <c:catAx>
        <c:axId val="1090039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>
                <a:solidFill>
                  <a:schemeClr val="tx1"/>
                </a:solidFill>
              </a:defRPr>
            </a:pPr>
            <a:endParaRPr lang="ru-RU"/>
          </a:p>
        </c:txPr>
        <c:crossAx val="108478464"/>
        <c:crosses val="autoZero"/>
        <c:auto val="1"/>
        <c:lblAlgn val="ctr"/>
        <c:lblOffset val="100"/>
        <c:noMultiLvlLbl val="0"/>
      </c:catAx>
      <c:valAx>
        <c:axId val="108478464"/>
        <c:scaling>
          <c:orientation val="minMax"/>
          <c:max val="1300"/>
          <c:min val="0"/>
        </c:scaling>
        <c:delete val="0"/>
        <c:axPos val="l"/>
        <c:majorGridlines/>
        <c:numFmt formatCode="#,##0.0" sourceLinked="1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ru-RU"/>
          </a:p>
        </c:txPr>
        <c:crossAx val="109003904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egendEntry>
        <c:idx val="0"/>
        <c:txPr>
          <a:bodyPr/>
          <a:lstStyle/>
          <a:p>
            <a:pPr algn="just">
              <a:defRPr sz="1400" b="1">
                <a:solidFill>
                  <a:schemeClr val="tx1"/>
                </a:solidFill>
              </a:defRPr>
            </a:pPr>
            <a:endParaRPr lang="ru-RU"/>
          </a:p>
        </c:txPr>
      </c:legendEntry>
      <c:layout>
        <c:manualLayout>
          <c:xMode val="edge"/>
          <c:yMode val="edge"/>
          <c:x val="0.72159714326475377"/>
          <c:y val="0.75331024005212499"/>
          <c:w val="0.26796753749248853"/>
          <c:h val="0.11026881451497055"/>
        </c:manualLayout>
      </c:layout>
      <c:overlay val="0"/>
      <c:txPr>
        <a:bodyPr/>
        <a:lstStyle/>
        <a:p>
          <a:pPr algn="just">
            <a:defRPr sz="1400"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769564741907263E-2"/>
          <c:y val="6.7563944872300441E-2"/>
          <c:w val="0.62755916447944005"/>
          <c:h val="0.79698377524635544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Безвозмездные поступления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>
                <c:manualLayout>
                  <c:x val="1.3888888888888923E-2"/>
                  <c:y val="-4.69601243043470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6666666666666673E-2"/>
                  <c:y val="-6.708678305819394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2500000000000001E-2"/>
                  <c:y val="-6.708589186335290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 anchor="t"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1453</c:v>
                </c:pt>
                <c:pt idx="1">
                  <c:v>1370.5</c:v>
                </c:pt>
                <c:pt idx="2">
                  <c:v>1215.3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Местный бюджет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Lbls>
            <c:dLbl>
              <c:idx val="0"/>
              <c:layout>
                <c:manualLayout>
                  <c:x val="1.3888888888888871E-2"/>
                  <c:y val="-3.354294593167645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6666666666666673E-2"/>
                  <c:y val="1.30211390567553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1111111111111117E-2"/>
                  <c:y val="9.66691636991113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numCache>
            </c:num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1018.9</c:v>
                </c:pt>
                <c:pt idx="1">
                  <c:v>1039.4000000000001</c:v>
                </c:pt>
                <c:pt idx="2">
                  <c:v>1053.5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109028480"/>
        <c:axId val="109030016"/>
        <c:axId val="0"/>
      </c:bar3DChart>
      <c:catAx>
        <c:axId val="1090284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09030016"/>
        <c:crosses val="autoZero"/>
        <c:auto val="1"/>
        <c:lblAlgn val="ctr"/>
        <c:lblOffset val="100"/>
        <c:noMultiLvlLbl val="0"/>
      </c:catAx>
      <c:valAx>
        <c:axId val="1090300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0902848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7225481189851275"/>
          <c:y val="6.7531217564200774E-2"/>
          <c:w val="0.21663407699037621"/>
          <c:h val="0.75035824961752551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5BC33A-8879-4AA8-AAE8-1C6F0818F239}" type="doc">
      <dgm:prSet loTypeId="urn:microsoft.com/office/officeart/2008/layout/HorizontalMultiLevelHierarchy" loCatId="hierarchy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A1964BB-F41C-42BC-8E5C-5DEABF1ECE40}">
      <dgm:prSet phldrT="[Текст]" custT="1"/>
      <dgm:spPr>
        <a:solidFill>
          <a:srgbClr val="002060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800" b="1" dirty="0" smtClean="0">
              <a:solidFill>
                <a:schemeClr val="bg1"/>
              </a:solidFill>
              <a:latin typeface="Palatino Linotype" pitchFamily="18" charset="0"/>
            </a:rPr>
            <a:t>Проект бюджета муниципального образования Туапсинский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2000" b="1" dirty="0" smtClean="0">
              <a:solidFill>
                <a:schemeClr val="bg1"/>
              </a:solidFill>
              <a:latin typeface="Palatino Linotype" pitchFamily="18" charset="0"/>
            </a:rPr>
            <a:t> район</a:t>
          </a:r>
          <a:endParaRPr lang="ru-RU" sz="2000" dirty="0">
            <a:solidFill>
              <a:schemeClr val="bg1"/>
            </a:solidFill>
            <a:latin typeface="Palatino Linotype" pitchFamily="18" charset="0"/>
          </a:endParaRPr>
        </a:p>
      </dgm:t>
    </dgm:pt>
    <dgm:pt modelId="{53249F8C-BB3B-494F-B11C-01B88163B488}" type="parTrans" cxnId="{5C7DC50D-29A0-49F6-A1EB-EDCAB7964259}">
      <dgm:prSet/>
      <dgm:spPr/>
      <dgm:t>
        <a:bodyPr/>
        <a:lstStyle/>
        <a:p>
          <a:endParaRPr lang="ru-RU"/>
        </a:p>
      </dgm:t>
    </dgm:pt>
    <dgm:pt modelId="{AA3B35C4-9302-4D4E-BFE7-88ADFB417814}" type="sibTrans" cxnId="{5C7DC50D-29A0-49F6-A1EB-EDCAB7964259}">
      <dgm:prSet/>
      <dgm:spPr/>
      <dgm:t>
        <a:bodyPr/>
        <a:lstStyle/>
        <a:p>
          <a:endParaRPr lang="ru-RU"/>
        </a:p>
      </dgm:t>
    </dgm:pt>
    <dgm:pt modelId="{BEFCE5AD-18BD-47D0-BAB2-6C5958307B5D}">
      <dgm:prSet phldrT="[Текст]" custT="1"/>
      <dgm:spPr>
        <a:solidFill>
          <a:srgbClr val="92D050"/>
        </a:solidFill>
      </dgm:spPr>
      <dgm:t>
        <a:bodyPr/>
        <a:lstStyle/>
        <a:p>
          <a:pPr>
            <a:spcAft>
              <a:spcPts val="0"/>
            </a:spcAft>
          </a:pPr>
          <a:r>
            <a:rPr lang="ru-RU" sz="1700" b="1" dirty="0" smtClean="0">
              <a:solidFill>
                <a:srgbClr val="002060"/>
              </a:solidFill>
              <a:latin typeface="Palatino Linotype" pitchFamily="18" charset="0"/>
            </a:rPr>
            <a:t>Бюджетное послание Президента                          Российской Федерации</a:t>
          </a:r>
          <a:endParaRPr lang="ru-RU" sz="1700" dirty="0">
            <a:solidFill>
              <a:srgbClr val="002060"/>
            </a:solidFill>
            <a:latin typeface="Palatino Linotype" pitchFamily="18" charset="0"/>
          </a:endParaRPr>
        </a:p>
      </dgm:t>
    </dgm:pt>
    <dgm:pt modelId="{F07A43A2-CF0D-49C2-ADF2-2C0ADC953B67}" type="parTrans" cxnId="{1EFF36AE-7B0D-428C-8681-2DAA68DF76E8}">
      <dgm:prSet/>
      <dgm:spPr/>
      <dgm:t>
        <a:bodyPr/>
        <a:lstStyle/>
        <a:p>
          <a:endParaRPr lang="ru-RU" dirty="0"/>
        </a:p>
      </dgm:t>
    </dgm:pt>
    <dgm:pt modelId="{FB2335E8-BDBB-4E4F-A1D0-A7D2CBA7A921}" type="sibTrans" cxnId="{1EFF36AE-7B0D-428C-8681-2DAA68DF76E8}">
      <dgm:prSet/>
      <dgm:spPr/>
      <dgm:t>
        <a:bodyPr/>
        <a:lstStyle/>
        <a:p>
          <a:endParaRPr lang="ru-RU"/>
        </a:p>
      </dgm:t>
    </dgm:pt>
    <dgm:pt modelId="{61B469F6-1F67-4D15-8A71-1F5C1C0D4080}">
      <dgm:prSet phldrT="[Текст]" custT="1"/>
      <dgm:spPr>
        <a:solidFill>
          <a:srgbClr val="FF9966"/>
        </a:solidFill>
      </dgm:spPr>
      <dgm:t>
        <a:bodyPr/>
        <a:lstStyle/>
        <a:p>
          <a:pPr defTabSz="9779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1600" b="1" dirty="0" smtClean="0">
            <a:solidFill>
              <a:srgbClr val="002060"/>
            </a:solidFill>
          </a:endParaRPr>
        </a:p>
        <a:p>
          <a:pPr defTabSz="9779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b="1" dirty="0" smtClean="0">
              <a:solidFill>
                <a:srgbClr val="002060"/>
              </a:solidFill>
              <a:latin typeface="Palatino Linotype" pitchFamily="18" charset="0"/>
            </a:rPr>
            <a:t>Основные направления бюджетной и налоговой политики МО Туапсинский район на 2021 год и             на плановый  период 2022 и 2023 годов </a:t>
          </a:r>
          <a:endParaRPr lang="ru-RU" sz="1600" dirty="0" smtClean="0">
            <a:solidFill>
              <a:srgbClr val="002060"/>
            </a:solidFill>
            <a:latin typeface="Palatino Linotype" pitchFamily="18" charset="0"/>
          </a:endParaRPr>
        </a:p>
        <a:p>
          <a:pPr defTabSz="9779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1400" dirty="0">
            <a:solidFill>
              <a:srgbClr val="002060"/>
            </a:solidFill>
            <a:latin typeface="Palatino Linotype" pitchFamily="18" charset="0"/>
          </a:endParaRPr>
        </a:p>
      </dgm:t>
    </dgm:pt>
    <dgm:pt modelId="{6607B006-395C-47AA-903F-99F93714733B}" type="parTrans" cxnId="{F98313FA-7DFB-4E72-9398-EDED8BB5DBD1}">
      <dgm:prSet/>
      <dgm:spPr/>
      <dgm:t>
        <a:bodyPr/>
        <a:lstStyle/>
        <a:p>
          <a:endParaRPr lang="ru-RU" dirty="0"/>
        </a:p>
      </dgm:t>
    </dgm:pt>
    <dgm:pt modelId="{65A823B2-2DF7-4661-A893-EDA85174815D}" type="sibTrans" cxnId="{F98313FA-7DFB-4E72-9398-EDED8BB5DBD1}">
      <dgm:prSet/>
      <dgm:spPr/>
      <dgm:t>
        <a:bodyPr/>
        <a:lstStyle/>
        <a:p>
          <a:endParaRPr lang="ru-RU"/>
        </a:p>
      </dgm:t>
    </dgm:pt>
    <dgm:pt modelId="{7B407867-121C-4EE0-8E89-9D89A0746FC7}">
      <dgm:prSet phldrT="[Текст]" custT="1"/>
      <dgm:spPr>
        <a:solidFill>
          <a:srgbClr val="66CCFF"/>
        </a:solidFill>
      </dgm:spPr>
      <dgm:t>
        <a:bodyPr/>
        <a:lstStyle/>
        <a:p>
          <a:pPr defTabSz="9779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2000" b="1" dirty="0" smtClean="0">
            <a:solidFill>
              <a:srgbClr val="002060"/>
            </a:solidFill>
          </a:endParaRPr>
        </a:p>
        <a:p>
          <a:pPr defTabSz="9779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700" b="1" dirty="0" smtClean="0">
              <a:solidFill>
                <a:srgbClr val="002060"/>
              </a:solidFill>
              <a:latin typeface="Palatino Linotype" pitchFamily="18" charset="0"/>
            </a:rPr>
            <a:t>Прогноз социально-экономического  развития  </a:t>
          </a:r>
        </a:p>
        <a:p>
          <a:r>
            <a:rPr lang="ru-RU" sz="1700" b="1" dirty="0" smtClean="0">
              <a:solidFill>
                <a:srgbClr val="002060"/>
              </a:solidFill>
              <a:latin typeface="Palatino Linotype" pitchFamily="18" charset="0"/>
            </a:rPr>
            <a:t>МО Туапсинский район на 2021 год </a:t>
          </a:r>
        </a:p>
        <a:p>
          <a:r>
            <a:rPr lang="ru-RU" sz="1700" b="1" dirty="0" smtClean="0">
              <a:solidFill>
                <a:srgbClr val="002060"/>
              </a:solidFill>
              <a:latin typeface="Palatino Linotype" pitchFamily="18" charset="0"/>
            </a:rPr>
            <a:t>и на период до 2023 года 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000" dirty="0">
            <a:solidFill>
              <a:srgbClr val="002060"/>
            </a:solidFill>
          </a:endParaRPr>
        </a:p>
      </dgm:t>
    </dgm:pt>
    <dgm:pt modelId="{D94F7E24-3993-4B01-994B-6C9A66C3C6EE}" type="parTrans" cxnId="{878D54C4-CCD7-4A9C-A4AD-358301606B00}">
      <dgm:prSet/>
      <dgm:spPr/>
      <dgm:t>
        <a:bodyPr/>
        <a:lstStyle/>
        <a:p>
          <a:endParaRPr lang="ru-RU" dirty="0"/>
        </a:p>
      </dgm:t>
    </dgm:pt>
    <dgm:pt modelId="{814B43FA-F22D-4B9B-9C41-F6DFFDE371DF}" type="sibTrans" cxnId="{878D54C4-CCD7-4A9C-A4AD-358301606B00}">
      <dgm:prSet/>
      <dgm:spPr/>
      <dgm:t>
        <a:bodyPr/>
        <a:lstStyle/>
        <a:p>
          <a:endParaRPr lang="ru-RU"/>
        </a:p>
      </dgm:t>
    </dgm:pt>
    <dgm:pt modelId="{68B606B4-AFA8-48FD-95CA-0E03B38FF98C}">
      <dgm:prSet phldrT="[Текст]" custT="1"/>
      <dgm:spPr>
        <a:solidFill>
          <a:srgbClr val="FFFF66"/>
        </a:solidFill>
      </dgm:spPr>
      <dgm:t>
        <a:bodyPr/>
        <a:lstStyle/>
        <a:p>
          <a:pPr>
            <a:spcAft>
              <a:spcPts val="0"/>
            </a:spcAft>
          </a:pPr>
          <a:r>
            <a:rPr lang="ru-RU" sz="1700" b="1" dirty="0" smtClean="0">
              <a:solidFill>
                <a:srgbClr val="002060"/>
              </a:solidFill>
              <a:latin typeface="Palatino Linotype" pitchFamily="18" charset="0"/>
            </a:rPr>
            <a:t>Муниципальные программы  </a:t>
          </a:r>
        </a:p>
        <a:p>
          <a:pPr>
            <a:spcAft>
              <a:spcPts val="0"/>
            </a:spcAft>
          </a:pPr>
          <a:r>
            <a:rPr lang="ru-RU" sz="1700" b="1" dirty="0" smtClean="0">
              <a:solidFill>
                <a:srgbClr val="002060"/>
              </a:solidFill>
              <a:latin typeface="Palatino Linotype" pitchFamily="18" charset="0"/>
            </a:rPr>
            <a:t>МО Туапсинский район</a:t>
          </a:r>
          <a:endParaRPr lang="ru-RU" sz="1700" b="1" dirty="0">
            <a:solidFill>
              <a:srgbClr val="002060"/>
            </a:solidFill>
            <a:latin typeface="Palatino Linotype" pitchFamily="18" charset="0"/>
          </a:endParaRPr>
        </a:p>
      </dgm:t>
    </dgm:pt>
    <dgm:pt modelId="{4F12C390-E1AC-4E57-9485-E0693DCBAE72}" type="parTrans" cxnId="{BD354C52-3136-4AFE-ADE1-E65E565DE2D8}">
      <dgm:prSet/>
      <dgm:spPr/>
      <dgm:t>
        <a:bodyPr/>
        <a:lstStyle/>
        <a:p>
          <a:endParaRPr lang="ru-RU" dirty="0"/>
        </a:p>
      </dgm:t>
    </dgm:pt>
    <dgm:pt modelId="{F364DF7D-79BD-45CF-94B5-EAD17A0D2BFC}" type="sibTrans" cxnId="{BD354C52-3136-4AFE-ADE1-E65E565DE2D8}">
      <dgm:prSet/>
      <dgm:spPr/>
      <dgm:t>
        <a:bodyPr/>
        <a:lstStyle/>
        <a:p>
          <a:endParaRPr lang="ru-RU"/>
        </a:p>
      </dgm:t>
    </dgm:pt>
    <dgm:pt modelId="{3313379A-A765-4811-9B56-65DDA23823F0}">
      <dgm:prSet custT="1"/>
      <dgm:spPr/>
      <dgm:t>
        <a:bodyPr/>
        <a:lstStyle/>
        <a:p>
          <a:r>
            <a:rPr lang="ru-RU" sz="1700" b="1" dirty="0" smtClean="0">
              <a:solidFill>
                <a:schemeClr val="bg1"/>
              </a:solidFill>
              <a:latin typeface="Palatino Linotype" pitchFamily="18" charset="0"/>
            </a:rPr>
            <a:t>Основные направления бюджетной и налоговой политики Краснодарского края на 2021 год и на плановый   период 2022 и 2023 годов </a:t>
          </a:r>
          <a:endParaRPr lang="ru-RU" sz="1700" dirty="0">
            <a:solidFill>
              <a:schemeClr val="bg1"/>
            </a:solidFill>
            <a:latin typeface="Palatino Linotype" pitchFamily="18" charset="0"/>
          </a:endParaRPr>
        </a:p>
      </dgm:t>
    </dgm:pt>
    <dgm:pt modelId="{814E3145-C86E-4B04-A528-644CEC7C7EEE}" type="parTrans" cxnId="{B7201E6F-2FBA-49BB-8203-5AA5ADC4D638}">
      <dgm:prSet/>
      <dgm:spPr/>
      <dgm:t>
        <a:bodyPr/>
        <a:lstStyle/>
        <a:p>
          <a:endParaRPr lang="ru-RU" dirty="0"/>
        </a:p>
      </dgm:t>
    </dgm:pt>
    <dgm:pt modelId="{8D45C34F-8D9F-4D74-BDAF-45DB6A113421}" type="sibTrans" cxnId="{B7201E6F-2FBA-49BB-8203-5AA5ADC4D638}">
      <dgm:prSet/>
      <dgm:spPr/>
      <dgm:t>
        <a:bodyPr/>
        <a:lstStyle/>
        <a:p>
          <a:endParaRPr lang="ru-RU"/>
        </a:p>
      </dgm:t>
    </dgm:pt>
    <dgm:pt modelId="{A3784F4C-F419-44A4-962D-AC768E69BA0C}" type="pres">
      <dgm:prSet presAssocID="{B55BC33A-8879-4AA8-AAE8-1C6F0818F239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64AF2C-55D4-4A09-B72A-1043D2DB5D2C}" type="pres">
      <dgm:prSet presAssocID="{1A1964BB-F41C-42BC-8E5C-5DEABF1ECE40}" presName="root1" presStyleCnt="0"/>
      <dgm:spPr/>
    </dgm:pt>
    <dgm:pt modelId="{5D6A5FA5-BECC-43B8-8C26-F415C5E4E597}" type="pres">
      <dgm:prSet presAssocID="{1A1964BB-F41C-42BC-8E5C-5DEABF1ECE40}" presName="LevelOneTextNode" presStyleLbl="node0" presStyleIdx="0" presStyleCnt="1" custAng="5400000" custScaleX="490770" custScaleY="69099" custLinFactNeighborX="-6510" custLinFactNeighborY="-919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8D8A903-A0AC-4588-8156-A899E4AC3963}" type="pres">
      <dgm:prSet presAssocID="{1A1964BB-F41C-42BC-8E5C-5DEABF1ECE40}" presName="level2hierChild" presStyleCnt="0"/>
      <dgm:spPr/>
    </dgm:pt>
    <dgm:pt modelId="{C63F12E2-2B78-4026-8E19-0402C92BFA59}" type="pres">
      <dgm:prSet presAssocID="{F07A43A2-CF0D-49C2-ADF2-2C0ADC953B67}" presName="conn2-1" presStyleLbl="parChTrans1D2" presStyleIdx="0" presStyleCnt="5"/>
      <dgm:spPr/>
      <dgm:t>
        <a:bodyPr/>
        <a:lstStyle/>
        <a:p>
          <a:endParaRPr lang="ru-RU"/>
        </a:p>
      </dgm:t>
    </dgm:pt>
    <dgm:pt modelId="{606404BE-3B93-4B49-B0DF-B09BBCCDCB46}" type="pres">
      <dgm:prSet presAssocID="{F07A43A2-CF0D-49C2-ADF2-2C0ADC953B67}" presName="connTx" presStyleLbl="parChTrans1D2" presStyleIdx="0" presStyleCnt="5"/>
      <dgm:spPr/>
      <dgm:t>
        <a:bodyPr/>
        <a:lstStyle/>
        <a:p>
          <a:endParaRPr lang="ru-RU"/>
        </a:p>
      </dgm:t>
    </dgm:pt>
    <dgm:pt modelId="{4E2F81F5-5A3B-4634-9509-D62C95FD3E3E}" type="pres">
      <dgm:prSet presAssocID="{BEFCE5AD-18BD-47D0-BAB2-6C5958307B5D}" presName="root2" presStyleCnt="0"/>
      <dgm:spPr/>
    </dgm:pt>
    <dgm:pt modelId="{30605799-F5A7-4E9B-883D-52AB8D29BFE5}" type="pres">
      <dgm:prSet presAssocID="{BEFCE5AD-18BD-47D0-BAB2-6C5958307B5D}" presName="LevelTwoTextNode" presStyleLbl="node2" presStyleIdx="0" presStyleCnt="5" custScaleX="288168" custScaleY="188700" custLinFactNeighborX="2313" custLinFactNeighborY="-2998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7AB92DD-8A5C-4ABB-982C-4BC2B3333467}" type="pres">
      <dgm:prSet presAssocID="{BEFCE5AD-18BD-47D0-BAB2-6C5958307B5D}" presName="level3hierChild" presStyleCnt="0"/>
      <dgm:spPr/>
    </dgm:pt>
    <dgm:pt modelId="{73BB9ABE-55A5-4D96-B34E-B6FDDFB1E6A7}" type="pres">
      <dgm:prSet presAssocID="{6607B006-395C-47AA-903F-99F93714733B}" presName="conn2-1" presStyleLbl="parChTrans1D2" presStyleIdx="1" presStyleCnt="5"/>
      <dgm:spPr/>
      <dgm:t>
        <a:bodyPr/>
        <a:lstStyle/>
        <a:p>
          <a:endParaRPr lang="ru-RU"/>
        </a:p>
      </dgm:t>
    </dgm:pt>
    <dgm:pt modelId="{AB405033-19B8-4611-9784-3FF105FEEA9A}" type="pres">
      <dgm:prSet presAssocID="{6607B006-395C-47AA-903F-99F93714733B}" presName="connTx" presStyleLbl="parChTrans1D2" presStyleIdx="1" presStyleCnt="5"/>
      <dgm:spPr/>
      <dgm:t>
        <a:bodyPr/>
        <a:lstStyle/>
        <a:p>
          <a:endParaRPr lang="ru-RU"/>
        </a:p>
      </dgm:t>
    </dgm:pt>
    <dgm:pt modelId="{2DDF467F-C119-4DA5-8AE4-F0D9246E9B75}" type="pres">
      <dgm:prSet presAssocID="{61B469F6-1F67-4D15-8A71-1F5C1C0D4080}" presName="root2" presStyleCnt="0"/>
      <dgm:spPr/>
    </dgm:pt>
    <dgm:pt modelId="{6A94F47C-4FE3-4A6B-921F-84094EF019B2}" type="pres">
      <dgm:prSet presAssocID="{61B469F6-1F67-4D15-8A71-1F5C1C0D4080}" presName="LevelTwoTextNode" presStyleLbl="node2" presStyleIdx="1" presStyleCnt="5" custScaleX="283005" custScaleY="190197" custLinFactY="53889" custLinFactNeighborX="7788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FB93AE4-DAA8-4112-9269-903D69FD4D67}" type="pres">
      <dgm:prSet presAssocID="{61B469F6-1F67-4D15-8A71-1F5C1C0D4080}" presName="level3hierChild" presStyleCnt="0"/>
      <dgm:spPr/>
    </dgm:pt>
    <dgm:pt modelId="{25425BF1-58A1-4863-87C4-018725F25A95}" type="pres">
      <dgm:prSet presAssocID="{D94F7E24-3993-4B01-994B-6C9A66C3C6EE}" presName="conn2-1" presStyleLbl="parChTrans1D2" presStyleIdx="2" presStyleCnt="5"/>
      <dgm:spPr/>
      <dgm:t>
        <a:bodyPr/>
        <a:lstStyle/>
        <a:p>
          <a:endParaRPr lang="ru-RU"/>
        </a:p>
      </dgm:t>
    </dgm:pt>
    <dgm:pt modelId="{9D0234BA-0599-47E6-87CF-3875D619BE09}" type="pres">
      <dgm:prSet presAssocID="{D94F7E24-3993-4B01-994B-6C9A66C3C6EE}" presName="connTx" presStyleLbl="parChTrans1D2" presStyleIdx="2" presStyleCnt="5"/>
      <dgm:spPr/>
      <dgm:t>
        <a:bodyPr/>
        <a:lstStyle/>
        <a:p>
          <a:endParaRPr lang="ru-RU"/>
        </a:p>
      </dgm:t>
    </dgm:pt>
    <dgm:pt modelId="{C8DB3051-B709-4D04-98AD-66CCAE468554}" type="pres">
      <dgm:prSet presAssocID="{7B407867-121C-4EE0-8E89-9D89A0746FC7}" presName="root2" presStyleCnt="0"/>
      <dgm:spPr/>
    </dgm:pt>
    <dgm:pt modelId="{68896765-CE76-4426-9210-97F5741D95D4}" type="pres">
      <dgm:prSet presAssocID="{7B407867-121C-4EE0-8E89-9D89A0746FC7}" presName="LevelTwoTextNode" presStyleLbl="node2" presStyleIdx="2" presStyleCnt="5" custScaleX="283453" custScaleY="182725" custLinFactY="58980" custLinFactNeighborX="7358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0647B63-62B8-4873-BB19-2FC31E3614CD}" type="pres">
      <dgm:prSet presAssocID="{7B407867-121C-4EE0-8E89-9D89A0746FC7}" presName="level3hierChild" presStyleCnt="0"/>
      <dgm:spPr/>
    </dgm:pt>
    <dgm:pt modelId="{E04AD75E-F9D9-4B7B-A3B1-CF05AE9DCC49}" type="pres">
      <dgm:prSet presAssocID="{4F12C390-E1AC-4E57-9485-E0693DCBAE72}" presName="conn2-1" presStyleLbl="parChTrans1D2" presStyleIdx="3" presStyleCnt="5"/>
      <dgm:spPr/>
      <dgm:t>
        <a:bodyPr/>
        <a:lstStyle/>
        <a:p>
          <a:endParaRPr lang="ru-RU"/>
        </a:p>
      </dgm:t>
    </dgm:pt>
    <dgm:pt modelId="{7BF5CABF-638D-4D43-8E2A-C9438B4E5CD3}" type="pres">
      <dgm:prSet presAssocID="{4F12C390-E1AC-4E57-9485-E0693DCBAE72}" presName="connTx" presStyleLbl="parChTrans1D2" presStyleIdx="3" presStyleCnt="5"/>
      <dgm:spPr/>
      <dgm:t>
        <a:bodyPr/>
        <a:lstStyle/>
        <a:p>
          <a:endParaRPr lang="ru-RU"/>
        </a:p>
      </dgm:t>
    </dgm:pt>
    <dgm:pt modelId="{8550D2C9-262D-4E2F-863E-EE75FDEA5409}" type="pres">
      <dgm:prSet presAssocID="{68B606B4-AFA8-48FD-95CA-0E03B38FF98C}" presName="root2" presStyleCnt="0"/>
      <dgm:spPr/>
    </dgm:pt>
    <dgm:pt modelId="{97F89BEF-610A-419B-8A3F-66CB9E89428A}" type="pres">
      <dgm:prSet presAssocID="{68B606B4-AFA8-48FD-95CA-0E03B38FF98C}" presName="LevelTwoTextNode" presStyleLbl="node2" presStyleIdx="3" presStyleCnt="5" custScaleX="281808" custScaleY="112196" custLinFactY="71908" custLinFactNeighborX="9003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98DC17A-C29D-44CF-8C52-FA5BE4A5991B}" type="pres">
      <dgm:prSet presAssocID="{68B606B4-AFA8-48FD-95CA-0E03B38FF98C}" presName="level3hierChild" presStyleCnt="0"/>
      <dgm:spPr/>
    </dgm:pt>
    <dgm:pt modelId="{35239E31-FA0F-4CA3-ACE5-763ECFEB9899}" type="pres">
      <dgm:prSet presAssocID="{814E3145-C86E-4B04-A528-644CEC7C7EEE}" presName="conn2-1" presStyleLbl="parChTrans1D2" presStyleIdx="4" presStyleCnt="5"/>
      <dgm:spPr/>
      <dgm:t>
        <a:bodyPr/>
        <a:lstStyle/>
        <a:p>
          <a:endParaRPr lang="ru-RU"/>
        </a:p>
      </dgm:t>
    </dgm:pt>
    <dgm:pt modelId="{B81863CA-5E93-407C-A341-74B33628069F}" type="pres">
      <dgm:prSet presAssocID="{814E3145-C86E-4B04-A528-644CEC7C7EEE}" presName="connTx" presStyleLbl="parChTrans1D2" presStyleIdx="4" presStyleCnt="5"/>
      <dgm:spPr/>
      <dgm:t>
        <a:bodyPr/>
        <a:lstStyle/>
        <a:p>
          <a:endParaRPr lang="ru-RU"/>
        </a:p>
      </dgm:t>
    </dgm:pt>
    <dgm:pt modelId="{7A9627A6-22CA-4530-8F6A-B45A2963E807}" type="pres">
      <dgm:prSet presAssocID="{3313379A-A765-4811-9B56-65DDA23823F0}" presName="root2" presStyleCnt="0"/>
      <dgm:spPr/>
    </dgm:pt>
    <dgm:pt modelId="{A2AB62FE-E2FA-4134-B89A-C05908F39CCD}" type="pres">
      <dgm:prSet presAssocID="{3313379A-A765-4811-9B56-65DDA23823F0}" presName="LevelTwoTextNode" presStyleLbl="node2" presStyleIdx="4" presStyleCnt="5" custScaleX="285269" custScaleY="153647" custLinFactY="-285646" custLinFactNeighborX="4019" custLinFactNeighborY="-3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3889472-6730-4728-8530-0366F6E93337}" type="pres">
      <dgm:prSet presAssocID="{3313379A-A765-4811-9B56-65DDA23823F0}" presName="level3hierChild" presStyleCnt="0"/>
      <dgm:spPr/>
    </dgm:pt>
  </dgm:ptLst>
  <dgm:cxnLst>
    <dgm:cxn modelId="{BD354C52-3136-4AFE-ADE1-E65E565DE2D8}" srcId="{1A1964BB-F41C-42BC-8E5C-5DEABF1ECE40}" destId="{68B606B4-AFA8-48FD-95CA-0E03B38FF98C}" srcOrd="3" destOrd="0" parTransId="{4F12C390-E1AC-4E57-9485-E0693DCBAE72}" sibTransId="{F364DF7D-79BD-45CF-94B5-EAD17A0D2BFC}"/>
    <dgm:cxn modelId="{CAAEDFA4-FA38-4796-883A-B13DAC8B75FD}" type="presOf" srcId="{7B407867-121C-4EE0-8E89-9D89A0746FC7}" destId="{68896765-CE76-4426-9210-97F5741D95D4}" srcOrd="0" destOrd="0" presId="urn:microsoft.com/office/officeart/2008/layout/HorizontalMultiLevelHierarchy"/>
    <dgm:cxn modelId="{E7C0EC45-2028-44E0-B223-C097BAC47393}" type="presOf" srcId="{D94F7E24-3993-4B01-994B-6C9A66C3C6EE}" destId="{25425BF1-58A1-4863-87C4-018725F25A95}" srcOrd="0" destOrd="0" presId="urn:microsoft.com/office/officeart/2008/layout/HorizontalMultiLevelHierarchy"/>
    <dgm:cxn modelId="{878D54C4-CCD7-4A9C-A4AD-358301606B00}" srcId="{1A1964BB-F41C-42BC-8E5C-5DEABF1ECE40}" destId="{7B407867-121C-4EE0-8E89-9D89A0746FC7}" srcOrd="2" destOrd="0" parTransId="{D94F7E24-3993-4B01-994B-6C9A66C3C6EE}" sibTransId="{814B43FA-F22D-4B9B-9C41-F6DFFDE371DF}"/>
    <dgm:cxn modelId="{CB89B97B-F54F-48B9-B8EB-5AAD93DD4A40}" type="presOf" srcId="{1A1964BB-F41C-42BC-8E5C-5DEABF1ECE40}" destId="{5D6A5FA5-BECC-43B8-8C26-F415C5E4E597}" srcOrd="0" destOrd="0" presId="urn:microsoft.com/office/officeart/2008/layout/HorizontalMultiLevelHierarchy"/>
    <dgm:cxn modelId="{1EFF36AE-7B0D-428C-8681-2DAA68DF76E8}" srcId="{1A1964BB-F41C-42BC-8E5C-5DEABF1ECE40}" destId="{BEFCE5AD-18BD-47D0-BAB2-6C5958307B5D}" srcOrd="0" destOrd="0" parTransId="{F07A43A2-CF0D-49C2-ADF2-2C0ADC953B67}" sibTransId="{FB2335E8-BDBB-4E4F-A1D0-A7D2CBA7A921}"/>
    <dgm:cxn modelId="{AB2A3E84-F15A-4B7C-994A-D463C5897E76}" type="presOf" srcId="{D94F7E24-3993-4B01-994B-6C9A66C3C6EE}" destId="{9D0234BA-0599-47E6-87CF-3875D619BE09}" srcOrd="1" destOrd="0" presId="urn:microsoft.com/office/officeart/2008/layout/HorizontalMultiLevelHierarchy"/>
    <dgm:cxn modelId="{F98313FA-7DFB-4E72-9398-EDED8BB5DBD1}" srcId="{1A1964BB-F41C-42BC-8E5C-5DEABF1ECE40}" destId="{61B469F6-1F67-4D15-8A71-1F5C1C0D4080}" srcOrd="1" destOrd="0" parTransId="{6607B006-395C-47AA-903F-99F93714733B}" sibTransId="{65A823B2-2DF7-4661-A893-EDA85174815D}"/>
    <dgm:cxn modelId="{B7201E6F-2FBA-49BB-8203-5AA5ADC4D638}" srcId="{1A1964BB-F41C-42BC-8E5C-5DEABF1ECE40}" destId="{3313379A-A765-4811-9B56-65DDA23823F0}" srcOrd="4" destOrd="0" parTransId="{814E3145-C86E-4B04-A528-644CEC7C7EEE}" sibTransId="{8D45C34F-8D9F-4D74-BDAF-45DB6A113421}"/>
    <dgm:cxn modelId="{49502FC4-FABB-496E-9364-191B6BBCBDCB}" type="presOf" srcId="{4F12C390-E1AC-4E57-9485-E0693DCBAE72}" destId="{7BF5CABF-638D-4D43-8E2A-C9438B4E5CD3}" srcOrd="1" destOrd="0" presId="urn:microsoft.com/office/officeart/2008/layout/HorizontalMultiLevelHierarchy"/>
    <dgm:cxn modelId="{5C7DC50D-29A0-49F6-A1EB-EDCAB7964259}" srcId="{B55BC33A-8879-4AA8-AAE8-1C6F0818F239}" destId="{1A1964BB-F41C-42BC-8E5C-5DEABF1ECE40}" srcOrd="0" destOrd="0" parTransId="{53249F8C-BB3B-494F-B11C-01B88163B488}" sibTransId="{AA3B35C4-9302-4D4E-BFE7-88ADFB417814}"/>
    <dgm:cxn modelId="{FC4AE36F-002F-49B7-B91D-F526B1AFE5CA}" type="presOf" srcId="{BEFCE5AD-18BD-47D0-BAB2-6C5958307B5D}" destId="{30605799-F5A7-4E9B-883D-52AB8D29BFE5}" srcOrd="0" destOrd="0" presId="urn:microsoft.com/office/officeart/2008/layout/HorizontalMultiLevelHierarchy"/>
    <dgm:cxn modelId="{E72DB0CA-3C6A-4F05-A487-93ED1BC6D03F}" type="presOf" srcId="{B55BC33A-8879-4AA8-AAE8-1C6F0818F239}" destId="{A3784F4C-F419-44A4-962D-AC768E69BA0C}" srcOrd="0" destOrd="0" presId="urn:microsoft.com/office/officeart/2008/layout/HorizontalMultiLevelHierarchy"/>
    <dgm:cxn modelId="{2ACA1E45-10CF-4237-80E7-BA3E47528D20}" type="presOf" srcId="{6607B006-395C-47AA-903F-99F93714733B}" destId="{AB405033-19B8-4611-9784-3FF105FEEA9A}" srcOrd="1" destOrd="0" presId="urn:microsoft.com/office/officeart/2008/layout/HorizontalMultiLevelHierarchy"/>
    <dgm:cxn modelId="{464E5072-7EF5-4C93-BCDA-C1538C63841A}" type="presOf" srcId="{F07A43A2-CF0D-49C2-ADF2-2C0ADC953B67}" destId="{606404BE-3B93-4B49-B0DF-B09BBCCDCB46}" srcOrd="1" destOrd="0" presId="urn:microsoft.com/office/officeart/2008/layout/HorizontalMultiLevelHierarchy"/>
    <dgm:cxn modelId="{F6F1649F-06E5-46E7-9634-3E7C3E05BD4B}" type="presOf" srcId="{68B606B4-AFA8-48FD-95CA-0E03B38FF98C}" destId="{97F89BEF-610A-419B-8A3F-66CB9E89428A}" srcOrd="0" destOrd="0" presId="urn:microsoft.com/office/officeart/2008/layout/HorizontalMultiLevelHierarchy"/>
    <dgm:cxn modelId="{DE90CB65-177D-40A7-BA93-C94A263FD17C}" type="presOf" srcId="{6607B006-395C-47AA-903F-99F93714733B}" destId="{73BB9ABE-55A5-4D96-B34E-B6FDDFB1E6A7}" srcOrd="0" destOrd="0" presId="urn:microsoft.com/office/officeart/2008/layout/HorizontalMultiLevelHierarchy"/>
    <dgm:cxn modelId="{6B102E2F-730D-4293-8968-C5403DC67798}" type="presOf" srcId="{F07A43A2-CF0D-49C2-ADF2-2C0ADC953B67}" destId="{C63F12E2-2B78-4026-8E19-0402C92BFA59}" srcOrd="0" destOrd="0" presId="urn:microsoft.com/office/officeart/2008/layout/HorizontalMultiLevelHierarchy"/>
    <dgm:cxn modelId="{77BB1C34-C9CE-4475-BC8F-874C7E42E4FE}" type="presOf" srcId="{4F12C390-E1AC-4E57-9485-E0693DCBAE72}" destId="{E04AD75E-F9D9-4B7B-A3B1-CF05AE9DCC49}" srcOrd="0" destOrd="0" presId="urn:microsoft.com/office/officeart/2008/layout/HorizontalMultiLevelHierarchy"/>
    <dgm:cxn modelId="{52551597-CF1A-4CEF-8D20-B0CE763200C8}" type="presOf" srcId="{814E3145-C86E-4B04-A528-644CEC7C7EEE}" destId="{B81863CA-5E93-407C-A341-74B33628069F}" srcOrd="1" destOrd="0" presId="urn:microsoft.com/office/officeart/2008/layout/HorizontalMultiLevelHierarchy"/>
    <dgm:cxn modelId="{0EA38E69-028F-4B64-BBB7-799D14C65E90}" type="presOf" srcId="{61B469F6-1F67-4D15-8A71-1F5C1C0D4080}" destId="{6A94F47C-4FE3-4A6B-921F-84094EF019B2}" srcOrd="0" destOrd="0" presId="urn:microsoft.com/office/officeart/2008/layout/HorizontalMultiLevelHierarchy"/>
    <dgm:cxn modelId="{12F52308-F42C-4156-A143-B0EB7ED831B3}" type="presOf" srcId="{814E3145-C86E-4B04-A528-644CEC7C7EEE}" destId="{35239E31-FA0F-4CA3-ACE5-763ECFEB9899}" srcOrd="0" destOrd="0" presId="urn:microsoft.com/office/officeart/2008/layout/HorizontalMultiLevelHierarchy"/>
    <dgm:cxn modelId="{ACA3857B-45AF-4618-B12B-22A176B97E98}" type="presOf" srcId="{3313379A-A765-4811-9B56-65DDA23823F0}" destId="{A2AB62FE-E2FA-4134-B89A-C05908F39CCD}" srcOrd="0" destOrd="0" presId="urn:microsoft.com/office/officeart/2008/layout/HorizontalMultiLevelHierarchy"/>
    <dgm:cxn modelId="{482CE6DA-19D2-4041-B764-F6372FAEA06E}" type="presParOf" srcId="{A3784F4C-F419-44A4-962D-AC768E69BA0C}" destId="{5E64AF2C-55D4-4A09-B72A-1043D2DB5D2C}" srcOrd="0" destOrd="0" presId="urn:microsoft.com/office/officeart/2008/layout/HorizontalMultiLevelHierarchy"/>
    <dgm:cxn modelId="{E60C6E69-7B45-4B16-B90E-09A5E739148B}" type="presParOf" srcId="{5E64AF2C-55D4-4A09-B72A-1043D2DB5D2C}" destId="{5D6A5FA5-BECC-43B8-8C26-F415C5E4E597}" srcOrd="0" destOrd="0" presId="urn:microsoft.com/office/officeart/2008/layout/HorizontalMultiLevelHierarchy"/>
    <dgm:cxn modelId="{3BA062B3-4B7A-4209-A981-EFCE7CB85811}" type="presParOf" srcId="{5E64AF2C-55D4-4A09-B72A-1043D2DB5D2C}" destId="{D8D8A903-A0AC-4588-8156-A899E4AC3963}" srcOrd="1" destOrd="0" presId="urn:microsoft.com/office/officeart/2008/layout/HorizontalMultiLevelHierarchy"/>
    <dgm:cxn modelId="{F0D4C4CF-AC20-447E-90F8-DB1F44AD3AE2}" type="presParOf" srcId="{D8D8A903-A0AC-4588-8156-A899E4AC3963}" destId="{C63F12E2-2B78-4026-8E19-0402C92BFA59}" srcOrd="0" destOrd="0" presId="urn:microsoft.com/office/officeart/2008/layout/HorizontalMultiLevelHierarchy"/>
    <dgm:cxn modelId="{65D95400-C90E-46D6-A5BC-0AFC9A12AA29}" type="presParOf" srcId="{C63F12E2-2B78-4026-8E19-0402C92BFA59}" destId="{606404BE-3B93-4B49-B0DF-B09BBCCDCB46}" srcOrd="0" destOrd="0" presId="urn:microsoft.com/office/officeart/2008/layout/HorizontalMultiLevelHierarchy"/>
    <dgm:cxn modelId="{496DCCCF-9CE1-4CB1-9BC3-9CD82443CE12}" type="presParOf" srcId="{D8D8A903-A0AC-4588-8156-A899E4AC3963}" destId="{4E2F81F5-5A3B-4634-9509-D62C95FD3E3E}" srcOrd="1" destOrd="0" presId="urn:microsoft.com/office/officeart/2008/layout/HorizontalMultiLevelHierarchy"/>
    <dgm:cxn modelId="{2FB07079-462C-4963-B535-9DC120A1F049}" type="presParOf" srcId="{4E2F81F5-5A3B-4634-9509-D62C95FD3E3E}" destId="{30605799-F5A7-4E9B-883D-52AB8D29BFE5}" srcOrd="0" destOrd="0" presId="urn:microsoft.com/office/officeart/2008/layout/HorizontalMultiLevelHierarchy"/>
    <dgm:cxn modelId="{168077F1-6D15-4529-82F0-12FA1C17AE0D}" type="presParOf" srcId="{4E2F81F5-5A3B-4634-9509-D62C95FD3E3E}" destId="{47AB92DD-8A5C-4ABB-982C-4BC2B3333467}" srcOrd="1" destOrd="0" presId="urn:microsoft.com/office/officeart/2008/layout/HorizontalMultiLevelHierarchy"/>
    <dgm:cxn modelId="{7073104F-9D8C-4EDB-AD60-6E4031E1070E}" type="presParOf" srcId="{D8D8A903-A0AC-4588-8156-A899E4AC3963}" destId="{73BB9ABE-55A5-4D96-B34E-B6FDDFB1E6A7}" srcOrd="2" destOrd="0" presId="urn:microsoft.com/office/officeart/2008/layout/HorizontalMultiLevelHierarchy"/>
    <dgm:cxn modelId="{461451AC-3B41-4618-8A4C-10A99D359CFD}" type="presParOf" srcId="{73BB9ABE-55A5-4D96-B34E-B6FDDFB1E6A7}" destId="{AB405033-19B8-4611-9784-3FF105FEEA9A}" srcOrd="0" destOrd="0" presId="urn:microsoft.com/office/officeart/2008/layout/HorizontalMultiLevelHierarchy"/>
    <dgm:cxn modelId="{1925AD8D-0E8F-4AAF-A357-426235849B73}" type="presParOf" srcId="{D8D8A903-A0AC-4588-8156-A899E4AC3963}" destId="{2DDF467F-C119-4DA5-8AE4-F0D9246E9B75}" srcOrd="3" destOrd="0" presId="urn:microsoft.com/office/officeart/2008/layout/HorizontalMultiLevelHierarchy"/>
    <dgm:cxn modelId="{17528796-8266-43BA-9C68-49A5268341C8}" type="presParOf" srcId="{2DDF467F-C119-4DA5-8AE4-F0D9246E9B75}" destId="{6A94F47C-4FE3-4A6B-921F-84094EF019B2}" srcOrd="0" destOrd="0" presId="urn:microsoft.com/office/officeart/2008/layout/HorizontalMultiLevelHierarchy"/>
    <dgm:cxn modelId="{198DD089-2762-451F-839B-2FE4E2074B9B}" type="presParOf" srcId="{2DDF467F-C119-4DA5-8AE4-F0D9246E9B75}" destId="{0FB93AE4-DAA8-4112-9269-903D69FD4D67}" srcOrd="1" destOrd="0" presId="urn:microsoft.com/office/officeart/2008/layout/HorizontalMultiLevelHierarchy"/>
    <dgm:cxn modelId="{EF5D17A8-1996-4141-85F7-21BA9C677714}" type="presParOf" srcId="{D8D8A903-A0AC-4588-8156-A899E4AC3963}" destId="{25425BF1-58A1-4863-87C4-018725F25A95}" srcOrd="4" destOrd="0" presId="urn:microsoft.com/office/officeart/2008/layout/HorizontalMultiLevelHierarchy"/>
    <dgm:cxn modelId="{48095A7F-A000-4505-A5B0-62C11664E0D8}" type="presParOf" srcId="{25425BF1-58A1-4863-87C4-018725F25A95}" destId="{9D0234BA-0599-47E6-87CF-3875D619BE09}" srcOrd="0" destOrd="0" presId="urn:microsoft.com/office/officeart/2008/layout/HorizontalMultiLevelHierarchy"/>
    <dgm:cxn modelId="{A959FE62-E3F5-46D3-AA90-9FC24AAD4DC3}" type="presParOf" srcId="{D8D8A903-A0AC-4588-8156-A899E4AC3963}" destId="{C8DB3051-B709-4D04-98AD-66CCAE468554}" srcOrd="5" destOrd="0" presId="urn:microsoft.com/office/officeart/2008/layout/HorizontalMultiLevelHierarchy"/>
    <dgm:cxn modelId="{69BF353A-04FF-4AB2-9B4A-39A6472C3D89}" type="presParOf" srcId="{C8DB3051-B709-4D04-98AD-66CCAE468554}" destId="{68896765-CE76-4426-9210-97F5741D95D4}" srcOrd="0" destOrd="0" presId="urn:microsoft.com/office/officeart/2008/layout/HorizontalMultiLevelHierarchy"/>
    <dgm:cxn modelId="{461C628D-F99B-4090-ABDE-C7F872983C3B}" type="presParOf" srcId="{C8DB3051-B709-4D04-98AD-66CCAE468554}" destId="{00647B63-62B8-4873-BB19-2FC31E3614CD}" srcOrd="1" destOrd="0" presId="urn:microsoft.com/office/officeart/2008/layout/HorizontalMultiLevelHierarchy"/>
    <dgm:cxn modelId="{7514F48C-B8A7-4EDB-93B9-891B441A94C1}" type="presParOf" srcId="{D8D8A903-A0AC-4588-8156-A899E4AC3963}" destId="{E04AD75E-F9D9-4B7B-A3B1-CF05AE9DCC49}" srcOrd="6" destOrd="0" presId="urn:microsoft.com/office/officeart/2008/layout/HorizontalMultiLevelHierarchy"/>
    <dgm:cxn modelId="{3B8C5560-BF1E-4A57-86B6-C25541DD009A}" type="presParOf" srcId="{E04AD75E-F9D9-4B7B-A3B1-CF05AE9DCC49}" destId="{7BF5CABF-638D-4D43-8E2A-C9438B4E5CD3}" srcOrd="0" destOrd="0" presId="urn:microsoft.com/office/officeart/2008/layout/HorizontalMultiLevelHierarchy"/>
    <dgm:cxn modelId="{C8118249-1929-4AB1-BECA-06EB781088F5}" type="presParOf" srcId="{D8D8A903-A0AC-4588-8156-A899E4AC3963}" destId="{8550D2C9-262D-4E2F-863E-EE75FDEA5409}" srcOrd="7" destOrd="0" presId="urn:microsoft.com/office/officeart/2008/layout/HorizontalMultiLevelHierarchy"/>
    <dgm:cxn modelId="{3B6A5141-9F75-4CF4-8A63-FFE8D03329AA}" type="presParOf" srcId="{8550D2C9-262D-4E2F-863E-EE75FDEA5409}" destId="{97F89BEF-610A-419B-8A3F-66CB9E89428A}" srcOrd="0" destOrd="0" presId="urn:microsoft.com/office/officeart/2008/layout/HorizontalMultiLevelHierarchy"/>
    <dgm:cxn modelId="{F38BFB03-C106-41DA-87A6-436BC85DA759}" type="presParOf" srcId="{8550D2C9-262D-4E2F-863E-EE75FDEA5409}" destId="{C98DC17A-C29D-44CF-8C52-FA5BE4A5991B}" srcOrd="1" destOrd="0" presId="urn:microsoft.com/office/officeart/2008/layout/HorizontalMultiLevelHierarchy"/>
    <dgm:cxn modelId="{50412872-2D9E-4409-B0F6-CA6FCF0A485D}" type="presParOf" srcId="{D8D8A903-A0AC-4588-8156-A899E4AC3963}" destId="{35239E31-FA0F-4CA3-ACE5-763ECFEB9899}" srcOrd="8" destOrd="0" presId="urn:microsoft.com/office/officeart/2008/layout/HorizontalMultiLevelHierarchy"/>
    <dgm:cxn modelId="{28DC8614-7C49-4663-8674-B4CFB3902517}" type="presParOf" srcId="{35239E31-FA0F-4CA3-ACE5-763ECFEB9899}" destId="{B81863CA-5E93-407C-A341-74B33628069F}" srcOrd="0" destOrd="0" presId="urn:microsoft.com/office/officeart/2008/layout/HorizontalMultiLevelHierarchy"/>
    <dgm:cxn modelId="{A5454BEC-ECD6-4509-BA41-6EC1002245B3}" type="presParOf" srcId="{D8D8A903-A0AC-4588-8156-A899E4AC3963}" destId="{7A9627A6-22CA-4530-8F6A-B45A2963E807}" srcOrd="9" destOrd="0" presId="urn:microsoft.com/office/officeart/2008/layout/HorizontalMultiLevelHierarchy"/>
    <dgm:cxn modelId="{8D21747A-0C91-46B4-A047-A7321EDAA6F0}" type="presParOf" srcId="{7A9627A6-22CA-4530-8F6A-B45A2963E807}" destId="{A2AB62FE-E2FA-4134-B89A-C05908F39CCD}" srcOrd="0" destOrd="0" presId="urn:microsoft.com/office/officeart/2008/layout/HorizontalMultiLevelHierarchy"/>
    <dgm:cxn modelId="{795DAE80-725F-493C-9480-9BC2A9F89139}" type="presParOf" srcId="{7A9627A6-22CA-4530-8F6A-B45A2963E807}" destId="{23889472-6730-4728-8530-0366F6E93337}" srcOrd="1" destOrd="0" presId="urn:microsoft.com/office/officeart/2008/layout/HorizontalMultiLevelHierarchy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AFBE45-1BFF-4932-BC11-46C391D53324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979D259-A42C-460A-B89F-8888C0804102}" type="pres">
      <dgm:prSet presAssocID="{71AFBE45-1BFF-4932-BC11-46C391D53324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29E16B22-B99F-41DB-91C7-E7A17F0AD010}" type="presOf" srcId="{71AFBE45-1BFF-4932-BC11-46C391D53324}" destId="{5979D259-A42C-460A-B89F-8888C0804102}" srcOrd="0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8E8C9F5-CAA4-44B3-8BF9-89F5DBE27463}" type="doc">
      <dgm:prSet loTypeId="urn:microsoft.com/office/officeart/2008/layout/VerticalCurvedList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C665FA6-6656-4683-AE49-51AAF28E118D}">
      <dgm:prSet phldrT="[Текст]" custT="1"/>
      <dgm:spPr>
        <a:solidFill>
          <a:schemeClr val="accent5">
            <a:lumMod val="20000"/>
            <a:lumOff val="80000"/>
          </a:schemeClr>
        </a:solidFill>
        <a:ln>
          <a:solidFill>
            <a:srgbClr val="00D200"/>
          </a:solidFill>
        </a:ln>
      </dgm:spPr>
      <dgm:t>
        <a:bodyPr/>
        <a:lstStyle/>
        <a:p>
          <a:pPr algn="ctr"/>
          <a:r>
            <a:rPr lang="ru-RU" sz="1800" b="1" dirty="0" smtClean="0">
              <a:solidFill>
                <a:schemeClr val="tx1"/>
              </a:solidFill>
            </a:rPr>
            <a:t>дополнительный норматив отчислений от налога на доходы физических лиц </a:t>
          </a:r>
          <a:r>
            <a:rPr lang="ru-RU" sz="1800" b="0" dirty="0" smtClean="0">
              <a:solidFill>
                <a:schemeClr val="tx1"/>
              </a:solidFill>
            </a:rPr>
            <a:t>в бюджет                                                 МО Туапсинский район                                                                                               (</a:t>
          </a:r>
          <a:r>
            <a:rPr lang="ru-RU" sz="1800" b="1" dirty="0" smtClean="0">
              <a:solidFill>
                <a:schemeClr val="tx1"/>
              </a:solidFill>
            </a:rPr>
            <a:t>в 2021 году -3,58%</a:t>
          </a:r>
          <a:r>
            <a:rPr lang="ru-RU" sz="1800" b="0" dirty="0" smtClean="0">
              <a:solidFill>
                <a:schemeClr val="tx1"/>
              </a:solidFill>
            </a:rPr>
            <a:t>, на 2022 год-2,55</a:t>
          </a:r>
          <a:r>
            <a:rPr lang="ru-RU" sz="1800" b="1" dirty="0" smtClean="0">
              <a:solidFill>
                <a:schemeClr val="tx1"/>
              </a:solidFill>
            </a:rPr>
            <a:t>%, </a:t>
          </a:r>
          <a:r>
            <a:rPr lang="ru-RU" sz="1800" b="0" dirty="0" smtClean="0">
              <a:solidFill>
                <a:schemeClr val="tx1"/>
              </a:solidFill>
            </a:rPr>
            <a:t>на 2023 год -2,24%)</a:t>
          </a:r>
        </a:p>
      </dgm:t>
    </dgm:pt>
    <dgm:pt modelId="{D455F70E-C9DC-4022-A67B-25EB7C854A96}" type="parTrans" cxnId="{E187FF61-C616-4009-88ED-D17FFE75CA08}">
      <dgm:prSet/>
      <dgm:spPr/>
      <dgm:t>
        <a:bodyPr/>
        <a:lstStyle/>
        <a:p>
          <a:endParaRPr lang="ru-RU"/>
        </a:p>
      </dgm:t>
    </dgm:pt>
    <dgm:pt modelId="{1757D037-547A-4F09-B9BC-1ACFD775B218}" type="sibTrans" cxnId="{E187FF61-C616-4009-88ED-D17FFE75CA08}">
      <dgm:prSet/>
      <dgm:spPr/>
      <dgm:t>
        <a:bodyPr/>
        <a:lstStyle/>
        <a:p>
          <a:endParaRPr lang="ru-RU"/>
        </a:p>
      </dgm:t>
    </dgm:pt>
    <dgm:pt modelId="{EB1201E4-3010-491C-AD6D-D7D0A9156345}">
      <dgm:prSet phldrT="[Текст]" custT="1"/>
      <dgm:spPr>
        <a:solidFill>
          <a:srgbClr val="FFFF66"/>
        </a:solidFill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pPr algn="ctr">
            <a:spcAft>
              <a:spcPts val="0"/>
            </a:spcAft>
          </a:pPr>
          <a:r>
            <a:rPr lang="ru-RU" sz="2000" b="1" dirty="0" smtClean="0">
              <a:solidFill>
                <a:schemeClr val="tx1"/>
              </a:solidFill>
            </a:rPr>
            <a:t>УСН  увеличение на 15 % </a:t>
          </a:r>
        </a:p>
        <a:p>
          <a:pPr algn="ctr">
            <a:spcAft>
              <a:spcPts val="0"/>
            </a:spcAft>
          </a:pPr>
          <a:r>
            <a:rPr lang="ru-RU" sz="1800" dirty="0" smtClean="0">
              <a:solidFill>
                <a:schemeClr val="tx1"/>
              </a:solidFill>
            </a:rPr>
            <a:t>(действует в 2020 году - 20%, на 2021 год - 35%                              в соответствии с Законом Краснодарского края </a:t>
          </a:r>
          <a:r>
            <a:rPr lang="ru-RU" sz="1800" dirty="0" smtClean="0">
              <a:solidFill>
                <a:schemeClr val="tx1"/>
              </a:solidFill>
              <a:effectLst/>
              <a:latin typeface="Times New Roman"/>
              <a:ea typeface="Times New Roman"/>
            </a:rPr>
            <a:t> </a:t>
          </a:r>
          <a:r>
            <a:rPr lang="ru-RU" sz="1800" dirty="0" smtClean="0">
              <a:solidFill>
                <a:schemeClr val="tx1"/>
              </a:solidFill>
            </a:rPr>
            <a:t>                                                от</a:t>
          </a:r>
          <a:r>
            <a:rPr lang="ru-RU" sz="1800" dirty="0" smtClean="0">
              <a:solidFill>
                <a:schemeClr val="tx1"/>
              </a:solidFill>
              <a:effectLst/>
              <a:latin typeface="Times New Roman"/>
              <a:ea typeface="Times New Roman"/>
            </a:rPr>
            <a:t> 04.02.2002  года № 437-КЗ</a:t>
          </a:r>
          <a:r>
            <a:rPr lang="ru-RU" sz="1800" dirty="0" smtClean="0">
              <a:solidFill>
                <a:schemeClr val="tx1"/>
              </a:solidFill>
            </a:rPr>
            <a:t>)</a:t>
          </a:r>
          <a:endParaRPr lang="ru-RU" sz="1600" b="1" dirty="0" smtClean="0">
            <a:solidFill>
              <a:schemeClr val="tx1"/>
            </a:solidFill>
          </a:endParaRPr>
        </a:p>
      </dgm:t>
    </dgm:pt>
    <dgm:pt modelId="{A6B2E5FB-47C3-4A42-BA9F-13E1AE2ED4E8}" type="parTrans" cxnId="{F01E5955-30DE-4173-998E-FB394ECE69FA}">
      <dgm:prSet/>
      <dgm:spPr/>
      <dgm:t>
        <a:bodyPr/>
        <a:lstStyle/>
        <a:p>
          <a:endParaRPr lang="ru-RU"/>
        </a:p>
      </dgm:t>
    </dgm:pt>
    <dgm:pt modelId="{986BD1AA-06BA-4D4C-8778-47123F3C9518}" type="sibTrans" cxnId="{F01E5955-30DE-4173-998E-FB394ECE69FA}">
      <dgm:prSet/>
      <dgm:spPr/>
      <dgm:t>
        <a:bodyPr/>
        <a:lstStyle/>
        <a:p>
          <a:endParaRPr lang="ru-RU"/>
        </a:p>
      </dgm:t>
    </dgm:pt>
    <dgm:pt modelId="{9FACA604-7787-4B84-8BBF-D33A6575C843}">
      <dgm:prSet custT="1"/>
      <dgm:spPr>
        <a:solidFill>
          <a:schemeClr val="accent1">
            <a:lumMod val="40000"/>
            <a:lumOff val="60000"/>
          </a:schemeClr>
        </a:solidFill>
        <a:ln>
          <a:solidFill>
            <a:srgbClr val="0000FF"/>
          </a:solidFill>
        </a:ln>
      </dgm:spPr>
      <dgm:t>
        <a:bodyPr/>
        <a:lstStyle/>
        <a:p>
          <a:pPr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dirty="0" smtClean="0">
              <a:solidFill>
                <a:srgbClr val="C00000"/>
              </a:solidFill>
            </a:rPr>
            <a:t>ЕНВД </a:t>
          </a:r>
          <a:r>
            <a:rPr lang="ru-RU" sz="2000" dirty="0" smtClean="0">
              <a:solidFill>
                <a:srgbClr val="C00000"/>
              </a:solidFill>
            </a:rPr>
            <a:t>– </a:t>
          </a:r>
          <a:r>
            <a:rPr lang="ru-RU" sz="2000" b="1" dirty="0" smtClean="0">
              <a:solidFill>
                <a:srgbClr val="C00000"/>
              </a:solidFill>
            </a:rPr>
            <a:t>прекращения действия         </a:t>
          </a:r>
          <a:r>
            <a:rPr lang="ru-RU" sz="2000" dirty="0" smtClean="0">
              <a:solidFill>
                <a:srgbClr val="C00000"/>
              </a:solidFill>
            </a:rPr>
            <a:t>                                                                                  </a:t>
          </a:r>
          <a:r>
            <a:rPr lang="ru-RU" sz="1800" b="1" dirty="0" smtClean="0">
              <a:solidFill>
                <a:srgbClr val="C00000"/>
              </a:solidFill>
            </a:rPr>
            <a:t>с 01.01.2021 года                                                                                              </a:t>
          </a:r>
          <a:r>
            <a:rPr lang="ru-RU" sz="1800" dirty="0" smtClean="0">
              <a:solidFill>
                <a:schemeClr val="tx1"/>
              </a:solidFill>
              <a:effectLst/>
              <a:latin typeface="Times New Roman"/>
              <a:ea typeface="Times New Roman"/>
            </a:rPr>
            <a:t>(Федеральный закон № 97-ФЗ от 29 июня 2012 года                                      с изменениями от 02 июня 2016 года №178-ФЗ)</a:t>
          </a:r>
          <a:endParaRPr lang="ru-RU" sz="1400" dirty="0">
            <a:solidFill>
              <a:schemeClr val="tx1"/>
            </a:solidFill>
          </a:endParaRPr>
        </a:p>
      </dgm:t>
    </dgm:pt>
    <dgm:pt modelId="{679400F6-2F54-4166-8552-A1CBD2EA7EDA}" type="parTrans" cxnId="{16EE559E-E9DD-417A-8E66-61D28552B7D5}">
      <dgm:prSet/>
      <dgm:spPr/>
      <dgm:t>
        <a:bodyPr/>
        <a:lstStyle/>
        <a:p>
          <a:endParaRPr lang="ru-RU"/>
        </a:p>
      </dgm:t>
    </dgm:pt>
    <dgm:pt modelId="{3F977670-4CFD-460D-A988-03C3CCC0D890}" type="sibTrans" cxnId="{16EE559E-E9DD-417A-8E66-61D28552B7D5}">
      <dgm:prSet/>
      <dgm:spPr/>
      <dgm:t>
        <a:bodyPr/>
        <a:lstStyle/>
        <a:p>
          <a:endParaRPr lang="ru-RU"/>
        </a:p>
      </dgm:t>
    </dgm:pt>
    <dgm:pt modelId="{43D369F3-4281-4088-8730-7B67499727AF}">
      <dgm:prSet custT="1"/>
      <dgm:spPr>
        <a:solidFill>
          <a:schemeClr val="accent2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pPr algn="ctr">
            <a:lnSpc>
              <a:spcPts val="1700"/>
            </a:lnSpc>
          </a:pPr>
          <a:r>
            <a:rPr lang="ru-RU" sz="2000" b="1" dirty="0" smtClean="0">
              <a:solidFill>
                <a:srgbClr val="C00000"/>
              </a:solidFill>
            </a:rPr>
            <a:t>Арендная плата за землю – снижение на                                                                  22,1 млн. рублей</a:t>
          </a:r>
          <a:r>
            <a:rPr lang="ru-RU" sz="800" b="1" dirty="0" smtClean="0">
              <a:solidFill>
                <a:srgbClr val="C00000"/>
              </a:solidFill>
            </a:rPr>
            <a:t>  </a:t>
          </a:r>
        </a:p>
        <a:p>
          <a:pPr algn="ctr">
            <a:lnSpc>
              <a:spcPts val="1700"/>
            </a:lnSpc>
          </a:pPr>
          <a:r>
            <a:rPr lang="ru-RU" sz="800" b="1" dirty="0" smtClean="0">
              <a:solidFill>
                <a:srgbClr val="C00000"/>
              </a:solidFill>
            </a:rPr>
            <a:t> </a:t>
          </a:r>
          <a:r>
            <a:rPr lang="ru-RU" sz="1800" b="0" dirty="0" smtClean="0">
              <a:solidFill>
                <a:schemeClr val="tx1"/>
              </a:solidFill>
            </a:rPr>
            <a:t>(переоценка кадастровой стоимости земель населенных пунктов </a:t>
          </a:r>
        </a:p>
        <a:p>
          <a:pPr algn="ctr">
            <a:lnSpc>
              <a:spcPts val="1700"/>
            </a:lnSpc>
          </a:pPr>
          <a:r>
            <a:rPr lang="ru-RU" sz="1800" b="0" dirty="0" smtClean="0">
              <a:solidFill>
                <a:schemeClr val="tx1"/>
              </a:solidFill>
            </a:rPr>
            <a:t>в соответствии с приказом ДИО КК от 05.10.2020 года № 1882)</a:t>
          </a:r>
          <a:endParaRPr lang="ru-RU" sz="1800" b="0" dirty="0">
            <a:solidFill>
              <a:schemeClr val="tx1"/>
            </a:solidFill>
          </a:endParaRPr>
        </a:p>
      </dgm:t>
    </dgm:pt>
    <dgm:pt modelId="{CDEC9DCA-4DB2-4323-9AC1-89F57105F9E5}" type="parTrans" cxnId="{75ED4CF0-E2F9-43D2-8858-2D0681651BB7}">
      <dgm:prSet/>
      <dgm:spPr/>
      <dgm:t>
        <a:bodyPr/>
        <a:lstStyle/>
        <a:p>
          <a:endParaRPr lang="ru-RU"/>
        </a:p>
      </dgm:t>
    </dgm:pt>
    <dgm:pt modelId="{06AC7BE9-BB51-4671-BDE9-DA4B9C69D27A}" type="sibTrans" cxnId="{75ED4CF0-E2F9-43D2-8858-2D0681651BB7}">
      <dgm:prSet/>
      <dgm:spPr/>
      <dgm:t>
        <a:bodyPr/>
        <a:lstStyle/>
        <a:p>
          <a:endParaRPr lang="ru-RU"/>
        </a:p>
      </dgm:t>
    </dgm:pt>
    <dgm:pt modelId="{4DF98103-00C6-402D-ABA9-FC9D56E81B47}" type="pres">
      <dgm:prSet presAssocID="{18E8C9F5-CAA4-44B3-8BF9-89F5DBE2746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4A81FA53-7BF6-4542-BAE7-7886CB218A0F}" type="pres">
      <dgm:prSet presAssocID="{18E8C9F5-CAA4-44B3-8BF9-89F5DBE27463}" presName="Name1" presStyleCnt="0"/>
      <dgm:spPr/>
    </dgm:pt>
    <dgm:pt modelId="{9181F00C-620E-4BF8-80D5-1D0F49EBA999}" type="pres">
      <dgm:prSet presAssocID="{18E8C9F5-CAA4-44B3-8BF9-89F5DBE27463}" presName="cycle" presStyleCnt="0"/>
      <dgm:spPr/>
    </dgm:pt>
    <dgm:pt modelId="{5BB75171-1CAA-43E7-B0C4-4BBBBB7C6B4A}" type="pres">
      <dgm:prSet presAssocID="{18E8C9F5-CAA4-44B3-8BF9-89F5DBE27463}" presName="srcNode" presStyleLbl="node1" presStyleIdx="0" presStyleCnt="4"/>
      <dgm:spPr/>
    </dgm:pt>
    <dgm:pt modelId="{3011058E-B318-4B54-89FC-FED722CD79BA}" type="pres">
      <dgm:prSet presAssocID="{18E8C9F5-CAA4-44B3-8BF9-89F5DBE27463}" presName="conn" presStyleLbl="parChTrans1D2" presStyleIdx="0" presStyleCnt="1"/>
      <dgm:spPr/>
      <dgm:t>
        <a:bodyPr/>
        <a:lstStyle/>
        <a:p>
          <a:endParaRPr lang="ru-RU"/>
        </a:p>
      </dgm:t>
    </dgm:pt>
    <dgm:pt modelId="{DD0D92C2-116D-4462-9FD3-F92B01B53179}" type="pres">
      <dgm:prSet presAssocID="{18E8C9F5-CAA4-44B3-8BF9-89F5DBE27463}" presName="extraNode" presStyleLbl="node1" presStyleIdx="0" presStyleCnt="4"/>
      <dgm:spPr/>
    </dgm:pt>
    <dgm:pt modelId="{0FD8D1E8-9FBD-4F79-B24C-691D21518FEC}" type="pres">
      <dgm:prSet presAssocID="{18E8C9F5-CAA4-44B3-8BF9-89F5DBE27463}" presName="dstNode" presStyleLbl="node1" presStyleIdx="0" presStyleCnt="4"/>
      <dgm:spPr/>
    </dgm:pt>
    <dgm:pt modelId="{369E8481-E879-46EE-B2F8-14C361727F8D}" type="pres">
      <dgm:prSet presAssocID="{BC665FA6-6656-4683-AE49-51AAF28E118D}" presName="text_1" presStyleLbl="node1" presStyleIdx="0" presStyleCnt="4" custScaleX="93332" custScaleY="135465" custLinFactNeighborX="357" custLinFactNeighborY="-21581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  <dgm:pt modelId="{EB8C7B54-9A4D-4FE3-900E-F63E4AEB6F89}" type="pres">
      <dgm:prSet presAssocID="{BC665FA6-6656-4683-AE49-51AAF28E118D}" presName="accent_1" presStyleCnt="0"/>
      <dgm:spPr/>
    </dgm:pt>
    <dgm:pt modelId="{D0A387B2-F88C-469D-AC6C-CF6187F00039}" type="pres">
      <dgm:prSet presAssocID="{BC665FA6-6656-4683-AE49-51AAF28E118D}" presName="accentRepeatNode" presStyleLbl="solidFgAcc1" presStyleIdx="0" presStyleCnt="4" custScaleX="133938" custScaleY="82796" custLinFactNeighborX="7281" custLinFactNeighborY="-16478"/>
      <dgm:spPr>
        <a:solidFill>
          <a:srgbClr val="92D050"/>
        </a:solidFill>
        <a:ln>
          <a:solidFill>
            <a:schemeClr val="tx1"/>
          </a:solidFill>
        </a:ln>
      </dgm:spPr>
      <dgm:t>
        <a:bodyPr/>
        <a:lstStyle/>
        <a:p>
          <a:endParaRPr lang="ru-RU"/>
        </a:p>
      </dgm:t>
    </dgm:pt>
    <dgm:pt modelId="{6689BE1D-6841-44F6-9255-86017B403359}" type="pres">
      <dgm:prSet presAssocID="{EB1201E4-3010-491C-AD6D-D7D0A9156345}" presName="text_2" presStyleLbl="node1" presStyleIdx="1" presStyleCnt="4" custScaleX="92787" custScaleY="133108" custLinFactNeighborX="504" custLinFactNeighborY="-21939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  <dgm:pt modelId="{3840E40E-731E-41B1-946C-9FE057B7ECD7}" type="pres">
      <dgm:prSet presAssocID="{EB1201E4-3010-491C-AD6D-D7D0A9156345}" presName="accent_2" presStyleCnt="0"/>
      <dgm:spPr/>
    </dgm:pt>
    <dgm:pt modelId="{A75342D2-FCED-4E2D-8CE4-3898CDB924CF}" type="pres">
      <dgm:prSet presAssocID="{EB1201E4-3010-491C-AD6D-D7D0A9156345}" presName="accentRepeatNode" presStyleLbl="solidFgAcc1" presStyleIdx="1" presStyleCnt="4" custScaleX="169181" custScaleY="115681" custLinFactNeighborX="-23354" custLinFactNeighborY="-23354"/>
      <dgm:spPr>
        <a:solidFill>
          <a:srgbClr val="FFFF00"/>
        </a:solidFill>
        <a:ln>
          <a:solidFill>
            <a:schemeClr val="tx1"/>
          </a:solidFill>
        </a:ln>
      </dgm:spPr>
      <dgm:t>
        <a:bodyPr/>
        <a:lstStyle/>
        <a:p>
          <a:endParaRPr lang="ru-RU"/>
        </a:p>
      </dgm:t>
    </dgm:pt>
    <dgm:pt modelId="{8CB7FC42-3BDA-4ED7-B7FC-2E50C2FCE1EB}" type="pres">
      <dgm:prSet presAssocID="{9FACA604-7787-4B84-8BBF-D33A6575C843}" presName="text_3" presStyleLbl="node1" presStyleIdx="2" presStyleCnt="4" custScaleX="99568" custScaleY="137504" custLinFactNeighborX="-2026" custLinFactNeighborY="-20331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E8E1414D-114E-4940-A96E-3B2857628B9F}" type="pres">
      <dgm:prSet presAssocID="{9FACA604-7787-4B84-8BBF-D33A6575C843}" presName="accent_3" presStyleCnt="0"/>
      <dgm:spPr/>
    </dgm:pt>
    <dgm:pt modelId="{BFBC3FCE-9AF0-4B00-99FF-C7772CD8F482}" type="pres">
      <dgm:prSet presAssocID="{9FACA604-7787-4B84-8BBF-D33A6575C843}" presName="accentRepeatNode" presStyleLbl="solidFgAcc1" presStyleIdx="2" presStyleCnt="4" custScaleX="147819" custLinFactNeighborX="-28038" custLinFactNeighborY="-18169"/>
      <dgm:spPr>
        <a:solidFill>
          <a:schemeClr val="tx2">
            <a:lumMod val="60000"/>
            <a:lumOff val="40000"/>
          </a:schemeClr>
        </a:solidFill>
        <a:ln>
          <a:solidFill>
            <a:schemeClr val="tx1"/>
          </a:solidFill>
        </a:ln>
      </dgm:spPr>
      <dgm:t>
        <a:bodyPr/>
        <a:lstStyle/>
        <a:p>
          <a:endParaRPr lang="ru-RU"/>
        </a:p>
      </dgm:t>
    </dgm:pt>
    <dgm:pt modelId="{8E4B5FC4-0676-49B7-AE4E-A1D6729D5264}" type="pres">
      <dgm:prSet presAssocID="{43D369F3-4281-4088-8730-7B67499727AF}" presName="text_4" presStyleLbl="node1" presStyleIdx="3" presStyleCnt="4" custScaleY="160901" custLinFactNeighborX="-962" custLinFactNeighborY="1919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1787CE97-96EF-47D8-A74A-AE427BF130AF}" type="pres">
      <dgm:prSet presAssocID="{43D369F3-4281-4088-8730-7B67499727AF}" presName="accent_4" presStyleCnt="0"/>
      <dgm:spPr/>
    </dgm:pt>
    <dgm:pt modelId="{D41A1AA4-FB3A-4E36-B5F0-0FB356396151}" type="pres">
      <dgm:prSet presAssocID="{43D369F3-4281-4088-8730-7B67499727AF}" presName="accentRepeatNode" presStyleLbl="solidFgAcc1" presStyleIdx="3" presStyleCnt="4" custScaleX="141050"/>
      <dgm:spPr>
        <a:solidFill>
          <a:schemeClr val="accent2">
            <a:lumMod val="40000"/>
            <a:lumOff val="60000"/>
          </a:schemeClr>
        </a:solidFill>
        <a:ln>
          <a:solidFill>
            <a:schemeClr val="tx1"/>
          </a:solidFill>
        </a:ln>
      </dgm:spPr>
      <dgm:t>
        <a:bodyPr/>
        <a:lstStyle/>
        <a:p>
          <a:endParaRPr lang="ru-RU"/>
        </a:p>
      </dgm:t>
    </dgm:pt>
  </dgm:ptLst>
  <dgm:cxnLst>
    <dgm:cxn modelId="{E187FF61-C616-4009-88ED-D17FFE75CA08}" srcId="{18E8C9F5-CAA4-44B3-8BF9-89F5DBE27463}" destId="{BC665FA6-6656-4683-AE49-51AAF28E118D}" srcOrd="0" destOrd="0" parTransId="{D455F70E-C9DC-4022-A67B-25EB7C854A96}" sibTransId="{1757D037-547A-4F09-B9BC-1ACFD775B218}"/>
    <dgm:cxn modelId="{75ED4CF0-E2F9-43D2-8858-2D0681651BB7}" srcId="{18E8C9F5-CAA4-44B3-8BF9-89F5DBE27463}" destId="{43D369F3-4281-4088-8730-7B67499727AF}" srcOrd="3" destOrd="0" parTransId="{CDEC9DCA-4DB2-4323-9AC1-89F57105F9E5}" sibTransId="{06AC7BE9-BB51-4671-BDE9-DA4B9C69D27A}"/>
    <dgm:cxn modelId="{F2E8C9DD-4D76-4EF4-959F-59DCEBB8A78F}" type="presOf" srcId="{9FACA604-7787-4B84-8BBF-D33A6575C843}" destId="{8CB7FC42-3BDA-4ED7-B7FC-2E50C2FCE1EB}" srcOrd="0" destOrd="0" presId="urn:microsoft.com/office/officeart/2008/layout/VerticalCurvedList"/>
    <dgm:cxn modelId="{B2EAD14B-EEC8-45DD-B54A-C23F565D89F4}" type="presOf" srcId="{18E8C9F5-CAA4-44B3-8BF9-89F5DBE27463}" destId="{4DF98103-00C6-402D-ABA9-FC9D56E81B47}" srcOrd="0" destOrd="0" presId="urn:microsoft.com/office/officeart/2008/layout/VerticalCurvedList"/>
    <dgm:cxn modelId="{5003AC8D-826B-441B-B062-E5C8EB9D682A}" type="presOf" srcId="{43D369F3-4281-4088-8730-7B67499727AF}" destId="{8E4B5FC4-0676-49B7-AE4E-A1D6729D5264}" srcOrd="0" destOrd="0" presId="urn:microsoft.com/office/officeart/2008/layout/VerticalCurvedList"/>
    <dgm:cxn modelId="{16EE559E-E9DD-417A-8E66-61D28552B7D5}" srcId="{18E8C9F5-CAA4-44B3-8BF9-89F5DBE27463}" destId="{9FACA604-7787-4B84-8BBF-D33A6575C843}" srcOrd="2" destOrd="0" parTransId="{679400F6-2F54-4166-8552-A1CBD2EA7EDA}" sibTransId="{3F977670-4CFD-460D-A988-03C3CCC0D890}"/>
    <dgm:cxn modelId="{2959FDA9-F89D-4E64-9332-BD6AC13DA8AA}" type="presOf" srcId="{EB1201E4-3010-491C-AD6D-D7D0A9156345}" destId="{6689BE1D-6841-44F6-9255-86017B403359}" srcOrd="0" destOrd="0" presId="urn:microsoft.com/office/officeart/2008/layout/VerticalCurvedList"/>
    <dgm:cxn modelId="{9A62E128-3045-4B4E-B572-F22280D58E39}" type="presOf" srcId="{BC665FA6-6656-4683-AE49-51AAF28E118D}" destId="{369E8481-E879-46EE-B2F8-14C361727F8D}" srcOrd="0" destOrd="0" presId="urn:microsoft.com/office/officeart/2008/layout/VerticalCurvedList"/>
    <dgm:cxn modelId="{DC124A72-1A88-4E61-BBDA-E1019A767685}" type="presOf" srcId="{1757D037-547A-4F09-B9BC-1ACFD775B218}" destId="{3011058E-B318-4B54-89FC-FED722CD79BA}" srcOrd="0" destOrd="0" presId="urn:microsoft.com/office/officeart/2008/layout/VerticalCurvedList"/>
    <dgm:cxn modelId="{F01E5955-30DE-4173-998E-FB394ECE69FA}" srcId="{18E8C9F5-CAA4-44B3-8BF9-89F5DBE27463}" destId="{EB1201E4-3010-491C-AD6D-D7D0A9156345}" srcOrd="1" destOrd="0" parTransId="{A6B2E5FB-47C3-4A42-BA9F-13E1AE2ED4E8}" sibTransId="{986BD1AA-06BA-4D4C-8778-47123F3C9518}"/>
    <dgm:cxn modelId="{16689906-2773-4CD6-AFF4-30D33FEB9046}" type="presParOf" srcId="{4DF98103-00C6-402D-ABA9-FC9D56E81B47}" destId="{4A81FA53-7BF6-4542-BAE7-7886CB218A0F}" srcOrd="0" destOrd="0" presId="urn:microsoft.com/office/officeart/2008/layout/VerticalCurvedList"/>
    <dgm:cxn modelId="{68A86ECC-CBCD-4AC1-A2E6-87D1184A7675}" type="presParOf" srcId="{4A81FA53-7BF6-4542-BAE7-7886CB218A0F}" destId="{9181F00C-620E-4BF8-80D5-1D0F49EBA999}" srcOrd="0" destOrd="0" presId="urn:microsoft.com/office/officeart/2008/layout/VerticalCurvedList"/>
    <dgm:cxn modelId="{97F5FB08-663E-42AE-BD36-2FF5022DA7BD}" type="presParOf" srcId="{9181F00C-620E-4BF8-80D5-1D0F49EBA999}" destId="{5BB75171-1CAA-43E7-B0C4-4BBBBB7C6B4A}" srcOrd="0" destOrd="0" presId="urn:microsoft.com/office/officeart/2008/layout/VerticalCurvedList"/>
    <dgm:cxn modelId="{95CBF29D-AF5A-43E2-94F9-87FF29D23D6C}" type="presParOf" srcId="{9181F00C-620E-4BF8-80D5-1D0F49EBA999}" destId="{3011058E-B318-4B54-89FC-FED722CD79BA}" srcOrd="1" destOrd="0" presId="urn:microsoft.com/office/officeart/2008/layout/VerticalCurvedList"/>
    <dgm:cxn modelId="{84B87C50-5387-4676-A33C-BD3BEC809AC6}" type="presParOf" srcId="{9181F00C-620E-4BF8-80D5-1D0F49EBA999}" destId="{DD0D92C2-116D-4462-9FD3-F92B01B53179}" srcOrd="2" destOrd="0" presId="urn:microsoft.com/office/officeart/2008/layout/VerticalCurvedList"/>
    <dgm:cxn modelId="{E13C061A-10EF-4C1E-AEB1-6153B7F9B5FF}" type="presParOf" srcId="{9181F00C-620E-4BF8-80D5-1D0F49EBA999}" destId="{0FD8D1E8-9FBD-4F79-B24C-691D21518FEC}" srcOrd="3" destOrd="0" presId="urn:microsoft.com/office/officeart/2008/layout/VerticalCurvedList"/>
    <dgm:cxn modelId="{0009E374-BDF9-41D6-8A7C-A01E87CD7CA6}" type="presParOf" srcId="{4A81FA53-7BF6-4542-BAE7-7886CB218A0F}" destId="{369E8481-E879-46EE-B2F8-14C361727F8D}" srcOrd="1" destOrd="0" presId="urn:microsoft.com/office/officeart/2008/layout/VerticalCurvedList"/>
    <dgm:cxn modelId="{087F5E18-DC41-465F-831F-32E2B67D70D5}" type="presParOf" srcId="{4A81FA53-7BF6-4542-BAE7-7886CB218A0F}" destId="{EB8C7B54-9A4D-4FE3-900E-F63E4AEB6F89}" srcOrd="2" destOrd="0" presId="urn:microsoft.com/office/officeart/2008/layout/VerticalCurvedList"/>
    <dgm:cxn modelId="{C4907E10-4F23-444A-89FA-E11B47597574}" type="presParOf" srcId="{EB8C7B54-9A4D-4FE3-900E-F63E4AEB6F89}" destId="{D0A387B2-F88C-469D-AC6C-CF6187F00039}" srcOrd="0" destOrd="0" presId="urn:microsoft.com/office/officeart/2008/layout/VerticalCurvedList"/>
    <dgm:cxn modelId="{BF07B12F-4B88-4971-AA0E-2975EEE8B8B0}" type="presParOf" srcId="{4A81FA53-7BF6-4542-BAE7-7886CB218A0F}" destId="{6689BE1D-6841-44F6-9255-86017B403359}" srcOrd="3" destOrd="0" presId="urn:microsoft.com/office/officeart/2008/layout/VerticalCurvedList"/>
    <dgm:cxn modelId="{4758CA69-D324-495D-8664-189E80495628}" type="presParOf" srcId="{4A81FA53-7BF6-4542-BAE7-7886CB218A0F}" destId="{3840E40E-731E-41B1-946C-9FE057B7ECD7}" srcOrd="4" destOrd="0" presId="urn:microsoft.com/office/officeart/2008/layout/VerticalCurvedList"/>
    <dgm:cxn modelId="{3FE8E333-74D8-46A0-A057-B47E4C716BC7}" type="presParOf" srcId="{3840E40E-731E-41B1-946C-9FE057B7ECD7}" destId="{A75342D2-FCED-4E2D-8CE4-3898CDB924CF}" srcOrd="0" destOrd="0" presId="urn:microsoft.com/office/officeart/2008/layout/VerticalCurvedList"/>
    <dgm:cxn modelId="{AD9E91D0-EA60-494B-A7A2-6AEE5312AA09}" type="presParOf" srcId="{4A81FA53-7BF6-4542-BAE7-7886CB218A0F}" destId="{8CB7FC42-3BDA-4ED7-B7FC-2E50C2FCE1EB}" srcOrd="5" destOrd="0" presId="urn:microsoft.com/office/officeart/2008/layout/VerticalCurvedList"/>
    <dgm:cxn modelId="{D1677F5F-0DA3-4D97-B9C7-8BEB199E1B6D}" type="presParOf" srcId="{4A81FA53-7BF6-4542-BAE7-7886CB218A0F}" destId="{E8E1414D-114E-4940-A96E-3B2857628B9F}" srcOrd="6" destOrd="0" presId="urn:microsoft.com/office/officeart/2008/layout/VerticalCurvedList"/>
    <dgm:cxn modelId="{B8F14A6D-5A29-4E95-AF72-204CDFD93B90}" type="presParOf" srcId="{E8E1414D-114E-4940-A96E-3B2857628B9F}" destId="{BFBC3FCE-9AF0-4B00-99FF-C7772CD8F482}" srcOrd="0" destOrd="0" presId="urn:microsoft.com/office/officeart/2008/layout/VerticalCurvedList"/>
    <dgm:cxn modelId="{D560E11D-215D-4D72-BC6A-BABB8F1910F7}" type="presParOf" srcId="{4A81FA53-7BF6-4542-BAE7-7886CB218A0F}" destId="{8E4B5FC4-0676-49B7-AE4E-A1D6729D5264}" srcOrd="7" destOrd="0" presId="urn:microsoft.com/office/officeart/2008/layout/VerticalCurvedList"/>
    <dgm:cxn modelId="{4BA21F6A-59F0-42C3-BFCD-8EE92A41DC4E}" type="presParOf" srcId="{4A81FA53-7BF6-4542-BAE7-7886CB218A0F}" destId="{1787CE97-96EF-47D8-A74A-AE427BF130AF}" srcOrd="8" destOrd="0" presId="urn:microsoft.com/office/officeart/2008/layout/VerticalCurvedList"/>
    <dgm:cxn modelId="{4F5BBC85-9B0B-40D8-884F-69341F12B9CB}" type="presParOf" srcId="{1787CE97-96EF-47D8-A74A-AE427BF130AF}" destId="{D41A1AA4-FB3A-4E36-B5F0-0FB35639615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B07AA61-A49E-495D-AD2A-B71BD9EA6691}" type="doc">
      <dgm:prSet loTypeId="urn:microsoft.com/office/officeart/2009/layout/ReverseList" loCatId="relationship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CA10B9F-B426-4A58-8733-8C57E9E34F61}">
      <dgm:prSet phldrT="[Текст]" custT="1"/>
      <dgm:spPr>
        <a:solidFill>
          <a:srgbClr val="34C2A7"/>
        </a:solidFill>
      </dgm:spPr>
      <dgm:t>
        <a:bodyPr/>
        <a:lstStyle/>
        <a:p>
          <a:r>
            <a:rPr lang="ru-RU" sz="1300" dirty="0" smtClean="0"/>
            <a:t>Подпрограмма "Поддержка реестровых казачьих обществ Туапсинского района" – </a:t>
          </a:r>
        </a:p>
        <a:p>
          <a:r>
            <a:rPr lang="ru-RU" sz="1300" dirty="0" smtClean="0"/>
            <a:t>5 650,5 тыс. руб.</a:t>
          </a:r>
          <a:endParaRPr lang="ru-RU" sz="1300" dirty="0"/>
        </a:p>
      </dgm:t>
    </dgm:pt>
    <dgm:pt modelId="{81CD8891-99E2-47CB-B70A-9137AA1BA288}" type="parTrans" cxnId="{B3150AE7-30EA-40CD-86BA-17473370619D}">
      <dgm:prSet/>
      <dgm:spPr/>
      <dgm:t>
        <a:bodyPr/>
        <a:lstStyle/>
        <a:p>
          <a:endParaRPr lang="ru-RU"/>
        </a:p>
      </dgm:t>
    </dgm:pt>
    <dgm:pt modelId="{A4EAFA6E-FCDB-4597-8AFE-9B9E142B1870}" type="sibTrans" cxnId="{B3150AE7-30EA-40CD-86BA-17473370619D}">
      <dgm:prSet/>
      <dgm:spPr/>
      <dgm:t>
        <a:bodyPr/>
        <a:lstStyle/>
        <a:p>
          <a:endParaRPr lang="ru-RU"/>
        </a:p>
      </dgm:t>
    </dgm:pt>
    <dgm:pt modelId="{523B71FF-35ED-4B2A-9B36-1593C28A407C}">
      <dgm:prSet phldrT="[Текст]" custT="1"/>
      <dgm:spPr>
        <a:solidFill>
          <a:srgbClr val="6BD7C2"/>
        </a:solidFill>
      </dgm:spPr>
      <dgm:t>
        <a:bodyPr/>
        <a:lstStyle/>
        <a:p>
          <a:r>
            <a:rPr lang="ru-RU" sz="1300" dirty="0" smtClean="0"/>
            <a:t>на оказание финансовой поддержки социально ориентированных казачьих обществ на осуществление деятельности по профилактике социально опасных форм поведения</a:t>
          </a:r>
          <a:endParaRPr lang="ru-RU" sz="1300" dirty="0"/>
        </a:p>
      </dgm:t>
    </dgm:pt>
    <dgm:pt modelId="{DAB8150E-9A4D-41C3-95E3-7B247ABEEF97}" type="parTrans" cxnId="{D98635BE-9857-4441-87F8-969D8FF15203}">
      <dgm:prSet/>
      <dgm:spPr/>
      <dgm:t>
        <a:bodyPr/>
        <a:lstStyle/>
        <a:p>
          <a:endParaRPr lang="ru-RU"/>
        </a:p>
      </dgm:t>
    </dgm:pt>
    <dgm:pt modelId="{207562DA-1A4A-47F8-81D0-2604F32DE506}" type="sibTrans" cxnId="{D98635BE-9857-4441-87F8-969D8FF15203}">
      <dgm:prSet/>
      <dgm:spPr/>
      <dgm:t>
        <a:bodyPr/>
        <a:lstStyle/>
        <a:p>
          <a:endParaRPr lang="ru-RU"/>
        </a:p>
      </dgm:t>
    </dgm:pt>
    <dgm:pt modelId="{EE5CE014-F778-461B-B1F3-4F02ED8D647B}" type="pres">
      <dgm:prSet presAssocID="{DB07AA61-A49E-495D-AD2A-B71BD9EA6691}" presName="Name0" presStyleCnt="0">
        <dgm:presLayoutVars>
          <dgm:chMax val="2"/>
          <dgm:chPref val="2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0391DCA4-7CFF-495F-96A4-EF212BC65CFD}" type="pres">
      <dgm:prSet presAssocID="{DB07AA61-A49E-495D-AD2A-B71BD9EA6691}" presName="Lef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B98C60-E983-44AD-8550-33EC86231896}" type="pres">
      <dgm:prSet presAssocID="{DB07AA61-A49E-495D-AD2A-B71BD9EA6691}" presName="LeftNode" presStyleLbl="bgImgPlace1" presStyleIdx="0" presStyleCnt="2" custScaleX="130721" custScaleY="132797" custLinFactNeighborX="-20553" custLinFactNeighborY="-2657">
        <dgm:presLayoutVars>
          <dgm:chMax val="2"/>
          <dgm:chPref val="2"/>
        </dgm:presLayoutVars>
      </dgm:prSet>
      <dgm:spPr/>
      <dgm:t>
        <a:bodyPr/>
        <a:lstStyle/>
        <a:p>
          <a:endParaRPr lang="ru-RU"/>
        </a:p>
      </dgm:t>
    </dgm:pt>
    <dgm:pt modelId="{510B9A87-4C3A-4CCA-B293-EC7740F9FA85}" type="pres">
      <dgm:prSet presAssocID="{DB07AA61-A49E-495D-AD2A-B71BD9EA6691}" presName="Righ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41F25F-8171-4DBE-848D-B01C4BFC7DA6}" type="pres">
      <dgm:prSet presAssocID="{DB07AA61-A49E-495D-AD2A-B71BD9EA6691}" presName="RightNode" presStyleLbl="bgImgPlace1" presStyleIdx="1" presStyleCnt="2" custScaleX="115494" custScaleY="133075" custLinFactNeighborX="2807" custLinFactNeighborY="-2518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2890274A-3F54-4913-9AAA-DB0E250B8F7F}" type="pres">
      <dgm:prSet presAssocID="{DB07AA61-A49E-495D-AD2A-B71BD9EA6691}" presName="TopArrow" presStyleLbl="node1" presStyleIdx="0" presStyleCnt="2" custScaleY="74952" custLinFactNeighborX="495" custLinFactNeighborY="-25971"/>
      <dgm:spPr>
        <a:solidFill>
          <a:srgbClr val="FF0000"/>
        </a:solidFill>
      </dgm:spPr>
      <dgm:t>
        <a:bodyPr/>
        <a:lstStyle/>
        <a:p>
          <a:endParaRPr lang="ru-RU"/>
        </a:p>
      </dgm:t>
    </dgm:pt>
    <dgm:pt modelId="{B8DBE0B3-D79B-43B2-AB15-BABE495611A2}" type="pres">
      <dgm:prSet presAssocID="{DB07AA61-A49E-495D-AD2A-B71BD9EA6691}" presName="BottomArrow" presStyleLbl="node1" presStyleIdx="1" presStyleCnt="2" custScaleY="73667" custLinFactNeighborX="495" custLinFactNeighborY="24823"/>
      <dgm:spPr>
        <a:solidFill>
          <a:srgbClr val="FF0000"/>
        </a:solidFill>
      </dgm:spPr>
      <dgm:t>
        <a:bodyPr/>
        <a:lstStyle/>
        <a:p>
          <a:endParaRPr lang="ru-RU"/>
        </a:p>
      </dgm:t>
    </dgm:pt>
  </dgm:ptLst>
  <dgm:cxnLst>
    <dgm:cxn modelId="{47008D62-4894-412B-AA6E-A19E0C8BC63D}" type="presOf" srcId="{2CA10B9F-B426-4A58-8733-8C57E9E34F61}" destId="{0391DCA4-7CFF-495F-96A4-EF212BC65CFD}" srcOrd="0" destOrd="0" presId="urn:microsoft.com/office/officeart/2009/layout/ReverseList"/>
    <dgm:cxn modelId="{D98635BE-9857-4441-87F8-969D8FF15203}" srcId="{DB07AA61-A49E-495D-AD2A-B71BD9EA6691}" destId="{523B71FF-35ED-4B2A-9B36-1593C28A407C}" srcOrd="1" destOrd="0" parTransId="{DAB8150E-9A4D-41C3-95E3-7B247ABEEF97}" sibTransId="{207562DA-1A4A-47F8-81D0-2604F32DE506}"/>
    <dgm:cxn modelId="{672BE8DC-B3C4-49F5-9F42-07924F54693E}" type="presOf" srcId="{DB07AA61-A49E-495D-AD2A-B71BD9EA6691}" destId="{EE5CE014-F778-461B-B1F3-4F02ED8D647B}" srcOrd="0" destOrd="0" presId="urn:microsoft.com/office/officeart/2009/layout/ReverseList"/>
    <dgm:cxn modelId="{0322948F-03AB-43EC-8293-EAB9ED53A39F}" type="presOf" srcId="{523B71FF-35ED-4B2A-9B36-1593C28A407C}" destId="{6041F25F-8171-4DBE-848D-B01C4BFC7DA6}" srcOrd="1" destOrd="0" presId="urn:microsoft.com/office/officeart/2009/layout/ReverseList"/>
    <dgm:cxn modelId="{B3150AE7-30EA-40CD-86BA-17473370619D}" srcId="{DB07AA61-A49E-495D-AD2A-B71BD9EA6691}" destId="{2CA10B9F-B426-4A58-8733-8C57E9E34F61}" srcOrd="0" destOrd="0" parTransId="{81CD8891-99E2-47CB-B70A-9137AA1BA288}" sibTransId="{A4EAFA6E-FCDB-4597-8AFE-9B9E142B1870}"/>
    <dgm:cxn modelId="{2FB8F021-210F-423D-8C80-96B9EE614750}" type="presOf" srcId="{523B71FF-35ED-4B2A-9B36-1593C28A407C}" destId="{510B9A87-4C3A-4CCA-B293-EC7740F9FA85}" srcOrd="0" destOrd="0" presId="urn:microsoft.com/office/officeart/2009/layout/ReverseList"/>
    <dgm:cxn modelId="{246A2F35-424A-4291-B8FE-1143539AD8F5}" type="presOf" srcId="{2CA10B9F-B426-4A58-8733-8C57E9E34F61}" destId="{CDB98C60-E983-44AD-8550-33EC86231896}" srcOrd="1" destOrd="0" presId="urn:microsoft.com/office/officeart/2009/layout/ReverseList"/>
    <dgm:cxn modelId="{DB64A2A5-2126-4DCA-BD86-8BD8D63CBB96}" type="presParOf" srcId="{EE5CE014-F778-461B-B1F3-4F02ED8D647B}" destId="{0391DCA4-7CFF-495F-96A4-EF212BC65CFD}" srcOrd="0" destOrd="0" presId="urn:microsoft.com/office/officeart/2009/layout/ReverseList"/>
    <dgm:cxn modelId="{0976D791-76AE-40E4-8CE9-1FCCDA8D6D7B}" type="presParOf" srcId="{EE5CE014-F778-461B-B1F3-4F02ED8D647B}" destId="{CDB98C60-E983-44AD-8550-33EC86231896}" srcOrd="1" destOrd="0" presId="urn:microsoft.com/office/officeart/2009/layout/ReverseList"/>
    <dgm:cxn modelId="{D2E18F07-A1C4-46FE-B95A-4D8C0A8E8EB3}" type="presParOf" srcId="{EE5CE014-F778-461B-B1F3-4F02ED8D647B}" destId="{510B9A87-4C3A-4CCA-B293-EC7740F9FA85}" srcOrd="2" destOrd="0" presId="urn:microsoft.com/office/officeart/2009/layout/ReverseList"/>
    <dgm:cxn modelId="{186E59D8-7E95-4451-AD69-94D2DA1E3C5B}" type="presParOf" srcId="{EE5CE014-F778-461B-B1F3-4F02ED8D647B}" destId="{6041F25F-8171-4DBE-848D-B01C4BFC7DA6}" srcOrd="3" destOrd="0" presId="urn:microsoft.com/office/officeart/2009/layout/ReverseList"/>
    <dgm:cxn modelId="{6069A971-9515-49D7-9D7C-2D63ADD3898E}" type="presParOf" srcId="{EE5CE014-F778-461B-B1F3-4F02ED8D647B}" destId="{2890274A-3F54-4913-9AAA-DB0E250B8F7F}" srcOrd="4" destOrd="0" presId="urn:microsoft.com/office/officeart/2009/layout/ReverseList"/>
    <dgm:cxn modelId="{315622EC-F11C-4F05-9C0B-D87A2135D267}" type="presParOf" srcId="{EE5CE014-F778-461B-B1F3-4F02ED8D647B}" destId="{B8DBE0B3-D79B-43B2-AB15-BABE495611A2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B07AA61-A49E-495D-AD2A-B71BD9EA6691}" type="doc">
      <dgm:prSet loTypeId="urn:microsoft.com/office/officeart/2009/layout/ReverseList" loCatId="relationship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CA10B9F-B426-4A58-8733-8C57E9E34F61}">
      <dgm:prSet phldrT="[Текст]" custT="1"/>
      <dgm:spPr>
        <a:solidFill>
          <a:srgbClr val="34C2A7"/>
        </a:solidFill>
      </dgm:spPr>
      <dgm:t>
        <a:bodyPr/>
        <a:lstStyle/>
        <a:p>
          <a:r>
            <a:rPr lang="ru-RU" sz="1300" dirty="0" smtClean="0"/>
            <a:t>Подпрограмма "Укрепление правопорядка, профилактика правонарушений, усиление борьбы с преступностью и противодействие коррупции в Туапсинском районе" – 673,9 тыс. руб.</a:t>
          </a:r>
          <a:endParaRPr lang="ru-RU" sz="1300" dirty="0"/>
        </a:p>
      </dgm:t>
    </dgm:pt>
    <dgm:pt modelId="{81CD8891-99E2-47CB-B70A-9137AA1BA288}" type="parTrans" cxnId="{B3150AE7-30EA-40CD-86BA-17473370619D}">
      <dgm:prSet/>
      <dgm:spPr/>
      <dgm:t>
        <a:bodyPr/>
        <a:lstStyle/>
        <a:p>
          <a:endParaRPr lang="ru-RU"/>
        </a:p>
      </dgm:t>
    </dgm:pt>
    <dgm:pt modelId="{A4EAFA6E-FCDB-4597-8AFE-9B9E142B1870}" type="sibTrans" cxnId="{B3150AE7-30EA-40CD-86BA-17473370619D}">
      <dgm:prSet/>
      <dgm:spPr/>
      <dgm:t>
        <a:bodyPr/>
        <a:lstStyle/>
        <a:p>
          <a:endParaRPr lang="ru-RU"/>
        </a:p>
      </dgm:t>
    </dgm:pt>
    <dgm:pt modelId="{523B71FF-35ED-4B2A-9B36-1593C28A407C}">
      <dgm:prSet phldrT="[Текст]" custT="1"/>
      <dgm:spPr>
        <a:solidFill>
          <a:srgbClr val="6BD7C2"/>
        </a:solidFill>
      </dgm:spPr>
      <dgm:t>
        <a:bodyPr/>
        <a:lstStyle/>
        <a:p>
          <a:r>
            <a:rPr lang="ru-RU" sz="1300" dirty="0" smtClean="0"/>
            <a:t>изготовление методических и агитационных материалов профилактической направленности</a:t>
          </a:r>
          <a:endParaRPr lang="ru-RU" sz="1300" dirty="0"/>
        </a:p>
      </dgm:t>
    </dgm:pt>
    <dgm:pt modelId="{DAB8150E-9A4D-41C3-95E3-7B247ABEEF97}" type="parTrans" cxnId="{D98635BE-9857-4441-87F8-969D8FF15203}">
      <dgm:prSet/>
      <dgm:spPr/>
      <dgm:t>
        <a:bodyPr/>
        <a:lstStyle/>
        <a:p>
          <a:endParaRPr lang="ru-RU"/>
        </a:p>
      </dgm:t>
    </dgm:pt>
    <dgm:pt modelId="{207562DA-1A4A-47F8-81D0-2604F32DE506}" type="sibTrans" cxnId="{D98635BE-9857-4441-87F8-969D8FF15203}">
      <dgm:prSet/>
      <dgm:spPr/>
      <dgm:t>
        <a:bodyPr/>
        <a:lstStyle/>
        <a:p>
          <a:endParaRPr lang="ru-RU"/>
        </a:p>
      </dgm:t>
    </dgm:pt>
    <dgm:pt modelId="{EE5CE014-F778-461B-B1F3-4F02ED8D647B}" type="pres">
      <dgm:prSet presAssocID="{DB07AA61-A49E-495D-AD2A-B71BD9EA6691}" presName="Name0" presStyleCnt="0">
        <dgm:presLayoutVars>
          <dgm:chMax val="2"/>
          <dgm:chPref val="2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0391DCA4-7CFF-495F-96A4-EF212BC65CFD}" type="pres">
      <dgm:prSet presAssocID="{DB07AA61-A49E-495D-AD2A-B71BD9EA6691}" presName="Lef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B98C60-E983-44AD-8550-33EC86231896}" type="pres">
      <dgm:prSet presAssocID="{DB07AA61-A49E-495D-AD2A-B71BD9EA6691}" presName="LeftNode" presStyleLbl="bgImgPlace1" presStyleIdx="0" presStyleCnt="2" custScaleX="138058" custScaleY="132706" custLinFactNeighborX="-17880" custLinFactNeighborY="772">
        <dgm:presLayoutVars>
          <dgm:chMax val="2"/>
          <dgm:chPref val="2"/>
        </dgm:presLayoutVars>
      </dgm:prSet>
      <dgm:spPr/>
      <dgm:t>
        <a:bodyPr/>
        <a:lstStyle/>
        <a:p>
          <a:endParaRPr lang="ru-RU"/>
        </a:p>
      </dgm:t>
    </dgm:pt>
    <dgm:pt modelId="{510B9A87-4C3A-4CCA-B293-EC7740F9FA85}" type="pres">
      <dgm:prSet presAssocID="{DB07AA61-A49E-495D-AD2A-B71BD9EA6691}" presName="Righ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41F25F-8171-4DBE-848D-B01C4BFC7DA6}" type="pres">
      <dgm:prSet presAssocID="{DB07AA61-A49E-495D-AD2A-B71BD9EA6691}" presName="RightNode" presStyleLbl="bgImgPlace1" presStyleIdx="1" presStyleCnt="2" custScaleX="140302" custScaleY="133191" custLinFactNeighborX="16641" custLinFactNeighborY="1015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2890274A-3F54-4913-9AAA-DB0E250B8F7F}" type="pres">
      <dgm:prSet presAssocID="{DB07AA61-A49E-495D-AD2A-B71BD9EA6691}" presName="TopArrow" presStyleLbl="node1" presStyleIdx="0" presStyleCnt="2" custScaleY="73662" custLinFactNeighborX="-1178" custLinFactNeighborY="-20620"/>
      <dgm:spPr>
        <a:solidFill>
          <a:srgbClr val="FF0000"/>
        </a:solidFill>
      </dgm:spPr>
      <dgm:t>
        <a:bodyPr/>
        <a:lstStyle/>
        <a:p>
          <a:endParaRPr lang="ru-RU"/>
        </a:p>
      </dgm:t>
    </dgm:pt>
    <dgm:pt modelId="{B8DBE0B3-D79B-43B2-AB15-BABE495611A2}" type="pres">
      <dgm:prSet presAssocID="{DB07AA61-A49E-495D-AD2A-B71BD9EA6691}" presName="BottomArrow" presStyleLbl="node1" presStyleIdx="1" presStyleCnt="2" custScaleY="73662" custLinFactNeighborX="-1178" custLinFactNeighborY="20070"/>
      <dgm:spPr>
        <a:solidFill>
          <a:srgbClr val="FF0000"/>
        </a:solidFill>
      </dgm:spPr>
      <dgm:t>
        <a:bodyPr/>
        <a:lstStyle/>
        <a:p>
          <a:endParaRPr lang="ru-RU"/>
        </a:p>
      </dgm:t>
    </dgm:pt>
  </dgm:ptLst>
  <dgm:cxnLst>
    <dgm:cxn modelId="{827D24C6-301C-4629-B7C9-EB4F68DAD0B0}" type="presOf" srcId="{523B71FF-35ED-4B2A-9B36-1593C28A407C}" destId="{6041F25F-8171-4DBE-848D-B01C4BFC7DA6}" srcOrd="1" destOrd="0" presId="urn:microsoft.com/office/officeart/2009/layout/ReverseList"/>
    <dgm:cxn modelId="{946D6756-44D1-4D08-8948-329274D502B0}" type="presOf" srcId="{523B71FF-35ED-4B2A-9B36-1593C28A407C}" destId="{510B9A87-4C3A-4CCA-B293-EC7740F9FA85}" srcOrd="0" destOrd="0" presId="urn:microsoft.com/office/officeart/2009/layout/ReverseList"/>
    <dgm:cxn modelId="{61BA070C-5D7D-40EA-8B1A-E8144020009D}" type="presOf" srcId="{2CA10B9F-B426-4A58-8733-8C57E9E34F61}" destId="{0391DCA4-7CFF-495F-96A4-EF212BC65CFD}" srcOrd="0" destOrd="0" presId="urn:microsoft.com/office/officeart/2009/layout/ReverseList"/>
    <dgm:cxn modelId="{D98635BE-9857-4441-87F8-969D8FF15203}" srcId="{DB07AA61-A49E-495D-AD2A-B71BD9EA6691}" destId="{523B71FF-35ED-4B2A-9B36-1593C28A407C}" srcOrd="1" destOrd="0" parTransId="{DAB8150E-9A4D-41C3-95E3-7B247ABEEF97}" sibTransId="{207562DA-1A4A-47F8-81D0-2604F32DE506}"/>
    <dgm:cxn modelId="{B3150AE7-30EA-40CD-86BA-17473370619D}" srcId="{DB07AA61-A49E-495D-AD2A-B71BD9EA6691}" destId="{2CA10B9F-B426-4A58-8733-8C57E9E34F61}" srcOrd="0" destOrd="0" parTransId="{81CD8891-99E2-47CB-B70A-9137AA1BA288}" sibTransId="{A4EAFA6E-FCDB-4597-8AFE-9B9E142B1870}"/>
    <dgm:cxn modelId="{5DA63CC8-4E0C-4352-B0CB-D709D193E0FE}" type="presOf" srcId="{DB07AA61-A49E-495D-AD2A-B71BD9EA6691}" destId="{EE5CE014-F778-461B-B1F3-4F02ED8D647B}" srcOrd="0" destOrd="0" presId="urn:microsoft.com/office/officeart/2009/layout/ReverseList"/>
    <dgm:cxn modelId="{4400BC0E-46B4-431C-960A-8E86BD2DC6C6}" type="presOf" srcId="{2CA10B9F-B426-4A58-8733-8C57E9E34F61}" destId="{CDB98C60-E983-44AD-8550-33EC86231896}" srcOrd="1" destOrd="0" presId="urn:microsoft.com/office/officeart/2009/layout/ReverseList"/>
    <dgm:cxn modelId="{B5EAF485-7DCF-4D07-91B5-3F2947418A9E}" type="presParOf" srcId="{EE5CE014-F778-461B-B1F3-4F02ED8D647B}" destId="{0391DCA4-7CFF-495F-96A4-EF212BC65CFD}" srcOrd="0" destOrd="0" presId="urn:microsoft.com/office/officeart/2009/layout/ReverseList"/>
    <dgm:cxn modelId="{23806DEA-9F1B-4286-9B13-C6462001D417}" type="presParOf" srcId="{EE5CE014-F778-461B-B1F3-4F02ED8D647B}" destId="{CDB98C60-E983-44AD-8550-33EC86231896}" srcOrd="1" destOrd="0" presId="urn:microsoft.com/office/officeart/2009/layout/ReverseList"/>
    <dgm:cxn modelId="{4D0F5C79-C804-414B-A541-35B9C2FC2A6E}" type="presParOf" srcId="{EE5CE014-F778-461B-B1F3-4F02ED8D647B}" destId="{510B9A87-4C3A-4CCA-B293-EC7740F9FA85}" srcOrd="2" destOrd="0" presId="urn:microsoft.com/office/officeart/2009/layout/ReverseList"/>
    <dgm:cxn modelId="{5A144B82-6014-4937-BD8D-2B5CB03E32D1}" type="presParOf" srcId="{EE5CE014-F778-461B-B1F3-4F02ED8D647B}" destId="{6041F25F-8171-4DBE-848D-B01C4BFC7DA6}" srcOrd="3" destOrd="0" presId="urn:microsoft.com/office/officeart/2009/layout/ReverseList"/>
    <dgm:cxn modelId="{C9330D2D-B8E8-4464-91A7-2A73A51992DD}" type="presParOf" srcId="{EE5CE014-F778-461B-B1F3-4F02ED8D647B}" destId="{2890274A-3F54-4913-9AAA-DB0E250B8F7F}" srcOrd="4" destOrd="0" presId="urn:microsoft.com/office/officeart/2009/layout/ReverseList"/>
    <dgm:cxn modelId="{9BFF5EFC-F3B6-427F-9890-ED0720528B66}" type="presParOf" srcId="{EE5CE014-F778-461B-B1F3-4F02ED8D647B}" destId="{B8DBE0B3-D79B-43B2-AB15-BABE495611A2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DBDDD8C-7848-4FB5-9218-1F20F247B075}" type="doc">
      <dgm:prSet loTypeId="urn:microsoft.com/office/officeart/2005/8/layout/hList6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1C3B0A0-E327-41F4-A2CF-65B376B46881}">
      <dgm:prSet phldrT="[Текст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dirty="0" smtClean="0"/>
            <a:t>Наш адрес: 352800, г.Туапсе, </a:t>
          </a:r>
        </a:p>
        <a:p>
          <a:r>
            <a:rPr lang="ru-RU" dirty="0" smtClean="0"/>
            <a:t>ул. Свободы, д.3</a:t>
          </a:r>
          <a:endParaRPr lang="ru-RU" dirty="0"/>
        </a:p>
      </dgm:t>
    </dgm:pt>
    <dgm:pt modelId="{461428B4-E6B7-4D34-A4EA-07C731164EC2}" type="parTrans" cxnId="{527DA0F2-ADC6-4B57-AECC-919FE9BAC4A1}">
      <dgm:prSet/>
      <dgm:spPr/>
      <dgm:t>
        <a:bodyPr/>
        <a:lstStyle/>
        <a:p>
          <a:endParaRPr lang="ru-RU"/>
        </a:p>
      </dgm:t>
    </dgm:pt>
    <dgm:pt modelId="{D0C70DE9-F592-4CB3-8668-1309D88BAFBA}" type="sibTrans" cxnId="{527DA0F2-ADC6-4B57-AECC-919FE9BAC4A1}">
      <dgm:prSet/>
      <dgm:spPr/>
      <dgm:t>
        <a:bodyPr/>
        <a:lstStyle/>
        <a:p>
          <a:endParaRPr lang="ru-RU"/>
        </a:p>
      </dgm:t>
    </dgm:pt>
    <dgm:pt modelId="{3792B59D-D42B-44FB-BEAF-EDF7E8229DA8}">
      <dgm:prSet phldrT="[Текст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dirty="0" smtClean="0"/>
            <a:t>Телефон:  (86167) 2-57-11</a:t>
          </a:r>
          <a:endParaRPr lang="ru-RU" dirty="0"/>
        </a:p>
      </dgm:t>
    </dgm:pt>
    <dgm:pt modelId="{9F774336-9001-419A-A0F5-895632B13540}" type="parTrans" cxnId="{F5EE89C2-4958-4C7A-B971-A51020587D14}">
      <dgm:prSet/>
      <dgm:spPr/>
      <dgm:t>
        <a:bodyPr/>
        <a:lstStyle/>
        <a:p>
          <a:endParaRPr lang="ru-RU"/>
        </a:p>
      </dgm:t>
    </dgm:pt>
    <dgm:pt modelId="{C7A75B05-7E2B-48E3-A06C-E076A0E57BA4}" type="sibTrans" cxnId="{F5EE89C2-4958-4C7A-B971-A51020587D14}">
      <dgm:prSet/>
      <dgm:spPr/>
      <dgm:t>
        <a:bodyPr/>
        <a:lstStyle/>
        <a:p>
          <a:endParaRPr lang="ru-RU"/>
        </a:p>
      </dgm:t>
    </dgm:pt>
    <dgm:pt modelId="{1B0FA863-8910-4249-89CB-2AE4543CF484}">
      <dgm:prSet phldrT="[Текст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sz="1900" dirty="0" smtClean="0"/>
            <a:t>ФАКС:</a:t>
          </a:r>
        </a:p>
        <a:p>
          <a:r>
            <a:rPr lang="ru-RU" sz="1900" dirty="0" smtClean="0"/>
            <a:t>(86167) 2-57-11 </a:t>
          </a:r>
          <a:endParaRPr lang="ru-RU" sz="1900" dirty="0"/>
        </a:p>
      </dgm:t>
    </dgm:pt>
    <dgm:pt modelId="{9058C98B-2143-4154-9F28-D21F8C9B5B47}" type="parTrans" cxnId="{0C383640-489A-4AA3-9436-0A006894E8F6}">
      <dgm:prSet/>
      <dgm:spPr/>
      <dgm:t>
        <a:bodyPr/>
        <a:lstStyle/>
        <a:p>
          <a:endParaRPr lang="ru-RU"/>
        </a:p>
      </dgm:t>
    </dgm:pt>
    <dgm:pt modelId="{D57842FC-33C4-4BE7-BF65-515682514D80}" type="sibTrans" cxnId="{0C383640-489A-4AA3-9436-0A006894E8F6}">
      <dgm:prSet/>
      <dgm:spPr/>
      <dgm:t>
        <a:bodyPr/>
        <a:lstStyle/>
        <a:p>
          <a:endParaRPr lang="ru-RU"/>
        </a:p>
      </dgm:t>
    </dgm:pt>
    <dgm:pt modelId="{8F6E7209-9566-4FDF-81B1-039E6C8FBC62}">
      <dgm:prSet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dirty="0" smtClean="0"/>
            <a:t>Адрес электронной почты: </a:t>
          </a:r>
          <a:r>
            <a:rPr lang="en-US" dirty="0" smtClean="0"/>
            <a:t>tuaprfin@mail.ru </a:t>
          </a:r>
          <a:endParaRPr lang="ru-RU" dirty="0"/>
        </a:p>
      </dgm:t>
    </dgm:pt>
    <dgm:pt modelId="{781AD8C2-8001-4DC7-B164-2926DEBCE833}" type="parTrans" cxnId="{DCFEF24E-D7AA-436B-A20B-200EC519A361}">
      <dgm:prSet/>
      <dgm:spPr/>
      <dgm:t>
        <a:bodyPr/>
        <a:lstStyle/>
        <a:p>
          <a:endParaRPr lang="ru-RU"/>
        </a:p>
      </dgm:t>
    </dgm:pt>
    <dgm:pt modelId="{4CEC7168-675D-4249-AD58-8168F8AF51D9}" type="sibTrans" cxnId="{DCFEF24E-D7AA-436B-A20B-200EC519A361}">
      <dgm:prSet/>
      <dgm:spPr/>
      <dgm:t>
        <a:bodyPr/>
        <a:lstStyle/>
        <a:p>
          <a:endParaRPr lang="ru-RU"/>
        </a:p>
      </dgm:t>
    </dgm:pt>
    <dgm:pt modelId="{34C9CB3B-74F2-4BBB-8BAD-94763B1E98BE}" type="pres">
      <dgm:prSet presAssocID="{2DBDDD8C-7848-4FB5-9218-1F20F247B07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2F8BB12-D1C6-4A82-883F-3C23CEFDB008}" type="pres">
      <dgm:prSet presAssocID="{F1C3B0A0-E327-41F4-A2CF-65B376B46881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136AF0-A409-47E5-ABEB-5E7460B40E32}" type="pres">
      <dgm:prSet presAssocID="{D0C70DE9-F592-4CB3-8668-1309D88BAFBA}" presName="sibTrans" presStyleCnt="0"/>
      <dgm:spPr/>
    </dgm:pt>
    <dgm:pt modelId="{FBF4D26B-14D3-418A-A8F1-2374D0E5C1FE}" type="pres">
      <dgm:prSet presAssocID="{3792B59D-D42B-44FB-BEAF-EDF7E8229DA8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3304B8-31AF-402A-8CD0-B07ACB89D57E}" type="pres">
      <dgm:prSet presAssocID="{C7A75B05-7E2B-48E3-A06C-E076A0E57BA4}" presName="sibTrans" presStyleCnt="0"/>
      <dgm:spPr/>
    </dgm:pt>
    <dgm:pt modelId="{4ED65E16-BC27-43F0-807D-0DF9E37D0BA8}" type="pres">
      <dgm:prSet presAssocID="{1B0FA863-8910-4249-89CB-2AE4543CF484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47B99B-8E0B-41AE-8D89-E12EE5950351}" type="pres">
      <dgm:prSet presAssocID="{D57842FC-33C4-4BE7-BF65-515682514D80}" presName="sibTrans" presStyleCnt="0"/>
      <dgm:spPr/>
    </dgm:pt>
    <dgm:pt modelId="{B30776A0-22B5-4B31-8DE4-C166F018BB87}" type="pres">
      <dgm:prSet presAssocID="{8F6E7209-9566-4FDF-81B1-039E6C8FBC62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BB154EE-6A11-44D9-8796-59603F7DA65B}" type="presOf" srcId="{F1C3B0A0-E327-41F4-A2CF-65B376B46881}" destId="{42F8BB12-D1C6-4A82-883F-3C23CEFDB008}" srcOrd="0" destOrd="0" presId="urn:microsoft.com/office/officeart/2005/8/layout/hList6"/>
    <dgm:cxn modelId="{527DA0F2-ADC6-4B57-AECC-919FE9BAC4A1}" srcId="{2DBDDD8C-7848-4FB5-9218-1F20F247B075}" destId="{F1C3B0A0-E327-41F4-A2CF-65B376B46881}" srcOrd="0" destOrd="0" parTransId="{461428B4-E6B7-4D34-A4EA-07C731164EC2}" sibTransId="{D0C70DE9-F592-4CB3-8668-1309D88BAFBA}"/>
    <dgm:cxn modelId="{F5EE89C2-4958-4C7A-B971-A51020587D14}" srcId="{2DBDDD8C-7848-4FB5-9218-1F20F247B075}" destId="{3792B59D-D42B-44FB-BEAF-EDF7E8229DA8}" srcOrd="1" destOrd="0" parTransId="{9F774336-9001-419A-A0F5-895632B13540}" sibTransId="{C7A75B05-7E2B-48E3-A06C-E076A0E57BA4}"/>
    <dgm:cxn modelId="{53DAD7EE-691A-4EE7-A2A4-DF41B5D9DB3D}" type="presOf" srcId="{8F6E7209-9566-4FDF-81B1-039E6C8FBC62}" destId="{B30776A0-22B5-4B31-8DE4-C166F018BB87}" srcOrd="0" destOrd="0" presId="urn:microsoft.com/office/officeart/2005/8/layout/hList6"/>
    <dgm:cxn modelId="{0C383640-489A-4AA3-9436-0A006894E8F6}" srcId="{2DBDDD8C-7848-4FB5-9218-1F20F247B075}" destId="{1B0FA863-8910-4249-89CB-2AE4543CF484}" srcOrd="2" destOrd="0" parTransId="{9058C98B-2143-4154-9F28-D21F8C9B5B47}" sibTransId="{D57842FC-33C4-4BE7-BF65-515682514D80}"/>
    <dgm:cxn modelId="{190D144C-FC58-4A4B-AF11-81213E47A7C9}" type="presOf" srcId="{1B0FA863-8910-4249-89CB-2AE4543CF484}" destId="{4ED65E16-BC27-43F0-807D-0DF9E37D0BA8}" srcOrd="0" destOrd="0" presId="urn:microsoft.com/office/officeart/2005/8/layout/hList6"/>
    <dgm:cxn modelId="{0E925FF7-FBDC-4FB8-86BF-6891FC59BDD0}" type="presOf" srcId="{2DBDDD8C-7848-4FB5-9218-1F20F247B075}" destId="{34C9CB3B-74F2-4BBB-8BAD-94763B1E98BE}" srcOrd="0" destOrd="0" presId="urn:microsoft.com/office/officeart/2005/8/layout/hList6"/>
    <dgm:cxn modelId="{DCFEF24E-D7AA-436B-A20B-200EC519A361}" srcId="{2DBDDD8C-7848-4FB5-9218-1F20F247B075}" destId="{8F6E7209-9566-4FDF-81B1-039E6C8FBC62}" srcOrd="3" destOrd="0" parTransId="{781AD8C2-8001-4DC7-B164-2926DEBCE833}" sibTransId="{4CEC7168-675D-4249-AD58-8168F8AF51D9}"/>
    <dgm:cxn modelId="{E10B347A-6946-4657-9191-B1399721B23F}" type="presOf" srcId="{3792B59D-D42B-44FB-BEAF-EDF7E8229DA8}" destId="{FBF4D26B-14D3-418A-A8F1-2374D0E5C1FE}" srcOrd="0" destOrd="0" presId="urn:microsoft.com/office/officeart/2005/8/layout/hList6"/>
    <dgm:cxn modelId="{147167D2-3B56-4901-8B29-736D6F028447}" type="presParOf" srcId="{34C9CB3B-74F2-4BBB-8BAD-94763B1E98BE}" destId="{42F8BB12-D1C6-4A82-883F-3C23CEFDB008}" srcOrd="0" destOrd="0" presId="urn:microsoft.com/office/officeart/2005/8/layout/hList6"/>
    <dgm:cxn modelId="{7344CEF5-1C09-4046-87EE-C208172E2C6C}" type="presParOf" srcId="{34C9CB3B-74F2-4BBB-8BAD-94763B1E98BE}" destId="{DE136AF0-A409-47E5-ABEB-5E7460B40E32}" srcOrd="1" destOrd="0" presId="urn:microsoft.com/office/officeart/2005/8/layout/hList6"/>
    <dgm:cxn modelId="{C48B7EF8-F4DE-454A-96C3-89BFCA41F5F1}" type="presParOf" srcId="{34C9CB3B-74F2-4BBB-8BAD-94763B1E98BE}" destId="{FBF4D26B-14D3-418A-A8F1-2374D0E5C1FE}" srcOrd="2" destOrd="0" presId="urn:microsoft.com/office/officeart/2005/8/layout/hList6"/>
    <dgm:cxn modelId="{1797C6EE-7D51-44BF-B83C-D4DF3E2CAF5C}" type="presParOf" srcId="{34C9CB3B-74F2-4BBB-8BAD-94763B1E98BE}" destId="{953304B8-31AF-402A-8CD0-B07ACB89D57E}" srcOrd="3" destOrd="0" presId="urn:microsoft.com/office/officeart/2005/8/layout/hList6"/>
    <dgm:cxn modelId="{64D64DB7-16DC-4DF7-BB2A-BD6DE06166B0}" type="presParOf" srcId="{34C9CB3B-74F2-4BBB-8BAD-94763B1E98BE}" destId="{4ED65E16-BC27-43F0-807D-0DF9E37D0BA8}" srcOrd="4" destOrd="0" presId="urn:microsoft.com/office/officeart/2005/8/layout/hList6"/>
    <dgm:cxn modelId="{3C994C65-CAD0-4812-9B7A-751B29E134E6}" type="presParOf" srcId="{34C9CB3B-74F2-4BBB-8BAD-94763B1E98BE}" destId="{E347B99B-8E0B-41AE-8D89-E12EE5950351}" srcOrd="5" destOrd="0" presId="urn:microsoft.com/office/officeart/2005/8/layout/hList6"/>
    <dgm:cxn modelId="{0F88BA4A-B153-43AB-AE00-2F4EFC1150A6}" type="presParOf" srcId="{34C9CB3B-74F2-4BBB-8BAD-94763B1E98BE}" destId="{B30776A0-22B5-4B31-8DE4-C166F018BB87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239E31-FA0F-4CA3-ACE5-763ECFEB9899}">
      <dsp:nvSpPr>
        <dsp:cNvPr id="0" name=""/>
        <dsp:cNvSpPr/>
      </dsp:nvSpPr>
      <dsp:spPr>
        <a:xfrm>
          <a:off x="2922743" y="1921520"/>
          <a:ext cx="497346" cy="905777"/>
        </a:xfrm>
        <a:custGeom>
          <a:avLst/>
          <a:gdLst/>
          <a:ahLst/>
          <a:cxnLst/>
          <a:rect l="0" t="0" r="0" b="0"/>
          <a:pathLst>
            <a:path>
              <a:moveTo>
                <a:pt x="0" y="905777"/>
              </a:moveTo>
              <a:lnTo>
                <a:pt x="248673" y="905777"/>
              </a:lnTo>
              <a:lnTo>
                <a:pt x="248673" y="0"/>
              </a:lnTo>
              <a:lnTo>
                <a:pt x="497346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>
        <a:off x="3145583" y="2348576"/>
        <a:ext cx="51666" cy="51666"/>
      </dsp:txXfrm>
    </dsp:sp>
    <dsp:sp modelId="{E04AD75E-F9D9-4B7B-A3B1-CF05AE9DCC49}">
      <dsp:nvSpPr>
        <dsp:cNvPr id="0" name=""/>
        <dsp:cNvSpPr/>
      </dsp:nvSpPr>
      <dsp:spPr>
        <a:xfrm>
          <a:off x="2922743" y="2827298"/>
          <a:ext cx="565728" cy="27062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2864" y="0"/>
              </a:lnTo>
              <a:lnTo>
                <a:pt x="282864" y="2706238"/>
              </a:lnTo>
              <a:lnTo>
                <a:pt x="565728" y="270623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 dirty="0"/>
        </a:p>
      </dsp:txBody>
      <dsp:txXfrm>
        <a:off x="3136489" y="4111299"/>
        <a:ext cx="138236" cy="138236"/>
      </dsp:txXfrm>
    </dsp:sp>
    <dsp:sp modelId="{25425BF1-58A1-4863-87C4-018725F25A95}">
      <dsp:nvSpPr>
        <dsp:cNvPr id="0" name=""/>
        <dsp:cNvSpPr/>
      </dsp:nvSpPr>
      <dsp:spPr>
        <a:xfrm>
          <a:off x="2922743" y="2827298"/>
          <a:ext cx="533226" cy="15895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66613" y="0"/>
              </a:lnTo>
              <a:lnTo>
                <a:pt x="266613" y="1589510"/>
              </a:lnTo>
              <a:lnTo>
                <a:pt x="533226" y="158951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 dirty="0"/>
        </a:p>
      </dsp:txBody>
      <dsp:txXfrm>
        <a:off x="3147442" y="3580139"/>
        <a:ext cx="83828" cy="83828"/>
      </dsp:txXfrm>
    </dsp:sp>
    <dsp:sp modelId="{73BB9ABE-55A5-4D96-B34E-B6FDDFB1E6A7}">
      <dsp:nvSpPr>
        <dsp:cNvPr id="0" name=""/>
        <dsp:cNvSpPr/>
      </dsp:nvSpPr>
      <dsp:spPr>
        <a:xfrm>
          <a:off x="2922743" y="2827298"/>
          <a:ext cx="542078" cy="2850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71039" y="0"/>
              </a:lnTo>
              <a:lnTo>
                <a:pt x="271039" y="285062"/>
              </a:lnTo>
              <a:lnTo>
                <a:pt x="542078" y="28506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>
        <a:off x="3178471" y="2954518"/>
        <a:ext cx="30623" cy="30623"/>
      </dsp:txXfrm>
    </dsp:sp>
    <dsp:sp modelId="{C63F12E2-2B78-4026-8E19-0402C92BFA59}">
      <dsp:nvSpPr>
        <dsp:cNvPr id="0" name=""/>
        <dsp:cNvSpPr/>
      </dsp:nvSpPr>
      <dsp:spPr>
        <a:xfrm>
          <a:off x="2922743" y="712973"/>
          <a:ext cx="440068" cy="2114324"/>
        </a:xfrm>
        <a:custGeom>
          <a:avLst/>
          <a:gdLst/>
          <a:ahLst/>
          <a:cxnLst/>
          <a:rect l="0" t="0" r="0" b="0"/>
          <a:pathLst>
            <a:path>
              <a:moveTo>
                <a:pt x="0" y="2114324"/>
              </a:moveTo>
              <a:lnTo>
                <a:pt x="220034" y="2114324"/>
              </a:lnTo>
              <a:lnTo>
                <a:pt x="220034" y="0"/>
              </a:lnTo>
              <a:lnTo>
                <a:pt x="440068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 dirty="0"/>
        </a:p>
      </dsp:txBody>
      <dsp:txXfrm>
        <a:off x="3088786" y="1716144"/>
        <a:ext cx="107981" cy="107981"/>
      </dsp:txXfrm>
    </dsp:sp>
    <dsp:sp modelId="{5D6A5FA5-BECC-43B8-8C26-F415C5E4E597}">
      <dsp:nvSpPr>
        <dsp:cNvPr id="0" name=""/>
        <dsp:cNvSpPr/>
      </dsp:nvSpPr>
      <dsp:spPr>
        <a:xfrm>
          <a:off x="349264" y="1349168"/>
          <a:ext cx="2190698" cy="2956259"/>
        </a:xfrm>
        <a:prstGeom prst="rect">
          <a:avLst/>
        </a:prstGeom>
        <a:solidFill>
          <a:srgbClr val="00206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b="1" kern="1200" dirty="0" smtClean="0">
              <a:solidFill>
                <a:schemeClr val="bg1"/>
              </a:solidFill>
              <a:latin typeface="Palatino Linotype" pitchFamily="18" charset="0"/>
            </a:rPr>
            <a:t>Проект бюджета муниципального образования Туапсинский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000" b="1" kern="1200" dirty="0" smtClean="0">
              <a:solidFill>
                <a:schemeClr val="bg1"/>
              </a:solidFill>
              <a:latin typeface="Palatino Linotype" pitchFamily="18" charset="0"/>
            </a:rPr>
            <a:t> район</a:t>
          </a:r>
          <a:endParaRPr lang="ru-RU" sz="2000" kern="1200" dirty="0">
            <a:solidFill>
              <a:schemeClr val="bg1"/>
            </a:solidFill>
            <a:latin typeface="Palatino Linotype" pitchFamily="18" charset="0"/>
          </a:endParaRPr>
        </a:p>
      </dsp:txBody>
      <dsp:txXfrm>
        <a:off x="349264" y="1349168"/>
        <a:ext cx="2190698" cy="2956259"/>
      </dsp:txXfrm>
    </dsp:sp>
    <dsp:sp modelId="{30605799-F5A7-4E9B-883D-52AB8D29BFE5}">
      <dsp:nvSpPr>
        <dsp:cNvPr id="0" name=""/>
        <dsp:cNvSpPr/>
      </dsp:nvSpPr>
      <dsp:spPr>
        <a:xfrm>
          <a:off x="3362812" y="144635"/>
          <a:ext cx="5693562" cy="1136675"/>
        </a:xfrm>
        <a:prstGeom prst="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700" b="1" kern="1200" dirty="0" smtClean="0">
              <a:solidFill>
                <a:srgbClr val="002060"/>
              </a:solidFill>
              <a:latin typeface="Palatino Linotype" pitchFamily="18" charset="0"/>
            </a:rPr>
            <a:t>Бюджетное послание Президента                          Российской Федерации</a:t>
          </a:r>
          <a:endParaRPr lang="ru-RU" sz="1700" kern="1200" dirty="0">
            <a:solidFill>
              <a:srgbClr val="002060"/>
            </a:solidFill>
            <a:latin typeface="Palatino Linotype" pitchFamily="18" charset="0"/>
          </a:endParaRPr>
        </a:p>
      </dsp:txBody>
      <dsp:txXfrm>
        <a:off x="3362812" y="144635"/>
        <a:ext cx="5693562" cy="1136675"/>
      </dsp:txXfrm>
    </dsp:sp>
    <dsp:sp modelId="{6A94F47C-4FE3-4A6B-921F-84094EF019B2}">
      <dsp:nvSpPr>
        <dsp:cNvPr id="0" name=""/>
        <dsp:cNvSpPr/>
      </dsp:nvSpPr>
      <dsp:spPr>
        <a:xfrm>
          <a:off x="3464821" y="2539514"/>
          <a:ext cx="5591553" cy="1145692"/>
        </a:xfrm>
        <a:prstGeom prst="rect">
          <a:avLst/>
        </a:prstGeom>
        <a:solidFill>
          <a:srgbClr val="FF996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9779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1600" b="1" kern="1200" dirty="0" smtClean="0">
            <a:solidFill>
              <a:srgbClr val="002060"/>
            </a:solidFill>
          </a:endParaRPr>
        </a:p>
        <a:p>
          <a:pPr lvl="0" algn="ctr" defTabSz="9779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b="1" kern="1200" dirty="0" smtClean="0">
              <a:solidFill>
                <a:srgbClr val="002060"/>
              </a:solidFill>
              <a:latin typeface="Palatino Linotype" pitchFamily="18" charset="0"/>
            </a:rPr>
            <a:t>Основные направления бюджетной и налоговой политики МО Туапсинский район на 2021 год и             на плановый  период 2022 и 2023 годов </a:t>
          </a:r>
          <a:endParaRPr lang="ru-RU" sz="1600" kern="1200" dirty="0" smtClean="0">
            <a:solidFill>
              <a:srgbClr val="002060"/>
            </a:solidFill>
            <a:latin typeface="Palatino Linotype" pitchFamily="18" charset="0"/>
          </a:endParaRPr>
        </a:p>
        <a:p>
          <a:pPr lvl="0" algn="ctr" defTabSz="9779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1400" kern="1200" dirty="0">
            <a:solidFill>
              <a:srgbClr val="002060"/>
            </a:solidFill>
            <a:latin typeface="Palatino Linotype" pitchFamily="18" charset="0"/>
          </a:endParaRPr>
        </a:p>
      </dsp:txBody>
      <dsp:txXfrm>
        <a:off x="3464821" y="2539514"/>
        <a:ext cx="5591553" cy="1145692"/>
      </dsp:txXfrm>
    </dsp:sp>
    <dsp:sp modelId="{68896765-CE76-4426-9210-97F5741D95D4}">
      <dsp:nvSpPr>
        <dsp:cNvPr id="0" name=""/>
        <dsp:cNvSpPr/>
      </dsp:nvSpPr>
      <dsp:spPr>
        <a:xfrm>
          <a:off x="3455970" y="3866467"/>
          <a:ext cx="5600404" cy="1100683"/>
        </a:xfrm>
        <a:prstGeom prst="rect">
          <a:avLst/>
        </a:prstGeom>
        <a:solidFill>
          <a:srgbClr val="66CCF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9779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2000" b="1" kern="1200" dirty="0" smtClean="0">
            <a:solidFill>
              <a:srgbClr val="002060"/>
            </a:solidFill>
          </a:endParaRPr>
        </a:p>
        <a:p>
          <a:pPr lvl="0" algn="ctr" defTabSz="9779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700" b="1" kern="1200" dirty="0" smtClean="0">
              <a:solidFill>
                <a:srgbClr val="002060"/>
              </a:solidFill>
              <a:latin typeface="Palatino Linotype" pitchFamily="18" charset="0"/>
            </a:rPr>
            <a:t>Прогноз социально-экономического  развития  </a:t>
          </a:r>
        </a:p>
        <a:p>
          <a:pPr lvl="0" algn="ctr">
            <a:spcBef>
              <a:spcPct val="0"/>
            </a:spcBef>
          </a:pPr>
          <a:r>
            <a:rPr lang="ru-RU" sz="1700" b="1" kern="1200" dirty="0" smtClean="0">
              <a:solidFill>
                <a:srgbClr val="002060"/>
              </a:solidFill>
              <a:latin typeface="Palatino Linotype" pitchFamily="18" charset="0"/>
            </a:rPr>
            <a:t>МО Туапсинский район на 2021 год </a:t>
          </a:r>
        </a:p>
        <a:p>
          <a:pPr lvl="0" algn="ctr">
            <a:spcBef>
              <a:spcPct val="0"/>
            </a:spcBef>
          </a:pPr>
          <a:r>
            <a:rPr lang="ru-RU" sz="1700" b="1" kern="1200" dirty="0" smtClean="0">
              <a:solidFill>
                <a:srgbClr val="002060"/>
              </a:solidFill>
              <a:latin typeface="Palatino Linotype" pitchFamily="18" charset="0"/>
            </a:rPr>
            <a:t>и на период до 2023 года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000" kern="1200" dirty="0">
            <a:solidFill>
              <a:srgbClr val="002060"/>
            </a:solidFill>
          </a:endParaRPr>
        </a:p>
      </dsp:txBody>
      <dsp:txXfrm>
        <a:off x="3455970" y="3866467"/>
        <a:ext cx="5600404" cy="1100683"/>
      </dsp:txXfrm>
    </dsp:sp>
    <dsp:sp modelId="{97F89BEF-610A-419B-8A3F-66CB9E89428A}">
      <dsp:nvSpPr>
        <dsp:cNvPr id="0" name=""/>
        <dsp:cNvSpPr/>
      </dsp:nvSpPr>
      <dsp:spPr>
        <a:xfrm>
          <a:off x="3488471" y="5195618"/>
          <a:ext cx="5567903" cy="675836"/>
        </a:xfrm>
        <a:prstGeom prst="rect">
          <a:avLst/>
        </a:prstGeom>
        <a:solidFill>
          <a:srgbClr val="FFFF6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700" b="1" kern="1200" dirty="0" smtClean="0">
              <a:solidFill>
                <a:srgbClr val="002060"/>
              </a:solidFill>
              <a:latin typeface="Palatino Linotype" pitchFamily="18" charset="0"/>
            </a:rPr>
            <a:t>Муниципальные программы  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700" b="1" kern="1200" dirty="0" smtClean="0">
              <a:solidFill>
                <a:srgbClr val="002060"/>
              </a:solidFill>
              <a:latin typeface="Palatino Linotype" pitchFamily="18" charset="0"/>
            </a:rPr>
            <a:t>МО Туапсинский район</a:t>
          </a:r>
          <a:endParaRPr lang="ru-RU" sz="1700" b="1" kern="1200" dirty="0">
            <a:solidFill>
              <a:srgbClr val="002060"/>
            </a:solidFill>
            <a:latin typeface="Palatino Linotype" pitchFamily="18" charset="0"/>
          </a:endParaRPr>
        </a:p>
      </dsp:txBody>
      <dsp:txXfrm>
        <a:off x="3488471" y="5195618"/>
        <a:ext cx="5567903" cy="675836"/>
      </dsp:txXfrm>
    </dsp:sp>
    <dsp:sp modelId="{A2AB62FE-E2FA-4134-B89A-C05908F39CCD}">
      <dsp:nvSpPr>
        <dsp:cNvPr id="0" name=""/>
        <dsp:cNvSpPr/>
      </dsp:nvSpPr>
      <dsp:spPr>
        <a:xfrm>
          <a:off x="3420090" y="1458757"/>
          <a:ext cx="5636284" cy="92552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bg1"/>
              </a:solidFill>
              <a:latin typeface="Palatino Linotype" pitchFamily="18" charset="0"/>
            </a:rPr>
            <a:t>Основные направления бюджетной и налоговой политики Краснодарского края на 2021 год и на плановый   период 2022 и 2023 годов </a:t>
          </a:r>
          <a:endParaRPr lang="ru-RU" sz="1700" kern="1200" dirty="0">
            <a:solidFill>
              <a:schemeClr val="bg1"/>
            </a:solidFill>
            <a:latin typeface="Palatino Linotype" pitchFamily="18" charset="0"/>
          </a:endParaRPr>
        </a:p>
      </dsp:txBody>
      <dsp:txXfrm>
        <a:off x="3420090" y="1458757"/>
        <a:ext cx="5636284" cy="9255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11058E-B318-4B54-89FC-FED722CD79BA}">
      <dsp:nvSpPr>
        <dsp:cNvPr id="0" name=""/>
        <dsp:cNvSpPr/>
      </dsp:nvSpPr>
      <dsp:spPr>
        <a:xfrm>
          <a:off x="-6768145" y="-1052209"/>
          <a:ext cx="8190523" cy="8190523"/>
        </a:xfrm>
        <a:prstGeom prst="blockArc">
          <a:avLst>
            <a:gd name="adj1" fmla="val 18900000"/>
            <a:gd name="adj2" fmla="val 2700000"/>
            <a:gd name="adj3" fmla="val 264"/>
          </a:avLst>
        </a:pr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9E8481-E879-46EE-B2F8-14C361727F8D}">
      <dsp:nvSpPr>
        <dsp:cNvPr id="0" name=""/>
        <dsp:cNvSpPr/>
      </dsp:nvSpPr>
      <dsp:spPr>
        <a:xfrm>
          <a:off x="1099641" y="99812"/>
          <a:ext cx="7613346" cy="1268340"/>
        </a:xfrm>
        <a:prstGeom prst="flowChartAlternateProcess">
          <a:avLst/>
        </a:prstGeom>
        <a:solidFill>
          <a:schemeClr val="accent5">
            <a:lumMod val="20000"/>
            <a:lumOff val="80000"/>
          </a:schemeClr>
        </a:solidFill>
        <a:ln>
          <a:solidFill>
            <a:srgbClr val="00D2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43177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</a:rPr>
            <a:t>дополнительный норматив отчислений от налога на доходы физических лиц </a:t>
          </a:r>
          <a:r>
            <a:rPr lang="ru-RU" sz="1800" b="0" kern="1200" dirty="0" smtClean="0">
              <a:solidFill>
                <a:schemeClr val="tx1"/>
              </a:solidFill>
            </a:rPr>
            <a:t>в бюджет                                                 МО Туапсинский район                                                                                               (</a:t>
          </a:r>
          <a:r>
            <a:rPr lang="ru-RU" sz="1800" b="1" kern="1200" dirty="0" smtClean="0">
              <a:solidFill>
                <a:schemeClr val="tx1"/>
              </a:solidFill>
            </a:rPr>
            <a:t>в 2021 году -3,58%</a:t>
          </a:r>
          <a:r>
            <a:rPr lang="ru-RU" sz="1800" b="0" kern="1200" dirty="0" smtClean="0">
              <a:solidFill>
                <a:schemeClr val="tx1"/>
              </a:solidFill>
            </a:rPr>
            <a:t>, на 2022 год-2,55</a:t>
          </a:r>
          <a:r>
            <a:rPr lang="ru-RU" sz="1800" b="1" kern="1200" dirty="0" smtClean="0">
              <a:solidFill>
                <a:schemeClr val="tx1"/>
              </a:solidFill>
            </a:rPr>
            <a:t>%, </a:t>
          </a:r>
          <a:r>
            <a:rPr lang="ru-RU" sz="1800" b="0" kern="1200" dirty="0" smtClean="0">
              <a:solidFill>
                <a:schemeClr val="tx1"/>
              </a:solidFill>
            </a:rPr>
            <a:t>на 2023 год -2,24%)</a:t>
          </a:r>
        </a:p>
      </dsp:txBody>
      <dsp:txXfrm>
        <a:off x="1161555" y="161726"/>
        <a:ext cx="7489518" cy="1144512"/>
      </dsp:txXfrm>
    </dsp:sp>
    <dsp:sp modelId="{D0A387B2-F88C-469D-AC6C-CF6187F00039}">
      <dsp:nvSpPr>
        <dsp:cNvPr id="0" name=""/>
        <dsp:cNvSpPr/>
      </dsp:nvSpPr>
      <dsp:spPr>
        <a:xfrm>
          <a:off x="99993" y="258686"/>
          <a:ext cx="1567553" cy="969009"/>
        </a:xfrm>
        <a:prstGeom prst="ellipse">
          <a:avLst/>
        </a:prstGeom>
        <a:solidFill>
          <a:srgbClr val="92D050"/>
        </a:solidFill>
        <a:ln>
          <a:solidFill>
            <a:schemeClr val="tx1"/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89BE1D-6841-44F6-9255-86017B403359}">
      <dsp:nvSpPr>
        <dsp:cNvPr id="0" name=""/>
        <dsp:cNvSpPr/>
      </dsp:nvSpPr>
      <dsp:spPr>
        <a:xfrm>
          <a:off x="1648590" y="1512167"/>
          <a:ext cx="7070814" cy="1246271"/>
        </a:xfrm>
        <a:prstGeom prst="flowChartAlternateProcess">
          <a:avLst/>
        </a:prstGeom>
        <a:solidFill>
          <a:srgbClr val="FFFF66"/>
        </a:solidFill>
        <a:ln>
          <a:solidFill>
            <a:schemeClr val="accent2">
              <a:lumMod val="50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43177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УСН  увеличение на 15 %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800" kern="1200" dirty="0" smtClean="0">
              <a:solidFill>
                <a:schemeClr val="tx1"/>
              </a:solidFill>
            </a:rPr>
            <a:t>(действует в 2020 году - 20%, на 2021 год - 35%                              в соответствии с Законом Краснодарского края </a:t>
          </a:r>
          <a:r>
            <a:rPr lang="ru-RU" sz="1800" kern="1200" dirty="0" smtClean="0">
              <a:solidFill>
                <a:schemeClr val="tx1"/>
              </a:solidFill>
              <a:effectLst/>
              <a:latin typeface="Times New Roman"/>
              <a:ea typeface="Times New Roman"/>
            </a:rPr>
            <a:t> </a:t>
          </a:r>
          <a:r>
            <a:rPr lang="ru-RU" sz="1800" kern="1200" dirty="0" smtClean="0">
              <a:solidFill>
                <a:schemeClr val="tx1"/>
              </a:solidFill>
            </a:rPr>
            <a:t>                                                от</a:t>
          </a:r>
          <a:r>
            <a:rPr lang="ru-RU" sz="1800" kern="1200" dirty="0" smtClean="0">
              <a:solidFill>
                <a:schemeClr val="tx1"/>
              </a:solidFill>
              <a:effectLst/>
              <a:latin typeface="Times New Roman"/>
              <a:ea typeface="Times New Roman"/>
            </a:rPr>
            <a:t> 04.02.2002  года № 437-КЗ</a:t>
          </a:r>
          <a:r>
            <a:rPr lang="ru-RU" sz="1800" kern="1200" dirty="0" smtClean="0">
              <a:solidFill>
                <a:schemeClr val="tx1"/>
              </a:solidFill>
            </a:rPr>
            <a:t>)</a:t>
          </a:r>
          <a:endParaRPr lang="ru-RU" sz="1600" b="1" kern="1200" dirty="0" smtClean="0">
            <a:solidFill>
              <a:schemeClr val="tx1"/>
            </a:solidFill>
          </a:endParaRPr>
        </a:p>
      </dsp:txBody>
      <dsp:txXfrm>
        <a:off x="1709427" y="1573004"/>
        <a:ext cx="6949140" cy="1124597"/>
      </dsp:txXfrm>
    </dsp:sp>
    <dsp:sp modelId="{A75342D2-FCED-4E2D-8CE4-3898CDB924CF}">
      <dsp:nvSpPr>
        <dsp:cNvPr id="0" name=""/>
        <dsp:cNvSpPr/>
      </dsp:nvSpPr>
      <dsp:spPr>
        <a:xfrm>
          <a:off x="72013" y="1390449"/>
          <a:ext cx="1980023" cy="1353881"/>
        </a:xfrm>
        <a:prstGeom prst="ellipse">
          <a:avLst/>
        </a:prstGeom>
        <a:solidFill>
          <a:srgbClr val="FFFF00"/>
        </a:solidFill>
        <a:ln>
          <a:solidFill>
            <a:schemeClr val="tx1"/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B7FC42-3BDA-4ED7-B7FC-2E50C2FCE1EB}">
      <dsp:nvSpPr>
        <dsp:cNvPr id="0" name=""/>
        <dsp:cNvSpPr/>
      </dsp:nvSpPr>
      <dsp:spPr>
        <a:xfrm>
          <a:off x="1197420" y="2911316"/>
          <a:ext cx="7587559" cy="1287431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>
          <a:solidFill>
            <a:srgbClr val="0000FF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43177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C00000"/>
              </a:solidFill>
            </a:rPr>
            <a:t>ЕНВД </a:t>
          </a:r>
          <a:r>
            <a:rPr lang="ru-RU" sz="2000" kern="1200" dirty="0" smtClean="0">
              <a:solidFill>
                <a:srgbClr val="C00000"/>
              </a:solidFill>
            </a:rPr>
            <a:t>– </a:t>
          </a:r>
          <a:r>
            <a:rPr lang="ru-RU" sz="2000" b="1" kern="1200" dirty="0" smtClean="0">
              <a:solidFill>
                <a:srgbClr val="C00000"/>
              </a:solidFill>
            </a:rPr>
            <a:t>прекращения действия         </a:t>
          </a:r>
          <a:r>
            <a:rPr lang="ru-RU" sz="2000" kern="1200" dirty="0" smtClean="0">
              <a:solidFill>
                <a:srgbClr val="C00000"/>
              </a:solidFill>
            </a:rPr>
            <a:t>                                                                                  </a:t>
          </a:r>
          <a:r>
            <a:rPr lang="ru-RU" sz="1800" b="1" kern="1200" dirty="0" smtClean="0">
              <a:solidFill>
                <a:srgbClr val="C00000"/>
              </a:solidFill>
            </a:rPr>
            <a:t>с 01.01.2021 года                                                                                              </a:t>
          </a:r>
          <a:r>
            <a:rPr lang="ru-RU" sz="1800" kern="1200" dirty="0" smtClean="0">
              <a:solidFill>
                <a:schemeClr val="tx1"/>
              </a:solidFill>
              <a:effectLst/>
              <a:latin typeface="Times New Roman"/>
              <a:ea typeface="Times New Roman"/>
            </a:rPr>
            <a:t>(Федеральный закон № 97-ФЗ от 29 июня 2012 года                                      с изменениями от 02 июня 2016 года №178-ФЗ)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1260267" y="2974163"/>
        <a:ext cx="7461865" cy="1161737"/>
      </dsp:txXfrm>
    </dsp:sp>
    <dsp:sp modelId="{BFBC3FCE-9AF0-4B00-99FF-C7772CD8F482}">
      <dsp:nvSpPr>
        <dsp:cNvPr id="0" name=""/>
        <dsp:cNvSpPr/>
      </dsp:nvSpPr>
      <dsp:spPr>
        <a:xfrm>
          <a:off x="142200" y="2947567"/>
          <a:ext cx="1730011" cy="1170357"/>
        </a:xfrm>
        <a:prstGeom prst="ellipse">
          <a:avLst/>
        </a:prstGeom>
        <a:solidFill>
          <a:schemeClr val="tx2">
            <a:lumMod val="60000"/>
            <a:lumOff val="40000"/>
          </a:schemeClr>
        </a:solidFill>
        <a:ln>
          <a:solidFill>
            <a:schemeClr val="tx1"/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4B5FC4-0676-49B7-AE4E-A1D6729D5264}">
      <dsp:nvSpPr>
        <dsp:cNvPr id="0" name=""/>
        <dsp:cNvSpPr/>
      </dsp:nvSpPr>
      <dsp:spPr>
        <a:xfrm>
          <a:off x="720083" y="4414781"/>
          <a:ext cx="8157274" cy="1506493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43177" tIns="50800" rIns="50800" bIns="50800" numCol="1" spcCol="1270" anchor="ctr" anchorCtr="0">
          <a:noAutofit/>
        </a:bodyPr>
        <a:lstStyle/>
        <a:p>
          <a:pPr lvl="0" algn="ctr" defTabSz="889000">
            <a:lnSpc>
              <a:spcPts val="17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C00000"/>
              </a:solidFill>
            </a:rPr>
            <a:t>Арендная плата за землю – снижение на                                                                  22,1 млн. рублей</a:t>
          </a:r>
          <a:r>
            <a:rPr lang="ru-RU" sz="800" b="1" kern="1200" dirty="0" smtClean="0">
              <a:solidFill>
                <a:srgbClr val="C00000"/>
              </a:solidFill>
            </a:rPr>
            <a:t>  </a:t>
          </a:r>
        </a:p>
        <a:p>
          <a:pPr lvl="0" algn="ctr" defTabSz="889000">
            <a:lnSpc>
              <a:spcPts val="17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 smtClean="0">
              <a:solidFill>
                <a:srgbClr val="C00000"/>
              </a:solidFill>
            </a:rPr>
            <a:t> </a:t>
          </a:r>
          <a:r>
            <a:rPr lang="ru-RU" sz="1800" b="0" kern="1200" dirty="0" smtClean="0">
              <a:solidFill>
                <a:schemeClr val="tx1"/>
              </a:solidFill>
            </a:rPr>
            <a:t>(переоценка кадастровой стоимости земель населенных пунктов </a:t>
          </a:r>
        </a:p>
        <a:p>
          <a:pPr lvl="0" algn="ctr" defTabSz="889000">
            <a:lnSpc>
              <a:spcPts val="17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 smtClean="0">
              <a:solidFill>
                <a:schemeClr val="tx1"/>
              </a:solidFill>
            </a:rPr>
            <a:t>в соответствии с приказом ДИО КК от 05.10.2020 года № 1882)</a:t>
          </a:r>
          <a:endParaRPr lang="ru-RU" sz="1800" b="0" kern="1200" dirty="0">
            <a:solidFill>
              <a:schemeClr val="tx1"/>
            </a:solidFill>
          </a:endParaRPr>
        </a:p>
      </dsp:txBody>
      <dsp:txXfrm>
        <a:off x="793624" y="4488322"/>
        <a:ext cx="8010192" cy="1359411"/>
      </dsp:txXfrm>
    </dsp:sp>
    <dsp:sp modelId="{D41A1AA4-FB3A-4E36-B5F0-0FB356396151}">
      <dsp:nvSpPr>
        <dsp:cNvPr id="0" name=""/>
        <dsp:cNvSpPr/>
      </dsp:nvSpPr>
      <dsp:spPr>
        <a:xfrm>
          <a:off x="-26838" y="4564882"/>
          <a:ext cx="1650789" cy="1170357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>
          <a:solidFill>
            <a:schemeClr val="tx1"/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B98C60-E983-44AD-8550-33EC86231896}">
      <dsp:nvSpPr>
        <dsp:cNvPr id="0" name=""/>
        <dsp:cNvSpPr/>
      </dsp:nvSpPr>
      <dsp:spPr>
        <a:xfrm rot="16200000">
          <a:off x="-534169" y="849287"/>
          <a:ext cx="3187180" cy="1917256"/>
        </a:xfrm>
        <a:prstGeom prst="round2SameRect">
          <a:avLst>
            <a:gd name="adj1" fmla="val 16670"/>
            <a:gd name="adj2" fmla="val 0"/>
          </a:avLst>
        </a:prstGeom>
        <a:solidFill>
          <a:srgbClr val="34C2A7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82550" rIns="74295" bIns="8255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Подпрограмма "Поддержка реестровых казачьих обществ Туапсинского района" – 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5 650,5 тыс. руб.</a:t>
          </a:r>
          <a:endParaRPr lang="ru-RU" sz="1300" kern="1200" dirty="0"/>
        </a:p>
      </dsp:txBody>
      <dsp:txXfrm rot="5400000">
        <a:off x="194403" y="307935"/>
        <a:ext cx="1823646" cy="2999960"/>
      </dsp:txXfrm>
    </dsp:sp>
    <dsp:sp modelId="{6041F25F-8171-4DBE-848D-B01C4BFC7DA6}">
      <dsp:nvSpPr>
        <dsp:cNvPr id="0" name=""/>
        <dsp:cNvSpPr/>
      </dsp:nvSpPr>
      <dsp:spPr>
        <a:xfrm rot="5400000">
          <a:off x="1338388" y="964289"/>
          <a:ext cx="3193852" cy="1693925"/>
        </a:xfrm>
        <a:prstGeom prst="round2SameRect">
          <a:avLst>
            <a:gd name="adj1" fmla="val 16670"/>
            <a:gd name="adj2" fmla="val 0"/>
          </a:avLst>
        </a:prstGeom>
        <a:solidFill>
          <a:srgbClr val="6BD7C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4295" tIns="82550" rIns="49530" bIns="8255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на оказание финансовой поддержки социально ориентированных казачьих обществ на осуществление деятельности по профилактике социально опасных форм поведения</a:t>
          </a:r>
          <a:endParaRPr lang="ru-RU" sz="1300" kern="1200" dirty="0"/>
        </a:p>
      </dsp:txBody>
      <dsp:txXfrm rot="-5400000">
        <a:off x="2088352" y="297031"/>
        <a:ext cx="1611220" cy="3028442"/>
      </dsp:txXfrm>
    </dsp:sp>
    <dsp:sp modelId="{2890274A-3F54-4913-9AAA-DB0E250B8F7F}">
      <dsp:nvSpPr>
        <dsp:cNvPr id="0" name=""/>
        <dsp:cNvSpPr/>
      </dsp:nvSpPr>
      <dsp:spPr>
        <a:xfrm>
          <a:off x="1368307" y="-201244"/>
          <a:ext cx="1533277" cy="1149166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rgbClr val="FF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8DBE0B3-D79B-43B2-AB15-BABE495611A2}">
      <dsp:nvSpPr>
        <dsp:cNvPr id="0" name=""/>
        <dsp:cNvSpPr/>
      </dsp:nvSpPr>
      <dsp:spPr>
        <a:xfrm rot="10800000">
          <a:off x="1368307" y="2787324"/>
          <a:ext cx="1533277" cy="1129464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rgbClr val="FF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B98C60-E983-44AD-8550-33EC86231896}">
      <dsp:nvSpPr>
        <dsp:cNvPr id="0" name=""/>
        <dsp:cNvSpPr/>
      </dsp:nvSpPr>
      <dsp:spPr>
        <a:xfrm rot="16200000">
          <a:off x="-280330" y="851856"/>
          <a:ext cx="3108375" cy="1976155"/>
        </a:xfrm>
        <a:prstGeom prst="round2SameRect">
          <a:avLst>
            <a:gd name="adj1" fmla="val 16670"/>
            <a:gd name="adj2" fmla="val 0"/>
          </a:avLst>
        </a:prstGeom>
        <a:solidFill>
          <a:srgbClr val="34C2A7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82550" rIns="74295" bIns="8255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Подпрограмма "Укрепление правопорядка, профилактика правонарушений, усиление борьбы с преступностью и противодействие коррупции в Туапсинском районе" – 673,9 тыс. руб.</a:t>
          </a:r>
          <a:endParaRPr lang="ru-RU" sz="1300" kern="1200" dirty="0"/>
        </a:p>
      </dsp:txBody>
      <dsp:txXfrm rot="5400000">
        <a:off x="382264" y="382231"/>
        <a:ext cx="1879670" cy="2915405"/>
      </dsp:txXfrm>
    </dsp:sp>
    <dsp:sp modelId="{6041F25F-8171-4DBE-848D-B01C4BFC7DA6}">
      <dsp:nvSpPr>
        <dsp:cNvPr id="0" name=""/>
        <dsp:cNvSpPr/>
      </dsp:nvSpPr>
      <dsp:spPr>
        <a:xfrm rot="5400000">
          <a:off x="1704512" y="841487"/>
          <a:ext cx="3119735" cy="2008275"/>
        </a:xfrm>
        <a:prstGeom prst="round2SameRect">
          <a:avLst>
            <a:gd name="adj1" fmla="val 16670"/>
            <a:gd name="adj2" fmla="val 0"/>
          </a:avLst>
        </a:prstGeom>
        <a:solidFill>
          <a:srgbClr val="6BD7C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4295" tIns="82550" rIns="49530" bIns="8255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изготовление методических и агитационных материалов профилактической направленности</a:t>
          </a:r>
          <a:endParaRPr lang="ru-RU" sz="1300" kern="1200" dirty="0"/>
        </a:p>
      </dsp:txBody>
      <dsp:txXfrm rot="-5400000">
        <a:off x="2260242" y="383811"/>
        <a:ext cx="1910221" cy="2923627"/>
      </dsp:txXfrm>
    </dsp:sp>
    <dsp:sp modelId="{2890274A-3F54-4913-9AAA-DB0E250B8F7F}">
      <dsp:nvSpPr>
        <dsp:cNvPr id="0" name=""/>
        <dsp:cNvSpPr/>
      </dsp:nvSpPr>
      <dsp:spPr>
        <a:xfrm>
          <a:off x="1512016" y="-111490"/>
          <a:ext cx="1496391" cy="1102218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rgbClr val="FF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8DBE0B3-D79B-43B2-AB15-BABE495611A2}">
      <dsp:nvSpPr>
        <dsp:cNvPr id="0" name=""/>
        <dsp:cNvSpPr/>
      </dsp:nvSpPr>
      <dsp:spPr>
        <a:xfrm rot="10800000">
          <a:off x="1512016" y="2644380"/>
          <a:ext cx="1496391" cy="1102218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rgbClr val="FF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F8BB12-D1C6-4A82-883F-3C23CEFDB008}">
      <dsp:nvSpPr>
        <dsp:cNvPr id="0" name=""/>
        <dsp:cNvSpPr/>
      </dsp:nvSpPr>
      <dsp:spPr>
        <a:xfrm rot="16200000">
          <a:off x="-1566791" y="1568995"/>
          <a:ext cx="5301208" cy="2163216"/>
        </a:xfrm>
        <a:prstGeom prst="flowChartManualOperation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0" tIns="0" rIns="120931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Наш адрес: 352800, г.Туапсе, 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ул. Свободы, д.3</a:t>
          </a:r>
          <a:endParaRPr lang="ru-RU" sz="1900" kern="1200" dirty="0"/>
        </a:p>
      </dsp:txBody>
      <dsp:txXfrm rot="5400000">
        <a:off x="2205" y="1060241"/>
        <a:ext cx="2163216" cy="3180724"/>
      </dsp:txXfrm>
    </dsp:sp>
    <dsp:sp modelId="{FBF4D26B-14D3-418A-A8F1-2374D0E5C1FE}">
      <dsp:nvSpPr>
        <dsp:cNvPr id="0" name=""/>
        <dsp:cNvSpPr/>
      </dsp:nvSpPr>
      <dsp:spPr>
        <a:xfrm rot="16200000">
          <a:off x="758666" y="1568995"/>
          <a:ext cx="5301208" cy="2163216"/>
        </a:xfrm>
        <a:prstGeom prst="flowChartManualOperation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0" tIns="0" rIns="120931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Телефон:  (86167) 2-57-11</a:t>
          </a:r>
          <a:endParaRPr lang="ru-RU" sz="1900" kern="1200" dirty="0"/>
        </a:p>
      </dsp:txBody>
      <dsp:txXfrm rot="5400000">
        <a:off x="2327662" y="1060241"/>
        <a:ext cx="2163216" cy="3180724"/>
      </dsp:txXfrm>
    </dsp:sp>
    <dsp:sp modelId="{4ED65E16-BC27-43F0-807D-0DF9E37D0BA8}">
      <dsp:nvSpPr>
        <dsp:cNvPr id="0" name=""/>
        <dsp:cNvSpPr/>
      </dsp:nvSpPr>
      <dsp:spPr>
        <a:xfrm rot="16200000">
          <a:off x="3084125" y="1568995"/>
          <a:ext cx="5301208" cy="2163216"/>
        </a:xfrm>
        <a:prstGeom prst="flowChartManualOperation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0" tIns="0" rIns="12065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ФАКС: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(86167) 2-57-11 </a:t>
          </a:r>
          <a:endParaRPr lang="ru-RU" sz="1900" kern="1200" dirty="0"/>
        </a:p>
      </dsp:txBody>
      <dsp:txXfrm rot="5400000">
        <a:off x="4653121" y="1060241"/>
        <a:ext cx="2163216" cy="3180724"/>
      </dsp:txXfrm>
    </dsp:sp>
    <dsp:sp modelId="{B30776A0-22B5-4B31-8DE4-C166F018BB87}">
      <dsp:nvSpPr>
        <dsp:cNvPr id="0" name=""/>
        <dsp:cNvSpPr/>
      </dsp:nvSpPr>
      <dsp:spPr>
        <a:xfrm rot="16200000">
          <a:off x="5409583" y="1568995"/>
          <a:ext cx="5301208" cy="2163216"/>
        </a:xfrm>
        <a:prstGeom prst="flowChartManualOperation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0" tIns="0" rIns="120931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Адрес электронной почты: </a:t>
          </a:r>
          <a:r>
            <a:rPr lang="en-US" sz="1900" kern="1200" dirty="0" smtClean="0"/>
            <a:t>tuaprfin@mail.ru </a:t>
          </a:r>
          <a:endParaRPr lang="ru-RU" sz="1900" kern="1200" dirty="0"/>
        </a:p>
      </dsp:txBody>
      <dsp:txXfrm rot="5400000">
        <a:off x="6978579" y="1060241"/>
        <a:ext cx="2163216" cy="31807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3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0.66433</cdr:x>
      <cdr:y>0.79423</cdr:y>
    </cdr:from>
    <cdr:to>
      <cdr:x>0.99898</cdr:x>
      <cdr:y>1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6146583" y="4725097"/>
          <a:ext cx="3096294" cy="1224183"/>
        </a:xfrm>
        <a:prstGeom xmlns:a="http://schemas.openxmlformats.org/drawingml/2006/main" prst="rect">
          <a:avLst/>
        </a:prstGeom>
        <a:solidFill xmlns:a="http://schemas.openxmlformats.org/drawingml/2006/main">
          <a:srgbClr val="0033CC"/>
        </a:solidFill>
        <a:ln xmlns:a="http://schemas.openxmlformats.org/drawingml/2006/main">
          <a:noFill/>
        </a:ln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ru-RU" sz="2400" b="1" dirty="0" smtClean="0">
              <a:latin typeface="Palatino Linotype" panose="02040502050505030304" pitchFamily="18" charset="0"/>
            </a:rPr>
            <a:t>Объем (оборот) работ, услуг  </a:t>
          </a:r>
        </a:p>
        <a:p xmlns:a="http://schemas.openxmlformats.org/drawingml/2006/main">
          <a:pPr algn="ctr"/>
          <a:r>
            <a:rPr lang="ru-RU" sz="2400" b="1" dirty="0" smtClean="0">
              <a:latin typeface="Palatino Linotype" panose="02040502050505030304" pitchFamily="18" charset="0"/>
            </a:rPr>
            <a:t>115 млрд. руб.</a:t>
          </a:r>
          <a:endParaRPr lang="ru-RU" sz="2400" b="1" dirty="0">
            <a:latin typeface="Palatino Linotype" panose="02040502050505030304" pitchFamily="18" charset="0"/>
          </a:endParaRPr>
        </a:p>
      </cdr:txBody>
    </cdr:sp>
  </cdr:relSizeAnchor>
  <cdr:relSizeAnchor xmlns:cdr="http://schemas.openxmlformats.org/drawingml/2006/chartDrawing">
    <cdr:from>
      <cdr:x>0.20232</cdr:x>
      <cdr:y>0.34823</cdr:y>
    </cdr:from>
    <cdr:to>
      <cdr:x>0.32684</cdr:x>
      <cdr:y>0.43296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871932" y="2071720"/>
          <a:ext cx="1152101" cy="50408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3200" b="1" dirty="0" smtClean="0">
              <a:solidFill>
                <a:schemeClr val="tx1"/>
              </a:solidFill>
              <a:latin typeface="Bookman Old Style" panose="02050604050505020204" pitchFamily="18" charset="0"/>
            </a:rPr>
            <a:t>33%</a:t>
          </a:r>
          <a:endParaRPr lang="ru-RU" sz="3200" b="1" dirty="0">
            <a:solidFill>
              <a:schemeClr val="tx1"/>
            </a:solidFill>
            <a:latin typeface="Bookman Old Style" panose="02050604050505020204" pitchFamily="18" charset="0"/>
          </a:endParaRPr>
        </a:p>
      </cdr:txBody>
    </cdr:sp>
  </cdr:relSizeAnchor>
  <cdr:relSizeAnchor xmlns:cdr="http://schemas.openxmlformats.org/drawingml/2006/chartDrawing">
    <cdr:from>
      <cdr:x>0.31129</cdr:x>
      <cdr:y>0.50835</cdr:y>
    </cdr:from>
    <cdr:to>
      <cdr:x>0.50586</cdr:x>
      <cdr:y>0.60518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2880228" y="3024336"/>
          <a:ext cx="1800200" cy="5760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0.43773</cdr:x>
      <cdr:y>0.24508</cdr:y>
    </cdr:from>
    <cdr:to>
      <cdr:x>0.56225</cdr:x>
      <cdr:y>0.34191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4050025" y="1458038"/>
          <a:ext cx="1152101" cy="5760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3200" b="1" dirty="0" smtClean="0">
              <a:solidFill>
                <a:schemeClr val="tx1"/>
              </a:solidFill>
              <a:latin typeface="Bookman Old Style" panose="02050604050505020204" pitchFamily="18" charset="0"/>
            </a:rPr>
            <a:t>22%</a:t>
          </a:r>
          <a:endParaRPr lang="ru-RU" sz="3200" b="1" dirty="0">
            <a:solidFill>
              <a:schemeClr val="tx1"/>
            </a:solidFill>
            <a:latin typeface="Bookman Old Style" panose="02050604050505020204" pitchFamily="18" charset="0"/>
          </a:endParaRPr>
        </a:p>
      </cdr:txBody>
    </cdr:sp>
  </cdr:relSizeAnchor>
  <cdr:relSizeAnchor xmlns:cdr="http://schemas.openxmlformats.org/drawingml/2006/chartDrawing">
    <cdr:from>
      <cdr:x>0.56811</cdr:x>
      <cdr:y>0.35484</cdr:y>
    </cdr:from>
    <cdr:to>
      <cdr:x>0.71598</cdr:x>
      <cdr:y>0.43957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5256308" y="2111045"/>
          <a:ext cx="1368143" cy="50408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3200" b="1" dirty="0">
              <a:solidFill>
                <a:schemeClr val="tx1"/>
              </a:solidFill>
              <a:latin typeface="Bookman Old Style" panose="02050604050505020204" pitchFamily="18" charset="0"/>
            </a:rPr>
            <a:t>7</a:t>
          </a:r>
          <a:r>
            <a:rPr lang="ru-RU" sz="3200" b="1" dirty="0" smtClean="0">
              <a:solidFill>
                <a:schemeClr val="tx1"/>
              </a:solidFill>
              <a:latin typeface="Bookman Old Style" panose="02050604050505020204" pitchFamily="18" charset="0"/>
            </a:rPr>
            <a:t>%</a:t>
          </a:r>
          <a:endParaRPr lang="ru-RU" sz="3200" b="1" dirty="0">
            <a:solidFill>
              <a:schemeClr val="tx1"/>
            </a:solidFill>
            <a:latin typeface="Bookman Old Style" panose="02050604050505020204" pitchFamily="18" charset="0"/>
          </a:endParaRPr>
        </a:p>
      </cdr:txBody>
    </cdr:sp>
  </cdr:relSizeAnchor>
  <cdr:relSizeAnchor xmlns:cdr="http://schemas.openxmlformats.org/drawingml/2006/chartDrawing">
    <cdr:from>
      <cdr:x>0.68485</cdr:x>
      <cdr:y>0.41453</cdr:y>
    </cdr:from>
    <cdr:to>
      <cdr:x>0.80159</cdr:x>
      <cdr:y>0.51136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6336428" y="2466150"/>
          <a:ext cx="1080117" cy="5760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3200" b="1" dirty="0">
              <a:latin typeface="Bookman Old Style" panose="02050604050505020204" pitchFamily="18" charset="0"/>
            </a:rPr>
            <a:t>2</a:t>
          </a:r>
          <a:r>
            <a:rPr lang="ru-RU" sz="3200" b="1" dirty="0" smtClean="0">
              <a:latin typeface="Bookman Old Style" panose="02050604050505020204" pitchFamily="18" charset="0"/>
            </a:rPr>
            <a:t>%</a:t>
          </a:r>
          <a:endParaRPr lang="ru-RU" sz="3200" b="1" dirty="0">
            <a:latin typeface="Bookman Old Style" panose="02050604050505020204" pitchFamily="18" charset="0"/>
          </a:endParaRPr>
        </a:p>
      </cdr:txBody>
    </cdr:sp>
  </cdr:relSizeAnchor>
  <cdr:relSizeAnchor xmlns:cdr="http://schemas.openxmlformats.org/drawingml/2006/chartDrawing">
    <cdr:from>
      <cdr:x>0.38132</cdr:x>
      <cdr:y>0.53557</cdr:y>
    </cdr:from>
    <cdr:to>
      <cdr:x>0.51634</cdr:x>
      <cdr:y>0.6203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3528116" y="3186230"/>
          <a:ext cx="1249207" cy="50408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3200" b="1" dirty="0" smtClean="0">
              <a:latin typeface="Bookman Old Style" panose="02050604050505020204" pitchFamily="18" charset="0"/>
            </a:rPr>
            <a:t>35%</a:t>
          </a:r>
          <a:endParaRPr lang="ru-RU" sz="3200" b="1" dirty="0">
            <a:latin typeface="Bookman Old Style" panose="02050604050505020204" pitchFamily="18" charset="0"/>
          </a:endParaRPr>
        </a:p>
      </cdr:txBody>
    </cdr:sp>
  </cdr:relSizeAnchor>
  <cdr:relSizeAnchor xmlns:cdr="http://schemas.openxmlformats.org/drawingml/2006/chartDrawing">
    <cdr:from>
      <cdr:x>0.68485</cdr:x>
      <cdr:y>0.55977</cdr:y>
    </cdr:from>
    <cdr:to>
      <cdr:x>0.77824</cdr:x>
      <cdr:y>0.63239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6336428" y="3330246"/>
          <a:ext cx="864076" cy="4320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3000" b="1" dirty="0">
              <a:latin typeface="Bookman Old Style" panose="02050604050505020204" pitchFamily="18" charset="0"/>
            </a:rPr>
            <a:t>1</a:t>
          </a:r>
          <a:r>
            <a:rPr lang="ru-RU" sz="3000" b="1" dirty="0" smtClean="0">
              <a:latin typeface="Bookman Old Style" panose="02050604050505020204" pitchFamily="18" charset="0"/>
            </a:rPr>
            <a:t>%</a:t>
          </a:r>
          <a:endParaRPr lang="ru-RU" sz="3000" b="1" dirty="0">
            <a:latin typeface="Bookman Old Style" panose="02050604050505020204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0.08121</cdr:x>
      <cdr:y>0.02257</cdr:y>
    </cdr:from>
    <cdr:to>
      <cdr:x>0.20896</cdr:x>
      <cdr:y>0.09787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32415" y="142401"/>
          <a:ext cx="1152164" cy="475092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5">
            <a:lumMod val="60000"/>
            <a:lumOff val="40000"/>
          </a:schemeClr>
        </a:solidFill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2400" b="1" dirty="0" smtClean="0">
              <a:solidFill>
                <a:srgbClr val="002060"/>
              </a:solidFill>
            </a:rPr>
            <a:t>1 021,1</a:t>
          </a:r>
          <a:endParaRPr lang="ru-RU" sz="2400" b="1" dirty="0">
            <a:solidFill>
              <a:srgbClr val="002060"/>
            </a:solidFill>
          </a:endParaRPr>
        </a:p>
      </cdr:txBody>
    </cdr:sp>
  </cdr:relSizeAnchor>
  <cdr:relSizeAnchor xmlns:cdr="http://schemas.openxmlformats.org/drawingml/2006/chartDrawing">
    <cdr:from>
      <cdr:x>0.27406</cdr:x>
      <cdr:y>0.02283</cdr:y>
    </cdr:from>
    <cdr:to>
      <cdr:x>0.40857</cdr:x>
      <cdr:y>0.09426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2471687" y="144042"/>
          <a:ext cx="1213091" cy="450675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5">
            <a:lumMod val="60000"/>
            <a:lumOff val="40000"/>
          </a:schemeClr>
        </a:solidFill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400" b="1" dirty="0" smtClean="0">
              <a:solidFill>
                <a:srgbClr val="002060"/>
              </a:solidFill>
            </a:rPr>
            <a:t>1 039,4</a:t>
          </a:r>
          <a:endParaRPr lang="ru-RU" sz="2400" b="1" dirty="0">
            <a:solidFill>
              <a:srgbClr val="002060"/>
            </a:solidFill>
          </a:endParaRPr>
        </a:p>
      </cdr:txBody>
    </cdr:sp>
  </cdr:relSizeAnchor>
  <cdr:relSizeAnchor xmlns:cdr="http://schemas.openxmlformats.org/drawingml/2006/chartDrawing">
    <cdr:from>
      <cdr:x>0.45647</cdr:x>
      <cdr:y>0.02283</cdr:y>
    </cdr:from>
    <cdr:to>
      <cdr:x>0.5922</cdr:x>
      <cdr:y>0.1025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4116803" y="144042"/>
          <a:ext cx="1224159" cy="502663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5">
            <a:lumMod val="60000"/>
            <a:lumOff val="40000"/>
          </a:schemeClr>
        </a:solidFill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400" b="1" dirty="0" smtClean="0">
              <a:solidFill>
                <a:srgbClr val="002060"/>
              </a:solidFill>
            </a:rPr>
            <a:t>1 053,5</a:t>
          </a:r>
          <a:endParaRPr lang="ru-RU" sz="2400" b="1" dirty="0">
            <a:solidFill>
              <a:srgbClr val="002060"/>
            </a:solidFill>
          </a:endParaRPr>
        </a:p>
      </cdr:txBody>
    </cdr:sp>
  </cdr:relSizeAnchor>
  <cdr:relSizeAnchor xmlns:cdr="http://schemas.openxmlformats.org/drawingml/2006/chartDrawing">
    <cdr:from>
      <cdr:x>0.10196</cdr:x>
      <cdr:y>0.54164</cdr:y>
    </cdr:from>
    <cdr:to>
      <cdr:x>0.18212</cdr:x>
      <cdr:y>0.61571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919563" y="3456384"/>
          <a:ext cx="722946" cy="4726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2200" b="1" dirty="0" smtClean="0"/>
            <a:t>13%</a:t>
          </a:r>
          <a:endParaRPr lang="ru-RU" sz="2200" b="1" dirty="0"/>
        </a:p>
      </cdr:txBody>
    </cdr:sp>
  </cdr:relSizeAnchor>
  <cdr:relSizeAnchor xmlns:cdr="http://schemas.openxmlformats.org/drawingml/2006/chartDrawing">
    <cdr:from>
      <cdr:x>0.0892</cdr:x>
      <cdr:y>0.29696</cdr:y>
    </cdr:from>
    <cdr:to>
      <cdr:x>0.18581</cdr:x>
      <cdr:y>0.37103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804459" y="1894978"/>
          <a:ext cx="871305" cy="4726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400" b="1" dirty="0" smtClean="0">
              <a:solidFill>
                <a:schemeClr val="tx1"/>
              </a:solidFill>
            </a:rPr>
            <a:t>56%</a:t>
          </a:r>
          <a:endParaRPr lang="ru-RU" sz="20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0.47119</cdr:x>
      <cdr:y>0.29674</cdr:y>
    </cdr:from>
    <cdr:to>
      <cdr:x>0.56744</cdr:x>
      <cdr:y>0.38316</cdr:y>
    </cdr:to>
    <cdr:sp macro="" textlink="">
      <cdr:nvSpPr>
        <cdr:cNvPr id="9" name="TextBox 1"/>
        <cdr:cNvSpPr txBox="1"/>
      </cdr:nvSpPr>
      <cdr:spPr>
        <a:xfrm xmlns:a="http://schemas.openxmlformats.org/drawingml/2006/main">
          <a:off x="4249551" y="1872208"/>
          <a:ext cx="868058" cy="5452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400" b="1" dirty="0" smtClean="0">
              <a:solidFill>
                <a:schemeClr val="tx1"/>
              </a:solidFill>
            </a:rPr>
            <a:t>54%</a:t>
          </a:r>
          <a:endParaRPr lang="ru-RU" sz="24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0.27406</cdr:x>
      <cdr:y>0.29339</cdr:y>
    </cdr:from>
    <cdr:to>
      <cdr:x>0.37806</cdr:x>
      <cdr:y>0.36745</cdr:y>
    </cdr:to>
    <cdr:sp macro="" textlink="">
      <cdr:nvSpPr>
        <cdr:cNvPr id="10" name="TextBox 1"/>
        <cdr:cNvSpPr txBox="1"/>
      </cdr:nvSpPr>
      <cdr:spPr>
        <a:xfrm xmlns:a="http://schemas.openxmlformats.org/drawingml/2006/main">
          <a:off x="2471644" y="1851082"/>
          <a:ext cx="938003" cy="46726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400" b="1" dirty="0" smtClean="0">
              <a:solidFill>
                <a:schemeClr val="tx1"/>
              </a:solidFill>
            </a:rPr>
            <a:t>54%</a:t>
          </a:r>
          <a:endParaRPr lang="ru-RU" sz="24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0.47453</cdr:x>
      <cdr:y>0.63913</cdr:y>
    </cdr:from>
    <cdr:to>
      <cdr:x>0.55437</cdr:x>
      <cdr:y>0.70192</cdr:y>
    </cdr:to>
    <cdr:sp macro="" textlink="">
      <cdr:nvSpPr>
        <cdr:cNvPr id="11" name="TextBox 1"/>
        <cdr:cNvSpPr txBox="1"/>
      </cdr:nvSpPr>
      <cdr:spPr>
        <a:xfrm xmlns:a="http://schemas.openxmlformats.org/drawingml/2006/main">
          <a:off x="4279639" y="4032448"/>
          <a:ext cx="720060" cy="39616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200" b="1" dirty="0" smtClean="0">
              <a:solidFill>
                <a:schemeClr val="tx1"/>
              </a:solidFill>
            </a:rPr>
            <a:t>13%</a:t>
          </a:r>
          <a:endParaRPr lang="ru-RU" sz="22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0.29076</cdr:x>
      <cdr:y>0.7076</cdr:y>
    </cdr:from>
    <cdr:to>
      <cdr:x>0.3706</cdr:x>
      <cdr:y>0.76402</cdr:y>
    </cdr:to>
    <cdr:sp macro="" textlink="">
      <cdr:nvSpPr>
        <cdr:cNvPr id="12" name="TextBox 1"/>
        <cdr:cNvSpPr txBox="1"/>
      </cdr:nvSpPr>
      <cdr:spPr>
        <a:xfrm xmlns:a="http://schemas.openxmlformats.org/drawingml/2006/main">
          <a:off x="2622296" y="4464496"/>
          <a:ext cx="720060" cy="3559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200" b="1" dirty="0">
              <a:solidFill>
                <a:schemeClr val="tx1"/>
              </a:solidFill>
            </a:rPr>
            <a:t>7</a:t>
          </a:r>
          <a:r>
            <a:rPr lang="ru-RU" sz="2200" b="1" dirty="0" smtClean="0">
              <a:solidFill>
                <a:schemeClr val="tx1"/>
              </a:solidFill>
            </a:rPr>
            <a:t>%</a:t>
          </a:r>
          <a:endParaRPr lang="ru-RU" sz="22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0.09066</cdr:x>
      <cdr:y>0.76732</cdr:y>
    </cdr:from>
    <cdr:to>
      <cdr:x>0.17849</cdr:x>
      <cdr:y>0.81883</cdr:y>
    </cdr:to>
    <cdr:sp macro="" textlink="">
      <cdr:nvSpPr>
        <cdr:cNvPr id="13" name="TextBox 1"/>
        <cdr:cNvSpPr txBox="1"/>
      </cdr:nvSpPr>
      <cdr:spPr>
        <a:xfrm xmlns:a="http://schemas.openxmlformats.org/drawingml/2006/main">
          <a:off x="817673" y="4896544"/>
          <a:ext cx="792119" cy="32870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000" b="1" dirty="0">
              <a:solidFill>
                <a:schemeClr val="tx1"/>
              </a:solidFill>
            </a:rPr>
            <a:t>7</a:t>
          </a:r>
          <a:r>
            <a:rPr lang="ru-RU" sz="2000" b="1" dirty="0" smtClean="0">
              <a:solidFill>
                <a:schemeClr val="tx1"/>
              </a:solidFill>
            </a:rPr>
            <a:t>%</a:t>
          </a:r>
          <a:endParaRPr lang="ru-RU" sz="20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0.47343</cdr:x>
      <cdr:y>0.7076</cdr:y>
    </cdr:from>
    <cdr:to>
      <cdr:x>0.55228</cdr:x>
      <cdr:y>0.78167</cdr:y>
    </cdr:to>
    <cdr:sp macro="" textlink="">
      <cdr:nvSpPr>
        <cdr:cNvPr id="14" name="TextBox 1"/>
        <cdr:cNvSpPr txBox="1"/>
      </cdr:nvSpPr>
      <cdr:spPr>
        <a:xfrm xmlns:a="http://schemas.openxmlformats.org/drawingml/2006/main">
          <a:off x="4269742" y="4464496"/>
          <a:ext cx="711181" cy="4673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200" b="1" dirty="0" smtClean="0"/>
            <a:t>7%</a:t>
          </a:r>
          <a:endParaRPr lang="ru-RU" sz="2200" b="1" dirty="0"/>
        </a:p>
      </cdr:txBody>
    </cdr:sp>
  </cdr:relSizeAnchor>
  <cdr:relSizeAnchor xmlns:cdr="http://schemas.openxmlformats.org/drawingml/2006/chartDrawing">
    <cdr:from>
      <cdr:x>0.28286</cdr:x>
      <cdr:y>0.76467</cdr:y>
    </cdr:from>
    <cdr:to>
      <cdr:x>0.3688</cdr:x>
      <cdr:y>0.82745</cdr:y>
    </cdr:to>
    <cdr:sp macro="" textlink="">
      <cdr:nvSpPr>
        <cdr:cNvPr id="15" name="TextBox 1"/>
        <cdr:cNvSpPr txBox="1"/>
      </cdr:nvSpPr>
      <cdr:spPr>
        <a:xfrm xmlns:a="http://schemas.openxmlformats.org/drawingml/2006/main">
          <a:off x="2551065" y="4824536"/>
          <a:ext cx="775075" cy="3960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200" b="1" dirty="0"/>
            <a:t>7</a:t>
          </a:r>
          <a:r>
            <a:rPr lang="ru-RU" sz="2200" b="1" dirty="0" smtClean="0"/>
            <a:t>%</a:t>
          </a:r>
          <a:endParaRPr lang="ru-RU" sz="2200" b="1" dirty="0"/>
        </a:p>
      </cdr:txBody>
    </cdr:sp>
  </cdr:relSizeAnchor>
  <cdr:relSizeAnchor xmlns:cdr="http://schemas.openxmlformats.org/drawingml/2006/chartDrawing">
    <cdr:from>
      <cdr:x>0.08456</cdr:x>
      <cdr:y>0.7109</cdr:y>
    </cdr:from>
    <cdr:to>
      <cdr:x>0.18212</cdr:x>
      <cdr:y>0.76732</cdr:y>
    </cdr:to>
    <cdr:sp macro="" textlink="">
      <cdr:nvSpPr>
        <cdr:cNvPr id="16" name="TextBox 1"/>
        <cdr:cNvSpPr txBox="1"/>
      </cdr:nvSpPr>
      <cdr:spPr>
        <a:xfrm xmlns:a="http://schemas.openxmlformats.org/drawingml/2006/main">
          <a:off x="762636" y="4536504"/>
          <a:ext cx="879873" cy="36003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200" b="1" dirty="0"/>
            <a:t>7</a:t>
          </a:r>
          <a:r>
            <a:rPr lang="ru-RU" sz="2200" b="1" dirty="0" smtClean="0"/>
            <a:t>%</a:t>
          </a:r>
          <a:endParaRPr lang="ru-RU" sz="2200" b="1" dirty="0"/>
        </a:p>
      </cdr:txBody>
    </cdr:sp>
  </cdr:relSizeAnchor>
  <cdr:relSizeAnchor xmlns:cdr="http://schemas.openxmlformats.org/drawingml/2006/chartDrawing">
    <cdr:from>
      <cdr:x>0.46446</cdr:x>
      <cdr:y>0.53641</cdr:y>
    </cdr:from>
    <cdr:to>
      <cdr:x>0.56202</cdr:x>
      <cdr:y>0.61048</cdr:y>
    </cdr:to>
    <cdr:sp macro="" textlink="">
      <cdr:nvSpPr>
        <cdr:cNvPr id="17" name="TextBox 1"/>
        <cdr:cNvSpPr txBox="1"/>
      </cdr:nvSpPr>
      <cdr:spPr>
        <a:xfrm xmlns:a="http://schemas.openxmlformats.org/drawingml/2006/main">
          <a:off x="4188835" y="3384376"/>
          <a:ext cx="879873" cy="46733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200" b="1" dirty="0" smtClean="0"/>
            <a:t>13%</a:t>
          </a:r>
          <a:endParaRPr lang="ru-RU" sz="2200" b="1" dirty="0"/>
        </a:p>
      </cdr:txBody>
    </cdr:sp>
  </cdr:relSizeAnchor>
  <cdr:relSizeAnchor xmlns:cdr="http://schemas.openxmlformats.org/drawingml/2006/chartDrawing">
    <cdr:from>
      <cdr:x>0.29076</cdr:x>
      <cdr:y>0.53641</cdr:y>
    </cdr:from>
    <cdr:to>
      <cdr:x>0.37435</cdr:x>
      <cdr:y>0.61048</cdr:y>
    </cdr:to>
    <cdr:sp macro="" textlink="">
      <cdr:nvSpPr>
        <cdr:cNvPr id="18" name="TextBox 1"/>
        <cdr:cNvSpPr txBox="1"/>
      </cdr:nvSpPr>
      <cdr:spPr>
        <a:xfrm xmlns:a="http://schemas.openxmlformats.org/drawingml/2006/main">
          <a:off x="2622296" y="3384376"/>
          <a:ext cx="753880" cy="46733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200" b="1" dirty="0" smtClean="0"/>
            <a:t>13%</a:t>
          </a:r>
          <a:endParaRPr lang="ru-RU" sz="2200" b="1" dirty="0"/>
        </a:p>
      </cdr:txBody>
    </cdr:sp>
  </cdr:relSizeAnchor>
  <cdr:relSizeAnchor xmlns:cdr="http://schemas.openxmlformats.org/drawingml/2006/chartDrawing">
    <cdr:from>
      <cdr:x>0.2829</cdr:x>
      <cdr:y>0.81032</cdr:y>
    </cdr:from>
    <cdr:to>
      <cdr:x>0.36275</cdr:x>
      <cdr:y>0.86872</cdr:y>
    </cdr:to>
    <cdr:sp macro="" textlink="">
      <cdr:nvSpPr>
        <cdr:cNvPr id="19" name="TextBox 1"/>
        <cdr:cNvSpPr txBox="1"/>
      </cdr:nvSpPr>
      <cdr:spPr>
        <a:xfrm xmlns:a="http://schemas.openxmlformats.org/drawingml/2006/main">
          <a:off x="2551459" y="5112568"/>
          <a:ext cx="720060" cy="3684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200" b="1" dirty="0" smtClean="0"/>
            <a:t>3%</a:t>
          </a:r>
          <a:endParaRPr lang="ru-RU" sz="2200" b="1" dirty="0"/>
        </a:p>
      </cdr:txBody>
    </cdr:sp>
  </cdr:relSizeAnchor>
  <cdr:relSizeAnchor xmlns:cdr="http://schemas.openxmlformats.org/drawingml/2006/chartDrawing">
    <cdr:from>
      <cdr:x>0.08637</cdr:x>
      <cdr:y>0.81246</cdr:y>
    </cdr:from>
    <cdr:to>
      <cdr:x>0.18521</cdr:x>
      <cdr:y>0.86888</cdr:y>
    </cdr:to>
    <cdr:sp macro="" textlink="">
      <cdr:nvSpPr>
        <cdr:cNvPr id="20" name="TextBox 1"/>
        <cdr:cNvSpPr txBox="1"/>
      </cdr:nvSpPr>
      <cdr:spPr>
        <a:xfrm xmlns:a="http://schemas.openxmlformats.org/drawingml/2006/main">
          <a:off x="778948" y="5184576"/>
          <a:ext cx="891417" cy="36003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200" b="1" dirty="0"/>
            <a:t>3</a:t>
          </a:r>
          <a:r>
            <a:rPr lang="ru-RU" sz="2200" b="1" dirty="0" smtClean="0"/>
            <a:t>%</a:t>
          </a:r>
          <a:endParaRPr lang="ru-RU" sz="2200" b="1" dirty="0"/>
        </a:p>
      </cdr:txBody>
    </cdr:sp>
  </cdr:relSizeAnchor>
  <cdr:relSizeAnchor xmlns:cdr="http://schemas.openxmlformats.org/drawingml/2006/chartDrawing">
    <cdr:from>
      <cdr:x>0.28899</cdr:x>
      <cdr:y>0.63913</cdr:y>
    </cdr:from>
    <cdr:to>
      <cdr:x>0.37756</cdr:x>
      <cdr:y>0.69753</cdr:y>
    </cdr:to>
    <cdr:sp macro="" textlink="">
      <cdr:nvSpPr>
        <cdr:cNvPr id="22" name="TextBox 1"/>
        <cdr:cNvSpPr txBox="1"/>
      </cdr:nvSpPr>
      <cdr:spPr>
        <a:xfrm xmlns:a="http://schemas.openxmlformats.org/drawingml/2006/main">
          <a:off x="2606322" y="4032448"/>
          <a:ext cx="798829" cy="3684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ru-RU" sz="2200" b="1" dirty="0" smtClean="0"/>
            <a:t>13%</a:t>
          </a:r>
          <a:endParaRPr lang="ru-RU" sz="2200" b="1" dirty="0"/>
        </a:p>
      </cdr:txBody>
    </cdr:sp>
  </cdr:relSizeAnchor>
  <cdr:relSizeAnchor xmlns:cdr="http://schemas.openxmlformats.org/drawingml/2006/chartDrawing">
    <cdr:from>
      <cdr:x>0.09632</cdr:x>
      <cdr:y>0.6432</cdr:y>
    </cdr:from>
    <cdr:to>
      <cdr:x>0.18212</cdr:x>
      <cdr:y>0.7016</cdr:y>
    </cdr:to>
    <cdr:sp macro="" textlink="">
      <cdr:nvSpPr>
        <cdr:cNvPr id="23" name="TextBox 1"/>
        <cdr:cNvSpPr txBox="1"/>
      </cdr:nvSpPr>
      <cdr:spPr>
        <a:xfrm xmlns:a="http://schemas.openxmlformats.org/drawingml/2006/main">
          <a:off x="868711" y="4104456"/>
          <a:ext cx="773798" cy="3726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200" b="1" dirty="0" smtClean="0"/>
            <a:t>11%</a:t>
          </a:r>
          <a:endParaRPr lang="ru-RU" sz="2200" b="1" dirty="0"/>
        </a:p>
      </cdr:txBody>
    </cdr:sp>
  </cdr:relSizeAnchor>
  <cdr:relSizeAnchor xmlns:cdr="http://schemas.openxmlformats.org/drawingml/2006/chartDrawing">
    <cdr:from>
      <cdr:x>0.47343</cdr:x>
      <cdr:y>0.76467</cdr:y>
    </cdr:from>
    <cdr:to>
      <cdr:x>0.56126</cdr:x>
      <cdr:y>0.82109</cdr:y>
    </cdr:to>
    <cdr:sp macro="" textlink="">
      <cdr:nvSpPr>
        <cdr:cNvPr id="24" name="TextBox 1"/>
        <cdr:cNvSpPr txBox="1"/>
      </cdr:nvSpPr>
      <cdr:spPr>
        <a:xfrm xmlns:a="http://schemas.openxmlformats.org/drawingml/2006/main">
          <a:off x="4269742" y="4824536"/>
          <a:ext cx="792134" cy="3559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200" b="1" dirty="0" smtClean="0"/>
            <a:t>7%</a:t>
          </a:r>
          <a:endParaRPr lang="ru-RU" sz="2200" b="1" dirty="0"/>
        </a:p>
      </cdr:txBody>
    </cdr:sp>
  </cdr:relSizeAnchor>
  <cdr:relSizeAnchor xmlns:cdr="http://schemas.openxmlformats.org/drawingml/2006/chartDrawing">
    <cdr:from>
      <cdr:x>0.60019</cdr:x>
      <cdr:y>1.58496E-7</cdr:y>
    </cdr:from>
    <cdr:to>
      <cdr:x>1</cdr:x>
      <cdr:y>0.59347</cdr:y>
    </cdr:to>
    <cdr:sp macro="" textlink="">
      <cdr:nvSpPr>
        <cdr:cNvPr id="27" name="Скругленный прямоугольник 26"/>
        <cdr:cNvSpPr/>
      </cdr:nvSpPr>
      <cdr:spPr>
        <a:xfrm xmlns:a="http://schemas.openxmlformats.org/drawingml/2006/main">
          <a:off x="5412984" y="1"/>
          <a:ext cx="3605800" cy="3744416"/>
        </a:xfrm>
        <a:prstGeom xmlns:a="http://schemas.openxmlformats.org/drawingml/2006/main" prst="roundRect">
          <a:avLst/>
        </a:prstGeom>
        <a:solidFill xmlns:a="http://schemas.openxmlformats.org/drawingml/2006/main">
          <a:schemeClr val="bg2">
            <a:lumMod val="90000"/>
          </a:schemeClr>
        </a:solidFill>
        <a:ln xmlns:a="http://schemas.openxmlformats.org/drawingml/2006/main">
          <a:noFill/>
        </a:ln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ru-RU" sz="1800" b="1" dirty="0" smtClean="0">
              <a:solidFill>
                <a:srgbClr val="0000FF"/>
              </a:solidFill>
            </a:rPr>
            <a:t>В основу расчетов прогноза доходов на 2021-2023 годы заложены:</a:t>
          </a:r>
          <a:endParaRPr lang="ru-RU" sz="300" dirty="0" smtClean="0">
            <a:solidFill>
              <a:srgbClr val="002060"/>
            </a:solidFill>
          </a:endParaRPr>
        </a:p>
        <a:p xmlns:a="http://schemas.openxmlformats.org/drawingml/2006/main">
          <a:pPr algn="ctr"/>
          <a:r>
            <a:rPr lang="ru-RU" sz="1300" dirty="0" smtClean="0">
              <a:solidFill>
                <a:srgbClr val="002060"/>
              </a:solidFill>
            </a:rPr>
            <a:t>Прогнозные оценки показателей  социально-экономического развития:</a:t>
          </a:r>
        </a:p>
        <a:p xmlns:a="http://schemas.openxmlformats.org/drawingml/2006/main">
          <a:pPr algn="ctr"/>
          <a:r>
            <a:rPr lang="ru-RU" sz="1300" dirty="0" smtClean="0">
              <a:solidFill>
                <a:srgbClr val="002060"/>
              </a:solidFill>
            </a:rPr>
            <a:t> </a:t>
          </a:r>
        </a:p>
        <a:p xmlns:a="http://schemas.openxmlformats.org/drawingml/2006/main">
          <a:pPr marL="171450" indent="-171450">
            <a:buFont typeface="Arial" pitchFamily="34" charset="0"/>
            <a:buChar char="•"/>
          </a:pPr>
          <a:r>
            <a:rPr lang="ru-RU" sz="1300" dirty="0" smtClean="0">
              <a:solidFill>
                <a:srgbClr val="002060"/>
              </a:solidFill>
            </a:rPr>
            <a:t>индексы потребительских цен;</a:t>
          </a:r>
        </a:p>
        <a:p xmlns:a="http://schemas.openxmlformats.org/drawingml/2006/main">
          <a:pPr marL="171450" indent="-171450">
            <a:buFont typeface="Arial" pitchFamily="34" charset="0"/>
            <a:buChar char="•"/>
          </a:pPr>
          <a:endParaRPr lang="ru-RU" sz="500" dirty="0" smtClean="0">
            <a:solidFill>
              <a:srgbClr val="002060"/>
            </a:solidFill>
          </a:endParaRPr>
        </a:p>
        <a:p xmlns:a="http://schemas.openxmlformats.org/drawingml/2006/main">
          <a:pPr marL="171450" indent="-171450">
            <a:buFont typeface="Arial" pitchFamily="34" charset="0"/>
            <a:buChar char="•"/>
          </a:pPr>
          <a:r>
            <a:rPr lang="ru-RU" sz="1300" dirty="0" smtClean="0">
              <a:solidFill>
                <a:srgbClr val="002060"/>
              </a:solidFill>
            </a:rPr>
            <a:t>объемы фонда заработной платы и прибыли прибыльных организаций;</a:t>
          </a:r>
        </a:p>
        <a:p xmlns:a="http://schemas.openxmlformats.org/drawingml/2006/main">
          <a:r>
            <a:rPr lang="ru-RU" sz="400" dirty="0" smtClean="0">
              <a:solidFill>
                <a:srgbClr val="002060"/>
              </a:solidFill>
            </a:rPr>
            <a:t>  </a:t>
          </a:r>
          <a:endParaRPr lang="ru-RU" sz="1300" dirty="0" smtClean="0">
            <a:solidFill>
              <a:srgbClr val="002060"/>
            </a:solidFill>
          </a:endParaRPr>
        </a:p>
        <a:p xmlns:a="http://schemas.openxmlformats.org/drawingml/2006/main">
          <a:pPr marL="171450" indent="-171450">
            <a:buFont typeface="Arial" pitchFamily="34" charset="0"/>
            <a:buChar char="•"/>
          </a:pPr>
          <a:r>
            <a:rPr lang="ru-RU" sz="1300" dirty="0" smtClean="0">
              <a:solidFill>
                <a:srgbClr val="002060"/>
              </a:solidFill>
            </a:rPr>
            <a:t>показатели собираемости налогов за ряд лет;</a:t>
          </a:r>
        </a:p>
        <a:p xmlns:a="http://schemas.openxmlformats.org/drawingml/2006/main">
          <a:pPr marL="171450" indent="-171450">
            <a:buFont typeface="Arial" pitchFamily="34" charset="0"/>
            <a:buChar char="•"/>
          </a:pPr>
          <a:r>
            <a:rPr lang="ru-RU" sz="1300" dirty="0">
              <a:solidFill>
                <a:srgbClr val="002060"/>
              </a:solidFill>
            </a:rPr>
            <a:t>д</a:t>
          </a:r>
          <a:r>
            <a:rPr lang="ru-RU" sz="1300" dirty="0" smtClean="0">
              <a:solidFill>
                <a:srgbClr val="002060"/>
              </a:solidFill>
            </a:rPr>
            <a:t>анные главных администраторов доходов местного бюджета;</a:t>
          </a:r>
        </a:p>
        <a:p xmlns:a="http://schemas.openxmlformats.org/drawingml/2006/main">
          <a:r>
            <a:rPr lang="ru-RU" sz="700" dirty="0" smtClean="0">
              <a:solidFill>
                <a:srgbClr val="002060"/>
              </a:solidFill>
            </a:rPr>
            <a:t>                                  </a:t>
          </a:r>
          <a:endParaRPr lang="ru-RU" sz="500" dirty="0" smtClean="0">
            <a:solidFill>
              <a:srgbClr val="002060"/>
            </a:solidFill>
          </a:endParaRPr>
        </a:p>
        <a:p xmlns:a="http://schemas.openxmlformats.org/drawingml/2006/main">
          <a:pPr marL="171450" indent="-171450">
            <a:buFont typeface="Arial" pitchFamily="34" charset="0"/>
            <a:buChar char="•"/>
          </a:pPr>
          <a:r>
            <a:rPr lang="ru-RU" sz="1300" dirty="0" smtClean="0">
              <a:solidFill>
                <a:srgbClr val="002060"/>
              </a:solidFill>
            </a:rPr>
            <a:t>ряд других параметров.</a:t>
          </a:r>
          <a:r>
            <a:rPr lang="ru-RU" sz="1300" dirty="0" smtClean="0"/>
            <a:t>.</a:t>
          </a:r>
        </a:p>
        <a:p xmlns:a="http://schemas.openxmlformats.org/drawingml/2006/main">
          <a:pPr marL="171450" indent="-171450">
            <a:buFont typeface="Arial" pitchFamily="34" charset="0"/>
            <a:buChar char="•"/>
          </a:pPr>
          <a:endParaRPr lang="ru-RU" sz="1300" dirty="0"/>
        </a:p>
      </cdr:txBody>
    </cdr:sp>
  </cdr:relSizeAnchor>
  <cdr:relSizeAnchor xmlns:cdr="http://schemas.openxmlformats.org/drawingml/2006/chartDrawing">
    <cdr:from>
      <cdr:x>0.12518</cdr:x>
      <cdr:y>0.80118</cdr:y>
    </cdr:from>
    <cdr:to>
      <cdr:x>0.22493</cdr:x>
      <cdr:y>0.8576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1129003" y="5112568"/>
          <a:ext cx="899592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2000" dirty="0"/>
        </a:p>
      </cdr:txBody>
    </cdr:sp>
  </cdr:relSizeAnchor>
  <cdr:relSizeAnchor xmlns:cdr="http://schemas.openxmlformats.org/drawingml/2006/chartDrawing">
    <cdr:from>
      <cdr:x>0.47103</cdr:x>
      <cdr:y>0.86481</cdr:y>
    </cdr:from>
    <cdr:to>
      <cdr:x>0.56685</cdr:x>
      <cdr:y>0.92924</cdr:y>
    </cdr:to>
    <cdr:sp macro="" textlink="">
      <cdr:nvSpPr>
        <cdr:cNvPr id="26" name="TextBox 1"/>
        <cdr:cNvSpPr txBox="1"/>
      </cdr:nvSpPr>
      <cdr:spPr>
        <a:xfrm xmlns:a="http://schemas.openxmlformats.org/drawingml/2006/main">
          <a:off x="4248156" y="5456353"/>
          <a:ext cx="864129" cy="4064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200" b="1" dirty="0"/>
            <a:t>3</a:t>
          </a:r>
          <a:r>
            <a:rPr lang="ru-RU" sz="2200" b="1" dirty="0" smtClean="0"/>
            <a:t>%</a:t>
          </a:r>
          <a:endParaRPr lang="ru-RU" sz="2200" b="1" dirty="0"/>
        </a:p>
      </cdr:txBody>
    </cdr:sp>
  </cdr:relSizeAnchor>
  <cdr:relSizeAnchor xmlns:cdr="http://schemas.openxmlformats.org/drawingml/2006/chartDrawing">
    <cdr:from>
      <cdr:x>0.27406</cdr:x>
      <cdr:y>0.86477</cdr:y>
    </cdr:from>
    <cdr:to>
      <cdr:x>0.36764</cdr:x>
      <cdr:y>0.92924</cdr:y>
    </cdr:to>
    <cdr:sp macro="" textlink="">
      <cdr:nvSpPr>
        <cdr:cNvPr id="28" name="TextBox 1"/>
        <cdr:cNvSpPr txBox="1"/>
      </cdr:nvSpPr>
      <cdr:spPr>
        <a:xfrm xmlns:a="http://schemas.openxmlformats.org/drawingml/2006/main">
          <a:off x="2471645" y="5456120"/>
          <a:ext cx="843977" cy="4067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200" b="1" dirty="0"/>
            <a:t>3</a:t>
          </a:r>
          <a:r>
            <a:rPr lang="ru-RU" sz="2200" b="1" dirty="0" smtClean="0"/>
            <a:t>%</a:t>
          </a:r>
          <a:endParaRPr lang="ru-RU" sz="2200" b="1" dirty="0"/>
        </a:p>
      </cdr:txBody>
    </cdr:sp>
  </cdr:relSizeAnchor>
  <cdr:relSizeAnchor xmlns:cdr="http://schemas.openxmlformats.org/drawingml/2006/chartDrawing">
    <cdr:from>
      <cdr:x>0.08755</cdr:x>
      <cdr:y>0.85984</cdr:y>
    </cdr:from>
    <cdr:to>
      <cdr:x>0.18639</cdr:x>
      <cdr:y>0.93391</cdr:y>
    </cdr:to>
    <cdr:sp macro="" textlink="">
      <cdr:nvSpPr>
        <cdr:cNvPr id="29" name="TextBox 1"/>
        <cdr:cNvSpPr txBox="1"/>
      </cdr:nvSpPr>
      <cdr:spPr>
        <a:xfrm xmlns:a="http://schemas.openxmlformats.org/drawingml/2006/main">
          <a:off x="789614" y="5486918"/>
          <a:ext cx="891417" cy="4726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200" b="1" dirty="0"/>
            <a:t>3</a:t>
          </a:r>
          <a:r>
            <a:rPr lang="ru-RU" sz="2200" b="1" dirty="0" smtClean="0"/>
            <a:t>%</a:t>
          </a:r>
          <a:endParaRPr lang="ru-RU" sz="2200" b="1" dirty="0"/>
        </a:p>
      </cdr:txBody>
    </cdr:sp>
  </cdr:relSizeAnchor>
  <cdr:relSizeAnchor xmlns:cdr="http://schemas.openxmlformats.org/drawingml/2006/chartDrawing">
    <cdr:from>
      <cdr:x>0.46787</cdr:x>
      <cdr:y>0.81032</cdr:y>
    </cdr:from>
    <cdr:to>
      <cdr:x>0.56368</cdr:x>
      <cdr:y>0.87475</cdr:y>
    </cdr:to>
    <cdr:sp macro="" textlink="">
      <cdr:nvSpPr>
        <cdr:cNvPr id="30" name="TextBox 1"/>
        <cdr:cNvSpPr txBox="1"/>
      </cdr:nvSpPr>
      <cdr:spPr>
        <a:xfrm xmlns:a="http://schemas.openxmlformats.org/drawingml/2006/main">
          <a:off x="4219581" y="5112568"/>
          <a:ext cx="864129" cy="4064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200" b="1" dirty="0" smtClean="0"/>
            <a:t>3%</a:t>
          </a:r>
          <a:endParaRPr lang="ru-RU" sz="2200" b="1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0.00222</cdr:x>
      <cdr:y>0.56024</cdr:y>
    </cdr:from>
    <cdr:to>
      <cdr:x>0.73934</cdr:x>
      <cdr:y>1</cdr:y>
    </cdr:to>
    <cdr:sp macro="" textlink="">
      <cdr:nvSpPr>
        <cdr:cNvPr id="14" name="Скругленный прямоугольник 13"/>
        <cdr:cNvSpPr/>
      </cdr:nvSpPr>
      <cdr:spPr>
        <a:xfrm xmlns:a="http://schemas.openxmlformats.org/drawingml/2006/main">
          <a:off x="20541" y="3494385"/>
          <a:ext cx="6820217" cy="2742927"/>
        </a:xfrm>
        <a:prstGeom xmlns:a="http://schemas.openxmlformats.org/drawingml/2006/main" prst="roundRect">
          <a:avLst/>
        </a:prstGeom>
        <a:solidFill xmlns:a="http://schemas.openxmlformats.org/drawingml/2006/main">
          <a:srgbClr val="FFFF99"/>
        </a:solidFill>
        <a:ln xmlns:a="http://schemas.openxmlformats.org/drawingml/2006/main">
          <a:noFill/>
        </a:ln>
        <a:effectLst xmlns:a="http://schemas.openxmlformats.org/drawingml/2006/main">
          <a:outerShdw blurRad="152400" dist="317500" dir="5400000" sx="90000" sy="-19000" rotWithShape="0">
            <a:prstClr val="black">
              <a:alpha val="15000"/>
            </a:prstClr>
          </a:outerShdw>
        </a:effectLst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>
            <a:lnSpc>
              <a:spcPts val="1500"/>
            </a:lnSpc>
          </a:pPr>
          <a:r>
            <a:rPr lang="ru-RU" sz="1600" b="1" u="sng" dirty="0" smtClean="0">
              <a:solidFill>
                <a:srgbClr val="002060"/>
              </a:solidFill>
            </a:rPr>
            <a:t>На планирование  доходов 2021 года повлияли:</a:t>
          </a:r>
        </a:p>
        <a:p xmlns:a="http://schemas.openxmlformats.org/drawingml/2006/main">
          <a:pPr algn="l">
            <a:lnSpc>
              <a:spcPts val="1500"/>
            </a:lnSpc>
          </a:pPr>
          <a:r>
            <a:rPr lang="ru-RU" sz="12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ru-RU" sz="13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*объем прибыли прибыльных предприятий по полному кругу– </a:t>
          </a:r>
          <a:r>
            <a:rPr lang="ru-RU" sz="1300" b="1" dirty="0" smtClean="0">
              <a:solidFill>
                <a:schemeClr val="tx1"/>
              </a:solidFill>
            </a:rPr>
            <a:t>109,1% </a:t>
          </a:r>
          <a:r>
            <a:rPr lang="ru-RU" sz="13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к уровню оценки 2020 года за счет роста прибыли по отрасли «Транспортировка и хранение» - 108,3%, «Обрабатывающее производство» - 110%,  при этом  учтена нестабильная динамика  поступлений налога на прибыль организаций от ОАО «Сургутнефтегаз» г. Сургут, входящего в консолидированную группу налогоплательщиков, а также наличие переплаты на момент формирования прогноза по АО «ТМПТ» и ОАО «Сургутнефтегаз»;  </a:t>
          </a:r>
        </a:p>
        <a:p xmlns:a="http://schemas.openxmlformats.org/drawingml/2006/main">
          <a:pPr algn="l">
            <a:lnSpc>
              <a:spcPts val="1500"/>
            </a:lnSpc>
          </a:pPr>
          <a:r>
            <a:rPr lang="ru-RU" sz="1300" b="1" dirty="0">
              <a:solidFill>
                <a:schemeClr val="tx1">
                  <a:lumMod val="95000"/>
                  <a:lumOff val="5000"/>
                </a:schemeClr>
              </a:solidFill>
            </a:rPr>
            <a:t>*</a:t>
          </a:r>
          <a:r>
            <a:rPr lang="ru-RU" sz="13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фонд заработной платы по полному кругу организаций – 106% к уровню оценки 2020 года; </a:t>
          </a:r>
        </a:p>
        <a:p xmlns:a="http://schemas.openxmlformats.org/drawingml/2006/main">
          <a:pPr algn="l">
            <a:lnSpc>
              <a:spcPts val="1500"/>
            </a:lnSpc>
          </a:pPr>
          <a:r>
            <a:rPr lang="ru-RU" sz="1300" b="1" dirty="0">
              <a:solidFill>
                <a:schemeClr val="tx1">
                  <a:lumMod val="95000"/>
                  <a:lumOff val="5000"/>
                </a:schemeClr>
              </a:solidFill>
            </a:rPr>
            <a:t>*</a:t>
          </a:r>
          <a:r>
            <a:rPr lang="ru-RU" sz="13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индекс потребительских цен - 104%  к уровню оценки 2020 года. </a:t>
          </a:r>
        </a:p>
      </cdr:txBody>
    </cdr:sp>
  </cdr:relSizeAnchor>
  <cdr:relSizeAnchor xmlns:cdr="http://schemas.openxmlformats.org/drawingml/2006/chartDrawing">
    <cdr:from>
      <cdr:x>0.07948</cdr:x>
      <cdr:y>0.30016</cdr:y>
    </cdr:from>
    <cdr:to>
      <cdr:x>0.21493</cdr:x>
      <cdr:y>0.38097</cdr:y>
    </cdr:to>
    <cdr:sp macro="" textlink="">
      <cdr:nvSpPr>
        <cdr:cNvPr id="2" name="Овал 1"/>
        <cdr:cNvSpPr/>
      </cdr:nvSpPr>
      <cdr:spPr>
        <a:xfrm xmlns:a="http://schemas.openxmlformats.org/drawingml/2006/main">
          <a:off x="735352" y="1872208"/>
          <a:ext cx="1253254" cy="50403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FF00"/>
        </a:solidFill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ru-RU" sz="1800" b="1" dirty="0" smtClean="0">
              <a:solidFill>
                <a:schemeClr val="tx1"/>
              </a:solidFill>
            </a:rPr>
            <a:t>38 337</a:t>
          </a:r>
          <a:endParaRPr lang="ru-RU" sz="18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0.64422</cdr:x>
      <cdr:y>0.22228</cdr:y>
    </cdr:from>
    <cdr:to>
      <cdr:x>0.77968</cdr:x>
      <cdr:y>0.3031</cdr:y>
    </cdr:to>
    <cdr:sp macro="" textlink="">
      <cdr:nvSpPr>
        <cdr:cNvPr id="5" name="Овал 4"/>
        <cdr:cNvSpPr/>
      </cdr:nvSpPr>
      <cdr:spPr>
        <a:xfrm xmlns:a="http://schemas.openxmlformats.org/drawingml/2006/main">
          <a:off x="5960690" y="1386408"/>
          <a:ext cx="1253347" cy="504100"/>
        </a:xfrm>
        <a:prstGeom xmlns:a="http://schemas.openxmlformats.org/drawingml/2006/main" prst="ellipse">
          <a:avLst/>
        </a:prstGeom>
        <a:solidFill xmlns:a="http://schemas.openxmlformats.org/drawingml/2006/main">
          <a:srgbClr val="FFFF00"/>
        </a:solidFill>
        <a:ln xmlns:a="http://schemas.openxmlformats.org/drawingml/2006/main">
          <a:solidFill>
            <a:schemeClr val="tx1"/>
          </a:solidFill>
        </a:ln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b="1" dirty="0" smtClean="0">
              <a:solidFill>
                <a:schemeClr val="tx1"/>
              </a:solidFill>
            </a:rPr>
            <a:t>43 450</a:t>
          </a:r>
          <a:endParaRPr lang="ru-RU" sz="18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0.44966</cdr:x>
      <cdr:y>0.24537</cdr:y>
    </cdr:from>
    <cdr:to>
      <cdr:x>0.58512</cdr:x>
      <cdr:y>0.32619</cdr:y>
    </cdr:to>
    <cdr:sp macro="" textlink="">
      <cdr:nvSpPr>
        <cdr:cNvPr id="6" name="Овал 5"/>
        <cdr:cNvSpPr/>
      </cdr:nvSpPr>
      <cdr:spPr>
        <a:xfrm xmlns:a="http://schemas.openxmlformats.org/drawingml/2006/main">
          <a:off x="4160490" y="1530424"/>
          <a:ext cx="1253347" cy="504099"/>
        </a:xfrm>
        <a:prstGeom xmlns:a="http://schemas.openxmlformats.org/drawingml/2006/main" prst="ellipse">
          <a:avLst/>
        </a:prstGeom>
        <a:solidFill xmlns:a="http://schemas.openxmlformats.org/drawingml/2006/main">
          <a:srgbClr val="FFFF00"/>
        </a:solidFill>
        <a:ln xmlns:a="http://schemas.openxmlformats.org/drawingml/2006/main">
          <a:solidFill>
            <a:schemeClr val="tx1"/>
          </a:solidFill>
        </a:ln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b="1" dirty="0" smtClean="0">
              <a:solidFill>
                <a:schemeClr val="tx1"/>
              </a:solidFill>
            </a:rPr>
            <a:t>40 989</a:t>
          </a:r>
          <a:endParaRPr lang="ru-RU" sz="18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0.25847</cdr:x>
      <cdr:y>0.27707</cdr:y>
    </cdr:from>
    <cdr:to>
      <cdr:x>0.39392</cdr:x>
      <cdr:y>0.35789</cdr:y>
    </cdr:to>
    <cdr:sp macro="" textlink="">
      <cdr:nvSpPr>
        <cdr:cNvPr id="7" name="Овал 6"/>
        <cdr:cNvSpPr/>
      </cdr:nvSpPr>
      <cdr:spPr>
        <a:xfrm xmlns:a="http://schemas.openxmlformats.org/drawingml/2006/main">
          <a:off x="2391536" y="1728192"/>
          <a:ext cx="1253254" cy="504099"/>
        </a:xfrm>
        <a:prstGeom xmlns:a="http://schemas.openxmlformats.org/drawingml/2006/main" prst="ellipse">
          <a:avLst/>
        </a:prstGeom>
        <a:solidFill xmlns:a="http://schemas.openxmlformats.org/drawingml/2006/main">
          <a:srgbClr val="FFFF00"/>
        </a:solidFill>
        <a:ln xmlns:a="http://schemas.openxmlformats.org/drawingml/2006/main">
          <a:solidFill>
            <a:schemeClr val="tx1"/>
          </a:solidFill>
        </a:ln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b="1" dirty="0" smtClean="0">
              <a:solidFill>
                <a:schemeClr val="tx1"/>
              </a:solidFill>
            </a:rPr>
            <a:t>39 281</a:t>
          </a:r>
          <a:endParaRPr lang="ru-RU" sz="18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0.83879</cdr:x>
      <cdr:y>0.18764</cdr:y>
    </cdr:from>
    <cdr:to>
      <cdr:x>0.97425</cdr:x>
      <cdr:y>0.26846</cdr:y>
    </cdr:to>
    <cdr:sp macro="" textlink="">
      <cdr:nvSpPr>
        <cdr:cNvPr id="8" name="Овал 7"/>
        <cdr:cNvSpPr/>
      </cdr:nvSpPr>
      <cdr:spPr>
        <a:xfrm xmlns:a="http://schemas.openxmlformats.org/drawingml/2006/main">
          <a:off x="7760890" y="1170384"/>
          <a:ext cx="1253347" cy="504099"/>
        </a:xfrm>
        <a:prstGeom xmlns:a="http://schemas.openxmlformats.org/drawingml/2006/main" prst="ellipse">
          <a:avLst/>
        </a:prstGeom>
        <a:solidFill xmlns:a="http://schemas.openxmlformats.org/drawingml/2006/main">
          <a:srgbClr val="FFFF00"/>
        </a:solidFill>
        <a:ln xmlns:a="http://schemas.openxmlformats.org/drawingml/2006/main">
          <a:solidFill>
            <a:schemeClr val="tx1"/>
          </a:solidFill>
        </a:ln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b="1" dirty="0" smtClean="0">
              <a:solidFill>
                <a:schemeClr val="tx1"/>
              </a:solidFill>
            </a:rPr>
            <a:t>46 376</a:t>
          </a:r>
          <a:endParaRPr lang="ru-RU" sz="18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0.74712</cdr:x>
      <cdr:y>0.88367</cdr:y>
    </cdr:from>
    <cdr:to>
      <cdr:x>0.7588</cdr:x>
      <cdr:y>0.90099</cdr:y>
    </cdr:to>
    <cdr:sp macro="" textlink="">
      <cdr:nvSpPr>
        <cdr:cNvPr id="10" name="Управляющая кнопка: настраиваемая 9"/>
        <cdr:cNvSpPr/>
      </cdr:nvSpPr>
      <cdr:spPr>
        <a:xfrm xmlns:a="http://schemas.openxmlformats.org/drawingml/2006/main">
          <a:off x="6912768" y="5511741"/>
          <a:ext cx="108000" cy="108000"/>
        </a:xfrm>
        <a:prstGeom xmlns:a="http://schemas.openxmlformats.org/drawingml/2006/main" prst="actionButtonBlank">
          <a:avLst/>
        </a:prstGeom>
        <a:solidFill xmlns:a="http://schemas.openxmlformats.org/drawingml/2006/main">
          <a:srgbClr val="FFCC00"/>
        </a:solidFill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 dirty="0"/>
        </a:p>
      </cdr:txBody>
    </cdr:sp>
  </cdr:relSizeAnchor>
  <cdr:relSizeAnchor xmlns:cdr="http://schemas.openxmlformats.org/drawingml/2006/chartDrawing">
    <cdr:from>
      <cdr:x>0.74819</cdr:x>
      <cdr:y>0.80092</cdr:y>
    </cdr:from>
    <cdr:to>
      <cdr:x>0.97389</cdr:x>
      <cdr:y>0.85864</cdr:y>
    </cdr:to>
    <cdr:sp macro="" textlink="">
      <cdr:nvSpPr>
        <cdr:cNvPr id="11" name="TextBox 10"/>
        <cdr:cNvSpPr txBox="1"/>
      </cdr:nvSpPr>
      <cdr:spPr>
        <a:xfrm xmlns:a="http://schemas.openxmlformats.org/drawingml/2006/main">
          <a:off x="6922688" y="4995585"/>
          <a:ext cx="2088232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400" dirty="0"/>
        </a:p>
      </cdr:txBody>
    </cdr:sp>
  </cdr:relSizeAnchor>
  <cdr:relSizeAnchor xmlns:cdr="http://schemas.openxmlformats.org/drawingml/2006/chartDrawing">
    <cdr:from>
      <cdr:x>0.75441</cdr:x>
      <cdr:y>0.86058</cdr:y>
    </cdr:from>
    <cdr:to>
      <cdr:x>0.9995</cdr:x>
      <cdr:y>0.97603</cdr:y>
    </cdr:to>
    <cdr:sp macro="" textlink="">
      <cdr:nvSpPr>
        <cdr:cNvPr id="13" name="TextBox 12"/>
        <cdr:cNvSpPr txBox="1"/>
      </cdr:nvSpPr>
      <cdr:spPr>
        <a:xfrm xmlns:a="http://schemas.openxmlformats.org/drawingml/2006/main">
          <a:off x="6980148" y="5367725"/>
          <a:ext cx="2267744" cy="7200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l"/>
          <a:r>
            <a:rPr lang="ru-RU" sz="1400" b="1" dirty="0" smtClean="0">
              <a:solidFill>
                <a:schemeClr val="tx1"/>
              </a:solidFill>
            </a:rPr>
            <a:t>среднемесячная </a:t>
          </a:r>
        </a:p>
        <a:p xmlns:a="http://schemas.openxmlformats.org/drawingml/2006/main">
          <a:pPr algn="l"/>
          <a:r>
            <a:rPr lang="ru-RU" sz="1400" b="1" dirty="0" smtClean="0">
              <a:solidFill>
                <a:schemeClr val="tx1"/>
              </a:solidFill>
            </a:rPr>
            <a:t>заработная плата, руб</a:t>
          </a:r>
          <a:r>
            <a:rPr lang="ru-RU" sz="1400" b="1" dirty="0" smtClean="0">
              <a:solidFill>
                <a:srgbClr val="002060"/>
              </a:solidFill>
            </a:rPr>
            <a:t>. </a:t>
          </a:r>
          <a:endParaRPr lang="ru-RU" sz="1400" dirty="0"/>
        </a:p>
      </cdr:txBody>
    </cdr:sp>
  </cdr:relSizeAnchor>
  <cdr:relSizeAnchor xmlns:cdr="http://schemas.openxmlformats.org/drawingml/2006/chartDrawing">
    <cdr:from>
      <cdr:x>0.41075</cdr:x>
      <cdr:y>0.10683</cdr:y>
    </cdr:from>
    <cdr:to>
      <cdr:x>0.50414</cdr:x>
      <cdr:y>0.16455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3800450" y="666328"/>
          <a:ext cx="864096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400" dirty="0"/>
        </a:p>
      </cdr:txBody>
    </cdr:sp>
  </cdr:relSizeAnchor>
  <cdr:relSizeAnchor xmlns:cdr="http://schemas.openxmlformats.org/drawingml/2006/chartDrawing">
    <cdr:from>
      <cdr:x>0.76096</cdr:x>
      <cdr:y>0.14146</cdr:y>
    </cdr:from>
    <cdr:to>
      <cdr:x>0.86992</cdr:x>
      <cdr:y>0.19919</cdr:y>
    </cdr:to>
    <cdr:sp macro="" textlink="">
      <cdr:nvSpPr>
        <cdr:cNvPr id="20" name="TextBox 1"/>
        <cdr:cNvSpPr txBox="1"/>
      </cdr:nvSpPr>
      <cdr:spPr>
        <a:xfrm xmlns:a="http://schemas.openxmlformats.org/drawingml/2006/main">
          <a:off x="7040810" y="882352"/>
          <a:ext cx="1008154" cy="36004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 sz="2000" b="1" dirty="0">
            <a:solidFill>
              <a:srgbClr val="0070C0"/>
            </a:solidFill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0.61813</cdr:x>
      <cdr:y>0.8741</cdr:y>
    </cdr:from>
    <cdr:to>
      <cdr:x>0.73625</cdr:x>
      <cdr:y>0.9692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652152" y="3309519"/>
          <a:ext cx="1080120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800" dirty="0" smtClean="0"/>
            <a:t>Годы</a:t>
          </a:r>
          <a:endParaRPr lang="ru-RU" sz="18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247" cy="496732"/>
          </a:xfrm>
          <a:prstGeom prst="rect">
            <a:avLst/>
          </a:prstGeom>
        </p:spPr>
        <p:txBody>
          <a:bodyPr vert="horz" lIns="92093" tIns="46047" rIns="92093" bIns="46047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826" y="0"/>
            <a:ext cx="2946246" cy="496732"/>
          </a:xfrm>
          <a:prstGeom prst="rect">
            <a:avLst/>
          </a:prstGeom>
        </p:spPr>
        <p:txBody>
          <a:bodyPr vert="horz" lIns="92093" tIns="46047" rIns="92093" bIns="46047" rtlCol="0"/>
          <a:lstStyle>
            <a:lvl1pPr algn="r">
              <a:defRPr sz="1200"/>
            </a:lvl1pPr>
          </a:lstStyle>
          <a:p>
            <a:fld id="{9714EE2A-F10B-488F-89CA-AD0D9D9D9FD2}" type="datetimeFigureOut">
              <a:rPr lang="ru-RU" smtClean="0"/>
              <a:pPr/>
              <a:t>18.12.2020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93" tIns="46047" rIns="92093" bIns="46047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289" y="4714953"/>
            <a:ext cx="5439101" cy="4467387"/>
          </a:xfrm>
          <a:prstGeom prst="rect">
            <a:avLst/>
          </a:prstGeom>
        </p:spPr>
        <p:txBody>
          <a:bodyPr vert="horz" lIns="92093" tIns="46047" rIns="92093" bIns="4604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309"/>
            <a:ext cx="2946247" cy="496731"/>
          </a:xfrm>
          <a:prstGeom prst="rect">
            <a:avLst/>
          </a:prstGeom>
        </p:spPr>
        <p:txBody>
          <a:bodyPr vert="horz" lIns="92093" tIns="46047" rIns="92093" bIns="46047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826" y="9428309"/>
            <a:ext cx="2946246" cy="496731"/>
          </a:xfrm>
          <a:prstGeom prst="rect">
            <a:avLst/>
          </a:prstGeom>
        </p:spPr>
        <p:txBody>
          <a:bodyPr vert="horz" lIns="92093" tIns="46047" rIns="92093" bIns="46047" rtlCol="0" anchor="b"/>
          <a:lstStyle>
            <a:lvl1pPr algn="r">
              <a:defRPr sz="1200"/>
            </a:lvl1pPr>
          </a:lstStyle>
          <a:p>
            <a:fld id="{6B8FE30B-F275-46AD-97DE-D9FE7A2FCE8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4895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A32614-8F3E-4A4D-916F-520032B9D572}" type="slidenum">
              <a:rPr lang="ru-RU" smtClean="0"/>
              <a:pPr/>
              <a:t>34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51599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E6DCDE-B633-40E9-9E05-D7C6EE7310FF}" type="slidenum">
              <a:rPr lang="ru-RU" smtClean="0"/>
              <a:pPr/>
              <a:t>46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E6DCDE-B633-40E9-9E05-D7C6EE7310FF}" type="slidenum">
              <a:rPr lang="ru-RU" smtClean="0"/>
              <a:pPr/>
              <a:t>47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3669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1844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54236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18.12.2020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98321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18.12.2020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1462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18.12.2020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2668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18.12.2020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926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18.12.2020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12909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18.12.2020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53238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18.12.2020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9761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18.12.2020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805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96917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18.12.2020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4909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18.12.2020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53732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18.12.2020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8744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18.12.2020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6236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18.12.2020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510070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18.12.2020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5597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18.12.2020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4023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18.12.2020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6179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18.12.2020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45274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18.12.2020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936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544349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18.12.2020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648071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18.12.2020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83701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18.12.2020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83376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18.12.2020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444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3340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18.12.2020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0676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18.12.2020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36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18.12.2020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3081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9697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18.12.2020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2290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18.12.2020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3604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18.12.2020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23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18.12.2020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747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Microsoft_PowerPoint5.pptx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5.em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5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4.xml"/></Relationships>
</file>

<file path=ppt/slides/_rels/slide4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13" Type="http://schemas.microsoft.com/office/2007/relationships/diagramDrawing" Target="../diagrams/drawing5.xml"/><Relationship Id="rId3" Type="http://schemas.openxmlformats.org/officeDocument/2006/relationships/image" Target="../media/image57.jpeg"/><Relationship Id="rId7" Type="http://schemas.openxmlformats.org/officeDocument/2006/relationships/diagramColors" Target="../diagrams/colors4.xml"/><Relationship Id="rId12" Type="http://schemas.openxmlformats.org/officeDocument/2006/relationships/diagramColors" Target="../diagrams/colors5.xml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4.xml"/><Relationship Id="rId6" Type="http://schemas.openxmlformats.org/officeDocument/2006/relationships/diagramQuickStyle" Target="../diagrams/quickStyle4.xml"/><Relationship Id="rId11" Type="http://schemas.openxmlformats.org/officeDocument/2006/relationships/diagramQuickStyle" Target="../diagrams/quickStyle5.xml"/><Relationship Id="rId5" Type="http://schemas.openxmlformats.org/officeDocument/2006/relationships/diagramLayout" Target="../diagrams/layout4.xml"/><Relationship Id="rId10" Type="http://schemas.openxmlformats.org/officeDocument/2006/relationships/diagramLayout" Target="../diagrams/layout5.xml"/><Relationship Id="rId4" Type="http://schemas.openxmlformats.org/officeDocument/2006/relationships/diagramData" Target="../diagrams/data4.xml"/><Relationship Id="rId9" Type="http://schemas.openxmlformats.org/officeDocument/2006/relationships/diagramData" Target="../diagrams/data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gif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62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3.emf"/><Relationship Id="rId5" Type="http://schemas.openxmlformats.org/officeDocument/2006/relationships/package" Target="../embeddings/_________Microsoft_Word6.docx"/><Relationship Id="rId4" Type="http://schemas.openxmlformats.org/officeDocument/2006/relationships/image" Target="../media/image64.jpe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17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19" y="55603"/>
            <a:ext cx="3334541" cy="21328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4" descr="C:\Documents and Settings\RomaliyskayaOR.FINUP\Рабочий стол\РАЗНОЕ\фото туапсе\tuapsinsky__wg6daq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3384375" cy="20162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Documents and Settings\RomaliyskayaOR.FINUP\Рабочий стол\РАЗНОЕ\фото туапсе\599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0913" y="4449609"/>
            <a:ext cx="2794182" cy="21502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G:\Туапсе-4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6385" y="4478045"/>
            <a:ext cx="3020276" cy="21223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Documents and Settings\RomaliyskayaOR.FINUP\Рабочий стол\РАЗНОЕ\фото туапсе\b7afa506ce3ecc173856c9318ef7e393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1" y="4449609"/>
            <a:ext cx="2979442" cy="21507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364377" y="1916832"/>
            <a:ext cx="8424935" cy="281015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4000" b="1" dirty="0" smtClean="0">
              <a:solidFill>
                <a:srgbClr val="002060"/>
              </a:solidFill>
              <a:latin typeface="Bookman Old Style" pitchFamily="18" charset="0"/>
              <a:ea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050" b="1" dirty="0" smtClean="0">
              <a:solidFill>
                <a:srgbClr val="0070C0"/>
              </a:solidFill>
              <a:latin typeface="Bookman Old Style" panose="02050604050505020204" pitchFamily="18" charset="0"/>
              <a:ea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3333FF"/>
                </a:solidFill>
                <a:latin typeface="Palatino Linotype" pitchFamily="18" charset="0"/>
                <a:ea typeface="Times New Roman" pitchFamily="18" charset="0"/>
              </a:rPr>
              <a:t>ПРОЕКТ </a:t>
            </a:r>
            <a:r>
              <a:rPr lang="ru-RU" sz="3200" b="1" dirty="0">
                <a:solidFill>
                  <a:srgbClr val="3333FF"/>
                </a:solidFill>
                <a:latin typeface="Palatino Linotype" pitchFamily="18" charset="0"/>
                <a:ea typeface="Times New Roman" pitchFamily="18" charset="0"/>
              </a:rPr>
              <a:t>БЮДЖЕТА </a:t>
            </a:r>
            <a:endParaRPr lang="ru-RU" sz="4000" b="1" dirty="0">
              <a:solidFill>
                <a:srgbClr val="3333FF"/>
              </a:solidFill>
              <a:latin typeface="Palatino Linotype" pitchFamily="18" charset="0"/>
              <a:ea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2060"/>
                </a:solidFill>
                <a:latin typeface="Palatino Linotype" pitchFamily="18" charset="0"/>
                <a:ea typeface="Times New Roman" pitchFamily="18" charset="0"/>
              </a:rPr>
              <a:t>МУНИЦИПАЛЬНОГО ОБРАЗОВАНИЯ</a:t>
            </a:r>
            <a:endParaRPr lang="ru-RU" sz="600" b="1" dirty="0">
              <a:solidFill>
                <a:srgbClr val="002060"/>
              </a:solidFill>
              <a:latin typeface="Palatino Linotype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2060"/>
                </a:solidFill>
                <a:latin typeface="Palatino Linotype" pitchFamily="18" charset="0"/>
                <a:ea typeface="Times New Roman" pitchFamily="18" charset="0"/>
              </a:rPr>
              <a:t>ТУАПСИНСКИЙ </a:t>
            </a:r>
            <a:r>
              <a:rPr lang="ru-RU" sz="2800" b="1" dirty="0" smtClean="0">
                <a:solidFill>
                  <a:srgbClr val="002060"/>
                </a:solidFill>
                <a:latin typeface="Palatino Linotype" pitchFamily="18" charset="0"/>
                <a:ea typeface="Times New Roman" pitchFamily="18" charset="0"/>
              </a:rPr>
              <a:t>РАЙОН</a:t>
            </a:r>
            <a:endParaRPr lang="ru-RU" sz="2800" b="1" dirty="0">
              <a:solidFill>
                <a:srgbClr val="002060"/>
              </a:solidFill>
              <a:latin typeface="Palatino Linotype" pitchFamily="18" charset="0"/>
              <a:ea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3333FF"/>
                </a:solidFill>
                <a:latin typeface="Palatino Linotype" pitchFamily="18" charset="0"/>
                <a:ea typeface="Times New Roman" pitchFamily="18" charset="0"/>
              </a:rPr>
              <a:t>НА </a:t>
            </a:r>
            <a:r>
              <a:rPr lang="ru-RU" sz="2800" b="1" dirty="0" smtClean="0">
                <a:solidFill>
                  <a:srgbClr val="3333FF"/>
                </a:solidFill>
                <a:latin typeface="Palatino Linotype" pitchFamily="18" charset="0"/>
                <a:ea typeface="Times New Roman" pitchFamily="18" charset="0"/>
              </a:rPr>
              <a:t>2021 </a:t>
            </a:r>
            <a:r>
              <a:rPr lang="ru-RU" sz="2800" b="1" dirty="0">
                <a:solidFill>
                  <a:srgbClr val="3333FF"/>
                </a:solidFill>
                <a:latin typeface="Palatino Linotype" pitchFamily="18" charset="0"/>
                <a:ea typeface="Times New Roman" pitchFamily="18" charset="0"/>
              </a:rPr>
              <a:t>ГОД И НА ПЛАНОВЫЙ ПЕРИОД </a:t>
            </a:r>
            <a:endParaRPr lang="ru-RU" sz="2800" b="1" dirty="0" smtClean="0">
              <a:solidFill>
                <a:srgbClr val="3333FF"/>
              </a:solidFill>
              <a:latin typeface="Palatino Linotype" pitchFamily="18" charset="0"/>
              <a:ea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3333FF"/>
                </a:solidFill>
                <a:latin typeface="Palatino Linotype" pitchFamily="18" charset="0"/>
                <a:ea typeface="Times New Roman" pitchFamily="18" charset="0"/>
              </a:rPr>
              <a:t>2022 </a:t>
            </a:r>
            <a:r>
              <a:rPr lang="ru-RU" sz="2800" b="1" dirty="0">
                <a:solidFill>
                  <a:srgbClr val="3333FF"/>
                </a:solidFill>
                <a:latin typeface="Palatino Linotype" pitchFamily="18" charset="0"/>
                <a:ea typeface="Times New Roman" pitchFamily="18" charset="0"/>
              </a:rPr>
              <a:t>и </a:t>
            </a:r>
            <a:r>
              <a:rPr lang="ru-RU" sz="2800" b="1" dirty="0" smtClean="0">
                <a:solidFill>
                  <a:srgbClr val="3333FF"/>
                </a:solidFill>
                <a:latin typeface="Palatino Linotype" pitchFamily="18" charset="0"/>
                <a:ea typeface="Times New Roman" pitchFamily="18" charset="0"/>
              </a:rPr>
              <a:t>2023 </a:t>
            </a:r>
            <a:r>
              <a:rPr lang="ru-RU" sz="2800" b="1" dirty="0">
                <a:solidFill>
                  <a:srgbClr val="3333FF"/>
                </a:solidFill>
                <a:latin typeface="Palatino Linotype" pitchFamily="18" charset="0"/>
                <a:ea typeface="Times New Roman" pitchFamily="18" charset="0"/>
              </a:rPr>
              <a:t>ГОДОВ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002060"/>
              </a:solidFill>
              <a:latin typeface="Bookman Old Style" pitchFamily="18" charset="0"/>
              <a:ea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1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616" y="192644"/>
            <a:ext cx="1592758" cy="18587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7434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816" y="23751"/>
            <a:ext cx="8998184" cy="54868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000" b="1" u="sng" kern="300" dirty="0" smtClean="0">
                <a:solidFill>
                  <a:srgbClr val="002060"/>
                </a:solidFill>
                <a:effectLst/>
              </a:rPr>
              <a:t>Основные показатели прогноза социально-экономического развития на 2021 и на период до 2023 года </a:t>
            </a:r>
            <a:endParaRPr lang="ru-RU" sz="1800" b="1" u="sng" kern="300" dirty="0">
              <a:solidFill>
                <a:srgbClr val="002060"/>
              </a:solidFill>
              <a:effectLst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7888936"/>
              </p:ext>
            </p:extLst>
          </p:nvPr>
        </p:nvGraphicFramePr>
        <p:xfrm>
          <a:off x="0" y="579538"/>
          <a:ext cx="9143998" cy="638453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4427984"/>
                <a:gridCol w="632296"/>
                <a:gridCol w="879872"/>
                <a:gridCol w="936104"/>
                <a:gridCol w="769834"/>
                <a:gridCol w="738803"/>
                <a:gridCol w="759105"/>
              </a:tblGrid>
              <a:tr h="3752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bg1"/>
                          </a:solidFill>
                          <a:effectLst/>
                        </a:rPr>
                        <a:t>Наименование показателей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единица </a:t>
                      </a:r>
                      <a:r>
                        <a:rPr lang="ru-RU" sz="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измерения</a:t>
                      </a:r>
                      <a:endParaRPr lang="ru-RU" sz="600" b="0" i="0" u="none" strike="noStrike" dirty="0">
                        <a:solidFill>
                          <a:schemeClr val="bg1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2019</a:t>
                      </a:r>
                    </a:p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факт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2020 </a:t>
                      </a:r>
                    </a:p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оценка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2021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2022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2023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</a:tr>
              <a:tr h="22165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 dirty="0">
                          <a:effectLst/>
                        </a:rPr>
                        <a:t>Прибыль прибыльных  </a:t>
                      </a:r>
                      <a:r>
                        <a:rPr lang="ru-RU" sz="1050" b="1" u="none" strike="noStrike" dirty="0" smtClean="0">
                          <a:effectLst/>
                        </a:rPr>
                        <a:t>предприятий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smtClean="0">
                          <a:effectLst/>
                        </a:rPr>
                        <a:t>млн.руб.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27 405,8</a:t>
                      </a: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35 452,8</a:t>
                      </a: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38 819,1</a:t>
                      </a: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41 268,0</a:t>
                      </a: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43 406,6</a:t>
                      </a: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1750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effectLst/>
                        </a:rPr>
                        <a:t>    в % к пред. году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111,5</a:t>
                      </a: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129,4</a:t>
                      </a: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109,5</a:t>
                      </a: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106,3</a:t>
                      </a: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105,2</a:t>
                      </a:r>
                    </a:p>
                  </a:txBody>
                  <a:tcPr marL="19050" marR="19050" marT="0" marB="0"/>
                </a:tc>
              </a:tr>
              <a:tr h="1750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 dirty="0">
                          <a:effectLst/>
                        </a:rPr>
                        <a:t>Фонд заработной платы (ФОТ)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млн.руб.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15 905,3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15 467,9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16 395,9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17 407,6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18 643,2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1750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effectLst/>
                        </a:rPr>
                        <a:t>    в % к пред. </a:t>
                      </a:r>
                      <a:r>
                        <a:rPr lang="ru-RU" sz="1050" u="none" strike="noStrike" dirty="0" smtClean="0">
                          <a:effectLst/>
                        </a:rPr>
                        <a:t>году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103,0</a:t>
                      </a: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97,2</a:t>
                      </a: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106,0</a:t>
                      </a: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106,2</a:t>
                      </a: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107,1</a:t>
                      </a:r>
                    </a:p>
                  </a:txBody>
                  <a:tcPr marL="19050" marR="19050" marT="0" marB="0"/>
                </a:tc>
              </a:tr>
              <a:tr h="21343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 dirty="0">
                          <a:effectLst/>
                        </a:rPr>
                        <a:t>Промышленная деятельность  </a:t>
                      </a:r>
                      <a:r>
                        <a:rPr lang="ru-RU" sz="1050" b="1" u="none" strike="noStrike" dirty="0" smtClean="0">
                          <a:effectLst/>
                        </a:rPr>
                        <a:t>(</a:t>
                      </a:r>
                      <a:r>
                        <a:rPr lang="ru-RU" sz="1050" b="1" u="none" strike="noStrike" dirty="0">
                          <a:effectLst/>
                        </a:rPr>
                        <a:t>объем отгруженной продукции)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млн.руб.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21 651,8</a:t>
                      </a: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25 191,8</a:t>
                      </a: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26 448,7</a:t>
                      </a: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25 865,1</a:t>
                      </a: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31 385,8</a:t>
                      </a:r>
                      <a:endParaRPr lang="ru-RU" sz="105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1750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effectLst/>
                        </a:rPr>
                        <a:t>в % к пред. году в </a:t>
                      </a:r>
                      <a:r>
                        <a:rPr lang="ru-RU" sz="1050" u="none" strike="noStrike" dirty="0" smtClean="0">
                          <a:effectLst/>
                        </a:rPr>
                        <a:t>действ.ценах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89,3</a:t>
                      </a: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116,3</a:t>
                      </a: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105,0</a:t>
                      </a: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97,8</a:t>
                      </a: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121,3</a:t>
                      </a:r>
                    </a:p>
                  </a:txBody>
                  <a:tcPr marL="19050" marR="19050" marT="0" marB="0"/>
                </a:tc>
              </a:tr>
              <a:tr h="17702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effectLst/>
                        </a:rPr>
                        <a:t>    в том числе по видам экономической деятельности: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</a:tr>
              <a:tr h="33705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 dirty="0">
                          <a:effectLst/>
                        </a:rPr>
                        <a:t>Объем продукции сельского хозяйства </a:t>
                      </a:r>
                      <a:r>
                        <a:rPr lang="ru-RU" sz="1050" b="1" u="none" strike="noStrike" dirty="0" smtClean="0">
                          <a:effectLst/>
                        </a:rPr>
                        <a:t>всех </a:t>
                      </a:r>
                      <a:r>
                        <a:rPr lang="ru-RU" sz="1050" b="1" u="none" strike="noStrike" dirty="0">
                          <a:effectLst/>
                        </a:rPr>
                        <a:t>сельхозпроизводителей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млн.руб.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1 244,8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1 239,4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1 303,2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1 357,9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1 484,9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1750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effectLst/>
                        </a:rPr>
                        <a:t>    в % к пред. году в сопост.ценах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103,5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96,0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101,4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100,5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104,2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1750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 dirty="0">
                          <a:effectLst/>
                        </a:rPr>
                        <a:t>Объем услуг </a:t>
                      </a:r>
                      <a:r>
                        <a:rPr lang="ru-RU" sz="1050" b="1" u="none" strike="noStrike" dirty="0" smtClean="0">
                          <a:effectLst/>
                        </a:rPr>
                        <a:t>по транспортировке и хранению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млн.руб.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35 235,2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36 626,3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39 483,8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42 278,8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45 098,9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1750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effectLst/>
                        </a:rPr>
                        <a:t>    в % к пред. году в дейст.ценах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103,7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103,9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107,8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107,1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106,7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1750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 dirty="0">
                          <a:effectLst/>
                        </a:rPr>
                        <a:t>Оборот розничной торговли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млн.руб.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33 470,2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31 596,7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33 452,0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35 486,5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37 717,9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1750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effectLst/>
                        </a:rPr>
                        <a:t>    в % к пред. году в сопост.ценах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103,2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92,1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101,8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102,1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102,2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1750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 dirty="0">
                          <a:effectLst/>
                        </a:rPr>
                        <a:t>Оборот общественного питания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млн.руб.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3 221,1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2 339,0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3 283,9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3 449,9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3 641,8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1750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effectLst/>
                        </a:rPr>
                        <a:t>    в % к пред. году в сопост.ценах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100,3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70,5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135,0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101,5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101,7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33705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 dirty="0">
                          <a:effectLst/>
                        </a:rPr>
                        <a:t>Инвестиции в основной капитал за счет всех источников финансирования (без неформальной экономики)    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млн.руб.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16 498,9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15 369,5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16 486,1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17 971,1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19 558,8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1750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effectLst/>
                        </a:rPr>
                        <a:t>    в % к пред. году в сопост.ценах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76,2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88,2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102,0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103,9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103,8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33705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 dirty="0">
                          <a:effectLst/>
                        </a:rPr>
                        <a:t>Объем выполненных работ по виду деятельности "строительство" </a:t>
                      </a:r>
                      <a:r>
                        <a:rPr lang="ru-RU" sz="1050" b="1" u="none" strike="noStrike" dirty="0" smtClean="0">
                          <a:effectLst/>
                        </a:rPr>
                        <a:t>(</a:t>
                      </a:r>
                      <a:r>
                        <a:rPr lang="ru-RU" sz="1050" b="1" u="none" strike="noStrike" dirty="0">
                          <a:effectLst/>
                        </a:rPr>
                        <a:t>без неформальной экономики)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млн.руб.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2 186,5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2 070,0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2 223,0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2 398,0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2 612,0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1750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effectLst/>
                        </a:rPr>
                        <a:t>    в % к пред. году в сопост.ценах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69,9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90,2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102,6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102,8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103,7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33705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 dirty="0">
                          <a:effectLst/>
                        </a:rPr>
                        <a:t>Доходы предприятий курортно-туристического комплекса - всего (с учетом доходов малых предприятий и </a:t>
                      </a:r>
                      <a:r>
                        <a:rPr lang="ru-RU" sz="1050" b="1" u="none" strike="noStrike" dirty="0" smtClean="0">
                          <a:effectLst/>
                        </a:rPr>
                        <a:t>физ.</a:t>
                      </a:r>
                      <a:r>
                        <a:rPr lang="ru-RU" sz="1050" b="1" u="none" strike="noStrike" baseline="0" dirty="0" smtClean="0">
                          <a:effectLst/>
                        </a:rPr>
                        <a:t> </a:t>
                      </a:r>
                      <a:r>
                        <a:rPr lang="ru-RU" sz="1050" b="1" u="none" strike="noStrike" dirty="0" smtClean="0">
                          <a:effectLst/>
                        </a:rPr>
                        <a:t>лиц</a:t>
                      </a:r>
                      <a:r>
                        <a:rPr lang="ru-RU" sz="1050" b="1" u="none" strike="noStrike" dirty="0">
                          <a:effectLst/>
                        </a:rPr>
                        <a:t>)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млн.руб.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8 856,9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5 523,6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8 908,4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9 388,9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9 928,2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1750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effectLst/>
                        </a:rPr>
                        <a:t>    в % к пред. году в сопост.ценах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109,3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57,8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158,4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101,2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101,2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33705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 dirty="0">
                          <a:effectLst/>
                        </a:rPr>
                        <a:t>Уровень регистрируемой  безработицы  к численности экономически активного </a:t>
                      </a:r>
                      <a:r>
                        <a:rPr lang="ru-RU" sz="1050" b="1" u="none" strike="noStrike" dirty="0" smtClean="0">
                          <a:effectLst/>
                        </a:rPr>
                        <a:t>населения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0,4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3,5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2,5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1,5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1,7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33705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 dirty="0">
                          <a:effectLst/>
                        </a:rPr>
                        <a:t>Среднемесячная заработная </a:t>
                      </a:r>
                      <a:r>
                        <a:rPr lang="ru-RU" sz="1050" b="1" u="none" strike="noStrike" dirty="0" smtClean="0">
                          <a:effectLst/>
                        </a:rPr>
                        <a:t>плата по крупным и средним организациям</a:t>
                      </a:r>
                      <a:endParaRPr lang="ru-RU" sz="1050" b="1" i="0" u="none" strike="noStrike" dirty="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млн.руб.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38 337,4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39 281,4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40 989,4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43 450,0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46 376,4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18029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effectLst/>
                        </a:rPr>
                        <a:t>    в % к пред. году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104,4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102,5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104,3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106,0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106,7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21471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 dirty="0" smtClean="0">
                          <a:effectLst/>
                        </a:rPr>
                        <a:t>Индекс потребительских цен (среднегодовой)</a:t>
                      </a:r>
                      <a:endParaRPr lang="ru-RU" sz="1050" b="1" i="1" u="none" strike="noStrike" dirty="0">
                        <a:solidFill>
                          <a:schemeClr val="tx1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104,5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103,1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104,0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104,0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104,0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</a:tr>
              <a:tr h="1750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 dirty="0">
                          <a:effectLst/>
                        </a:rPr>
                        <a:t>Убыток по всем видам </a:t>
                      </a:r>
                      <a:r>
                        <a:rPr lang="ru-RU" sz="1050" b="1" u="none" strike="noStrike" dirty="0" smtClean="0">
                          <a:effectLst/>
                        </a:rPr>
                        <a:t>деятельности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млн.руб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740,0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772,3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486,1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427,8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373,2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21571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effectLst/>
                        </a:rPr>
                        <a:t>    в % к пред.  году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63,6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104,4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62,9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88,0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87,2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262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RomaliyskayaOR.FINUP\Рабочий стол\РАЗНОЕ\фото туапсе\новые\tuapse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"/>
                    </a14:imgEffect>
                    <a14:imgEffect>
                      <a14:colorTemperature colorTemp="7200"/>
                    </a14:imgEffect>
                    <a14:imgEffect>
                      <a14:brightnessContrast bright="28000" contrast="-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428" y="0"/>
            <a:ext cx="92525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-108428" y="0"/>
            <a:ext cx="92524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400" b="1" dirty="0">
                <a:solidFill>
                  <a:srgbClr val="000099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 panose="02040502050505030304" pitchFamily="18" charset="0"/>
              </a:rPr>
              <a:t>Структура отраслей экономики, формирующая доходную часть бюджета МО Туапсинский район на </a:t>
            </a:r>
            <a:r>
              <a:rPr lang="ru-RU" sz="2400" b="1" dirty="0" smtClean="0">
                <a:solidFill>
                  <a:srgbClr val="000099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 panose="02040502050505030304" pitchFamily="18" charset="0"/>
              </a:rPr>
              <a:t>2021 </a:t>
            </a:r>
            <a:r>
              <a:rPr lang="ru-RU" sz="2400" b="1" dirty="0">
                <a:solidFill>
                  <a:srgbClr val="000099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 panose="02040502050505030304" pitchFamily="18" charset="0"/>
              </a:rPr>
              <a:t>год</a:t>
            </a:r>
            <a:endParaRPr lang="ru-RU" sz="2400" b="1" dirty="0">
              <a:solidFill>
                <a:srgbClr val="000099"/>
              </a:solidFill>
              <a:latin typeface="Palatino Linotype" panose="02040502050505030304" pitchFamily="18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549402566"/>
              </p:ext>
            </p:extLst>
          </p:nvPr>
        </p:nvGraphicFramePr>
        <p:xfrm>
          <a:off x="-108244" y="818834"/>
          <a:ext cx="9252336" cy="5949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411838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8600" y="68627"/>
            <a:ext cx="9144000" cy="504056"/>
          </a:xfrm>
        </p:spPr>
        <p:txBody>
          <a:bodyPr/>
          <a:lstStyle/>
          <a:p>
            <a:pPr algn="l"/>
            <a:r>
              <a:rPr lang="ru-RU" sz="2400" b="1" dirty="0" smtClean="0">
                <a:solidFill>
                  <a:srgbClr val="002060"/>
                </a:solidFill>
              </a:rPr>
              <a:t>Основные характеристики местного бюджета </a:t>
            </a:r>
            <a:endParaRPr lang="ru-RU" sz="2400" b="1" dirty="0">
              <a:solidFill>
                <a:srgbClr val="002060"/>
              </a:solidFill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2440064"/>
              </p:ext>
            </p:extLst>
          </p:nvPr>
        </p:nvGraphicFramePr>
        <p:xfrm>
          <a:off x="36252" y="2898982"/>
          <a:ext cx="9055084" cy="3933444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636914"/>
                <a:gridCol w="1296144"/>
                <a:gridCol w="1080120"/>
                <a:gridCol w="1080120"/>
                <a:gridCol w="936104"/>
                <a:gridCol w="1025682"/>
              </a:tblGrid>
              <a:tr h="396240">
                <a:tc rowSpan="2">
                  <a:txBody>
                    <a:bodyPr/>
                    <a:lstStyle/>
                    <a:p>
                      <a:pPr algn="ctr"/>
                      <a:endParaRPr lang="ru-RU" sz="19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Наименование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2019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2020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Проект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962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отчет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план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2021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2022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2023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</a:tr>
              <a:tr h="3759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ru-RU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Доходы, всего 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>
                          <a:solidFill>
                            <a:srgbClr val="002060"/>
                          </a:solidFill>
                        </a:rPr>
                        <a:t>2 347,9</a:t>
                      </a:r>
                      <a:endParaRPr lang="ru-RU" sz="19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>
                          <a:solidFill>
                            <a:srgbClr val="002060"/>
                          </a:solidFill>
                        </a:rPr>
                        <a:t>2 403,1</a:t>
                      </a:r>
                      <a:endParaRPr lang="ru-RU" sz="19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>
                          <a:solidFill>
                            <a:srgbClr val="002060"/>
                          </a:solidFill>
                        </a:rPr>
                        <a:t>2 474,1</a:t>
                      </a:r>
                      <a:endParaRPr lang="ru-RU" sz="19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>
                          <a:solidFill>
                            <a:srgbClr val="002060"/>
                          </a:solidFill>
                        </a:rPr>
                        <a:t>2</a:t>
                      </a:r>
                      <a:r>
                        <a:rPr lang="ru-RU" sz="1900" b="1" baseline="0" dirty="0" smtClean="0">
                          <a:solidFill>
                            <a:srgbClr val="002060"/>
                          </a:solidFill>
                        </a:rPr>
                        <a:t> 409,9</a:t>
                      </a:r>
                      <a:endParaRPr lang="ru-RU" sz="19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>
                          <a:solidFill>
                            <a:srgbClr val="002060"/>
                          </a:solidFill>
                        </a:rPr>
                        <a:t>2</a:t>
                      </a:r>
                      <a:r>
                        <a:rPr lang="ru-RU" sz="1900" b="1" baseline="0" dirty="0" smtClean="0">
                          <a:solidFill>
                            <a:srgbClr val="002060"/>
                          </a:solidFill>
                        </a:rPr>
                        <a:t> 268,8</a:t>
                      </a:r>
                      <a:endParaRPr lang="ru-RU" sz="19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</a:tr>
              <a:tr h="63093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Налоговые и неналоговые доходы</a:t>
                      </a:r>
                      <a:endParaRPr lang="ru-RU" sz="700" b="1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>
                    <a:cell3D prstMaterial="dkEdge">
                      <a:bevel prst="cross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/>
                        <a:t>1</a:t>
                      </a:r>
                      <a:r>
                        <a:rPr lang="ru-RU" sz="1900" b="1" baseline="0" dirty="0" smtClean="0"/>
                        <a:t> 027 ,7</a:t>
                      </a:r>
                      <a:endParaRPr lang="ru-RU" sz="1900" b="1" dirty="0"/>
                    </a:p>
                  </a:txBody>
                  <a:tcPr anchor="ctr">
                    <a:cell3D prstMaterial="dkEdge">
                      <a:bevel prst="cross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/>
                        <a:t>971,4</a:t>
                      </a:r>
                      <a:endParaRPr lang="ru-RU" sz="1900" b="1" dirty="0"/>
                    </a:p>
                  </a:txBody>
                  <a:tcPr anchor="ctr">
                    <a:cell3D prstMaterial="dkEdge">
                      <a:bevel prst="cross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/>
                        <a:t>1 021,1</a:t>
                      </a:r>
                      <a:endParaRPr lang="ru-RU" sz="1900" b="1" dirty="0"/>
                    </a:p>
                  </a:txBody>
                  <a:tcPr anchor="ctr">
                    <a:cell3D prstMaterial="dkEdge">
                      <a:bevel prst="cross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/>
                        <a:t>1</a:t>
                      </a:r>
                      <a:r>
                        <a:rPr lang="ru-RU" sz="1900" b="1" baseline="0" dirty="0" smtClean="0"/>
                        <a:t> 039,4</a:t>
                      </a:r>
                      <a:endParaRPr lang="ru-RU" sz="1900" b="1" dirty="0"/>
                    </a:p>
                  </a:txBody>
                  <a:tcPr anchor="ctr">
                    <a:cell3D prstMaterial="dkEdge">
                      <a:bevel prst="cross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/>
                        <a:t>1</a:t>
                      </a:r>
                      <a:r>
                        <a:rPr lang="ru-RU" sz="1900" b="1" baseline="0" dirty="0" smtClean="0"/>
                        <a:t> 053,5</a:t>
                      </a:r>
                      <a:endParaRPr lang="ru-RU" sz="1900" b="1" dirty="0"/>
                    </a:p>
                  </a:txBody>
                  <a:tcPr anchor="ctr">
                    <a:cell3D prstMaterial="dkEdge">
                      <a:bevel prst="cross"/>
                      <a:lightRig rig="flood" dir="t"/>
                    </a:cell3D>
                    <a:solidFill>
                      <a:schemeClr val="bg2"/>
                    </a:solidFill>
                  </a:tcPr>
                </a:tc>
              </a:tr>
              <a:tr h="3759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ru-RU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Безвозмездные  поступления 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/>
                        <a:t>1 320,2</a:t>
                      </a:r>
                      <a:endParaRPr lang="ru-RU" sz="1900" b="1" dirty="0"/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/>
                        <a:t>1</a:t>
                      </a:r>
                      <a:r>
                        <a:rPr lang="ru-RU" sz="1900" b="1" baseline="0" dirty="0" smtClean="0"/>
                        <a:t> 431,7</a:t>
                      </a:r>
                      <a:endParaRPr lang="ru-RU" sz="1900" b="1" dirty="0"/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/>
                        <a:t>1 </a:t>
                      </a:r>
                      <a:r>
                        <a:rPr lang="ru-RU" sz="1900" b="1" dirty="0" smtClean="0">
                          <a:solidFill>
                            <a:schemeClr val="tx1"/>
                          </a:solidFill>
                        </a:rPr>
                        <a:t>453,0</a:t>
                      </a:r>
                      <a:endParaRPr lang="ru-RU" sz="19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/>
                        <a:t>1 370,5</a:t>
                      </a:r>
                      <a:endParaRPr lang="ru-RU" sz="1900" b="1" dirty="0"/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/>
                        <a:t>1 215,3</a:t>
                      </a:r>
                      <a:endParaRPr lang="ru-RU" sz="1900" b="1" dirty="0"/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</a:tr>
              <a:tr h="3759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Расходы, всего 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>
                    <a:cell3D prstMaterial="dkEdge">
                      <a:bevel prst="cross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>
                          <a:solidFill>
                            <a:srgbClr val="002060"/>
                          </a:solidFill>
                        </a:rPr>
                        <a:t>2</a:t>
                      </a:r>
                      <a:r>
                        <a:rPr lang="ru-RU" sz="1900" b="1" baseline="0" dirty="0" smtClean="0">
                          <a:solidFill>
                            <a:srgbClr val="002060"/>
                          </a:solidFill>
                        </a:rPr>
                        <a:t> 405,7</a:t>
                      </a:r>
                      <a:endParaRPr lang="ru-RU" sz="19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>
                          <a:solidFill>
                            <a:srgbClr val="002060"/>
                          </a:solidFill>
                        </a:rPr>
                        <a:t>2</a:t>
                      </a:r>
                      <a:r>
                        <a:rPr lang="ru-RU" sz="1900" b="1" baseline="0" dirty="0" smtClean="0">
                          <a:solidFill>
                            <a:srgbClr val="002060"/>
                          </a:solidFill>
                        </a:rPr>
                        <a:t> 459,4</a:t>
                      </a:r>
                      <a:endParaRPr lang="ru-RU" sz="19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>
                          <a:solidFill>
                            <a:srgbClr val="002060"/>
                          </a:solidFill>
                        </a:rPr>
                        <a:t>2 471,9</a:t>
                      </a:r>
                      <a:endParaRPr lang="ru-RU" sz="19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>
                          <a:solidFill>
                            <a:srgbClr val="002060"/>
                          </a:solidFill>
                        </a:rPr>
                        <a:t>2 409,9</a:t>
                      </a:r>
                      <a:endParaRPr lang="ru-RU" sz="19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>
                          <a:solidFill>
                            <a:srgbClr val="002060"/>
                          </a:solidFill>
                        </a:rPr>
                        <a:t>2</a:t>
                      </a:r>
                      <a:r>
                        <a:rPr lang="ru-RU" sz="1900" b="1" baseline="0" dirty="0" smtClean="0">
                          <a:solidFill>
                            <a:srgbClr val="002060"/>
                          </a:solidFill>
                        </a:rPr>
                        <a:t> 268,8</a:t>
                      </a:r>
                      <a:endParaRPr lang="ru-RU" sz="19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chemeClr val="bg2"/>
                    </a:solidFill>
                  </a:tcPr>
                </a:tc>
              </a:tr>
              <a:tr h="654304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Дефицит(–)                      Профицит (+)</a:t>
                      </a:r>
                    </a:p>
                  </a:txBody>
                  <a:tcPr marL="17780" marR="17780" marT="0" marB="0"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/>
                        <a:t>- 57,8</a:t>
                      </a:r>
                      <a:endParaRPr lang="ru-RU" sz="1900" b="1" dirty="0"/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/>
                        <a:t>- 56,3</a:t>
                      </a:r>
                      <a:endParaRPr lang="ru-RU" sz="1900" b="1" dirty="0"/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/>
                        <a:t>2,2</a:t>
                      </a:r>
                      <a:endParaRPr lang="ru-RU" sz="1900" b="1" dirty="0"/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/>
                        <a:t>0,0</a:t>
                      </a:r>
                      <a:endParaRPr lang="ru-RU" sz="1900" b="1" dirty="0"/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/>
                        <a:t>0,0</a:t>
                      </a:r>
                      <a:endParaRPr lang="ru-RU" sz="1900" b="1" dirty="0"/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</a:tr>
              <a:tr h="559598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Источники финансирования дефицита бюджета (сальдо)</a:t>
                      </a:r>
                      <a:endParaRPr kumimoji="0" lang="ru-RU" sz="1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>
                    <a:cell3D prstMaterial="dkEdge">
                      <a:bevel prst="cross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/>
                        <a:t>57,8</a:t>
                      </a:r>
                      <a:endParaRPr lang="ru-RU" sz="1900" b="1" dirty="0"/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/>
                        <a:t>56,3</a:t>
                      </a:r>
                      <a:endParaRPr lang="ru-RU" sz="1900" b="1" dirty="0"/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/>
                        <a:t>2,2</a:t>
                      </a:r>
                      <a:endParaRPr lang="ru-RU" sz="1900" b="1" dirty="0"/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/>
                        <a:t>0,0</a:t>
                      </a:r>
                      <a:endParaRPr lang="ru-RU" sz="1900" b="1" dirty="0"/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/>
                        <a:t>0,0</a:t>
                      </a:r>
                      <a:endParaRPr lang="ru-RU" sz="1900" b="1" dirty="0"/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7812360" y="244806"/>
            <a:ext cx="15395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млн</a:t>
            </a:r>
            <a:r>
              <a:rPr lang="ru-RU" b="1" dirty="0">
                <a:solidFill>
                  <a:srgbClr val="002060"/>
                </a:solidFill>
              </a:rPr>
              <a:t>. руб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G:\бюджет\047098c79bff3cbfeb57d8a46228d4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097" y="786498"/>
            <a:ext cx="2832727" cy="199948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G:\бюджет\047098c79bff3cbfeb57d8a46228d4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800766"/>
            <a:ext cx="2772308" cy="199948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G:\бюджет\047098c79bff3cbfeb57d8a46228d4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70" y="786498"/>
            <a:ext cx="2915633" cy="199948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61621" y="1822463"/>
            <a:ext cx="1224448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Доходы </a:t>
            </a:r>
          </a:p>
          <a:p>
            <a:pPr algn="ctr"/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2 474,1</a:t>
            </a:r>
            <a:endParaRPr lang="ru-RU" sz="2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10269" y="1678830"/>
            <a:ext cx="1262211" cy="707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</a:rPr>
              <a:t>Расходы </a:t>
            </a:r>
          </a:p>
          <a:p>
            <a:pPr algn="ctr"/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</a:rPr>
              <a:t>2 471,9</a:t>
            </a:r>
            <a:endParaRPr lang="ru-RU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748985" y="1661715"/>
            <a:ext cx="1250818" cy="707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</a:rPr>
              <a:t>Расходы </a:t>
            </a:r>
          </a:p>
          <a:p>
            <a:pPr algn="ctr"/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</a:rPr>
              <a:t>2 268,8</a:t>
            </a:r>
            <a:endParaRPr lang="ru-RU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1600" y="357158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</a:rPr>
              <a:t>2021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905926" y="373442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</a:rPr>
              <a:t>2022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131840" y="1589499"/>
            <a:ext cx="1224136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Доходы </a:t>
            </a:r>
          </a:p>
          <a:p>
            <a:pPr algn="ctr"/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2 409,9</a:t>
            </a:r>
            <a:endParaRPr lang="ru-RU" sz="2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084168" y="1652273"/>
            <a:ext cx="1296144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Доходы </a:t>
            </a:r>
          </a:p>
          <a:p>
            <a:pPr algn="ctr"/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2 268,8</a:t>
            </a:r>
            <a:endParaRPr lang="ru-RU" sz="2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572064" y="1589499"/>
            <a:ext cx="1332084" cy="707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</a:rPr>
              <a:t>Расходы </a:t>
            </a:r>
          </a:p>
          <a:p>
            <a:pPr algn="ctr"/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</a:rPr>
              <a:t>2 409,9</a:t>
            </a:r>
            <a:endParaRPr lang="ru-RU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929916" y="356659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</a:rPr>
              <a:t>2023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194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779" y="-25872"/>
            <a:ext cx="8579296" cy="576064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2800" b="1" dirty="0" smtClean="0">
                <a:solidFill>
                  <a:srgbClr val="002060"/>
                </a:solidFill>
              </a:rPr>
              <a:t>Структура налоговых и неналоговых доходов</a:t>
            </a:r>
            <a:endParaRPr lang="ru-RU" sz="2800" b="1" dirty="0">
              <a:solidFill>
                <a:srgbClr val="002060"/>
              </a:solidFill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2877730"/>
              </p:ext>
            </p:extLst>
          </p:nvPr>
        </p:nvGraphicFramePr>
        <p:xfrm>
          <a:off x="23125" y="548680"/>
          <a:ext cx="9018784" cy="6309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0" y="6165304"/>
            <a:ext cx="11521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/>
              <a:t>м</a:t>
            </a:r>
            <a:r>
              <a:rPr lang="ru-RU" sz="1000" b="1" dirty="0" smtClean="0"/>
              <a:t>лн. руб. </a:t>
            </a:r>
            <a:endParaRPr lang="ru-RU" sz="1000" b="1" dirty="0"/>
          </a:p>
        </p:txBody>
      </p:sp>
      <p:cxnSp>
        <p:nvCxnSpPr>
          <p:cNvPr id="5" name="Прямая со стрелкой 4"/>
          <p:cNvCxnSpPr/>
          <p:nvPr/>
        </p:nvCxnSpPr>
        <p:spPr>
          <a:xfrm flipV="1">
            <a:off x="1748644" y="1971257"/>
            <a:ext cx="746126" cy="203588"/>
          </a:xfrm>
          <a:prstGeom prst="straightConnector1">
            <a:avLst/>
          </a:prstGeom>
          <a:ln w="5715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V="1">
            <a:off x="3585245" y="1996433"/>
            <a:ext cx="707622" cy="203588"/>
          </a:xfrm>
          <a:prstGeom prst="straightConnector1">
            <a:avLst/>
          </a:prstGeom>
          <a:ln w="5715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1"/>
          <p:cNvSpPr txBox="1"/>
          <p:nvPr/>
        </p:nvSpPr>
        <p:spPr>
          <a:xfrm>
            <a:off x="1691680" y="1566759"/>
            <a:ext cx="1080120" cy="330461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b="1" dirty="0" smtClean="0">
                <a:solidFill>
                  <a:srgbClr val="0033CC"/>
                </a:solidFill>
              </a:rPr>
              <a:t>101,8%</a:t>
            </a:r>
            <a:endParaRPr lang="ru-RU" sz="2000" b="1" dirty="0">
              <a:solidFill>
                <a:srgbClr val="0033CC"/>
              </a:solidFill>
            </a:endParaRPr>
          </a:p>
        </p:txBody>
      </p:sp>
      <p:sp>
        <p:nvSpPr>
          <p:cNvPr id="10" name="TextBox 1"/>
          <p:cNvSpPr txBox="1"/>
          <p:nvPr/>
        </p:nvSpPr>
        <p:spPr>
          <a:xfrm>
            <a:off x="3434996" y="1566758"/>
            <a:ext cx="1008120" cy="330461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33CC"/>
                </a:solidFill>
              </a:rPr>
              <a:t>101,4%</a:t>
            </a:r>
            <a:endParaRPr lang="ru-RU" sz="2000" b="1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1559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1188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>
                <a:solidFill>
                  <a:srgbClr val="002060"/>
                </a:solidFill>
                <a:effectLst/>
                <a:latin typeface="Palatino Linotype" panose="02040502050505030304" pitchFamily="18" charset="0"/>
              </a:rPr>
              <a:t>Изменения в бюджетном и налоговом  законодательстве,  планируемые к введению (отмене) </a:t>
            </a:r>
            <a:r>
              <a:rPr lang="ru-RU" sz="2400" b="1" dirty="0" smtClean="0">
                <a:solidFill>
                  <a:srgbClr val="002060"/>
                </a:solidFill>
                <a:effectLst/>
                <a:latin typeface="Palatino Linotype" panose="02040502050505030304" pitchFamily="18" charset="0"/>
              </a:rPr>
              <a:t>в 2021 году</a:t>
            </a:r>
            <a:endParaRPr lang="ru-RU" sz="2400" dirty="0"/>
          </a:p>
        </p:txBody>
      </p:sp>
      <p:graphicFrame>
        <p:nvGraphicFramePr>
          <p:cNvPr id="3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495147"/>
              </p:ext>
            </p:extLst>
          </p:nvPr>
        </p:nvGraphicFramePr>
        <p:xfrm>
          <a:off x="107504" y="764704"/>
          <a:ext cx="8928992" cy="6086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19647" y="2348880"/>
            <a:ext cx="158417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prstClr val="black"/>
                </a:solidFill>
              </a:rPr>
              <a:t>35%</a:t>
            </a:r>
            <a:endParaRPr lang="ru-RU" sz="1600" b="1" dirty="0" smtClean="0">
              <a:solidFill>
                <a:prstClr val="black"/>
              </a:solidFill>
            </a:endParaRPr>
          </a:p>
          <a:p>
            <a:pPr algn="ctr"/>
            <a:r>
              <a:rPr lang="ru-RU" sz="1600" b="1" dirty="0" smtClean="0">
                <a:solidFill>
                  <a:prstClr val="black"/>
                </a:solidFill>
              </a:rPr>
              <a:t>(ранее 20%)</a:t>
            </a:r>
            <a:endParaRPr lang="ru-RU" sz="1400" b="1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3495" y="1196752"/>
            <a:ext cx="1296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prstClr val="black"/>
                </a:solidFill>
              </a:rPr>
              <a:t>3,58%</a:t>
            </a:r>
            <a:endParaRPr lang="ru-RU" sz="3200" b="1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1519" y="3861048"/>
            <a:ext cx="144016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- 56 </a:t>
            </a:r>
            <a:r>
              <a:rPr lang="ru-RU" sz="2000" b="1" dirty="0" smtClean="0">
                <a:solidFill>
                  <a:srgbClr val="FF0000"/>
                </a:solidFill>
              </a:rPr>
              <a:t>млн. руб.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512" y="5517232"/>
            <a:ext cx="14828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-22,1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млн. руб.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917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90500"/>
            <a:ext cx="7560840" cy="648072"/>
          </a:xfrm>
        </p:spPr>
        <p:txBody>
          <a:bodyPr/>
          <a:lstStyle/>
          <a:p>
            <a:pPr algn="l"/>
            <a:r>
              <a:rPr lang="ru-RU" sz="3200" b="1" dirty="0">
                <a:solidFill>
                  <a:srgbClr val="002060"/>
                </a:solidFill>
                <a:effectLst/>
              </a:rPr>
              <a:t>Налоговые и неналоговые доходы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6058736"/>
              </p:ext>
            </p:extLst>
          </p:nvPr>
        </p:nvGraphicFramePr>
        <p:xfrm>
          <a:off x="-51784" y="620688"/>
          <a:ext cx="9252520" cy="6237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-44888" y="3789040"/>
            <a:ext cx="12173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млн. руб.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139502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3" descr="http://www.kubzsk.ru/kodeksdb/noframe/law?SetPict.gif&amp;nd=921018907&amp;nh=0&amp;pictid=010000003200&amp;abs=&amp;crc=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577"/>
          <a:stretch>
            <a:fillRect/>
          </a:stretch>
        </p:blipFill>
        <p:spPr bwMode="auto">
          <a:xfrm>
            <a:off x="6620791" y="4918911"/>
            <a:ext cx="2482727" cy="1800199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 w="28575">
            <a:solidFill>
              <a:srgbClr val="0033CC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504056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2800" b="1" dirty="0" smtClean="0">
                <a:solidFill>
                  <a:srgbClr val="002060"/>
                </a:solidFill>
                <a:effectLst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effectLst/>
              </a:rPr>
            </a:br>
            <a:r>
              <a:rPr lang="ru-RU" sz="3200" b="1" dirty="0" smtClean="0">
                <a:solidFill>
                  <a:srgbClr val="002060"/>
                </a:solidFill>
                <a:effectLst/>
              </a:rPr>
              <a:t>Структура безвозмездных поступлений </a:t>
            </a:r>
            <a:endParaRPr lang="ru-RU" sz="2800" b="1" dirty="0">
              <a:solidFill>
                <a:srgbClr val="002060"/>
              </a:solidFill>
              <a:effectLst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6236570"/>
              </p:ext>
            </p:extLst>
          </p:nvPr>
        </p:nvGraphicFramePr>
        <p:xfrm>
          <a:off x="107503" y="844647"/>
          <a:ext cx="8928993" cy="1944153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3888433"/>
                <a:gridCol w="1584176"/>
                <a:gridCol w="1728192"/>
                <a:gridCol w="1728192"/>
              </a:tblGrid>
              <a:tr h="269961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Наименование показателя</a:t>
                      </a:r>
                      <a:endParaRPr lang="ru-RU" sz="180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2021 </a:t>
                      </a:r>
                      <a:r>
                        <a:rPr lang="ru-RU" sz="18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год</a:t>
                      </a:r>
                      <a:endParaRPr lang="ru-RU" sz="180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600" b="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плановый период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81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2022 </a:t>
                      </a:r>
                      <a:r>
                        <a:rPr lang="ru-RU" sz="18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год</a:t>
                      </a:r>
                      <a:endParaRPr lang="ru-RU" sz="180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2023 </a:t>
                      </a:r>
                      <a:r>
                        <a:rPr lang="ru-RU" sz="18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год</a:t>
                      </a:r>
                      <a:endParaRPr lang="ru-RU" sz="180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250754"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1" u="none" strike="noStrike" dirty="0" smtClean="0">
                          <a:effectLst/>
                        </a:rPr>
                        <a:t>Всего: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 dirty="0" smtClean="0">
                          <a:effectLst/>
                        </a:rPr>
                        <a:t>1 453,0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 smtClean="0">
                          <a:effectLst/>
                        </a:rPr>
                        <a:t>1 370,5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 smtClean="0">
                          <a:effectLst/>
                        </a:rPr>
                        <a:t>1 215,3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</a:tr>
              <a:tr h="278744"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u="none" strike="noStrike" dirty="0">
                          <a:effectLst/>
                        </a:rPr>
                        <a:t>Дотации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effectLst/>
                        </a:rPr>
                        <a:t>77,4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58,3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54,5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</a:tr>
              <a:tr h="250754"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u="none" strike="noStrike" dirty="0">
                          <a:effectLst/>
                        </a:rPr>
                        <a:t>Субсидии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207,8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157,3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3,9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</a:tr>
              <a:tr h="250754"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u="none" strike="noStrike" dirty="0">
                          <a:effectLst/>
                        </a:rPr>
                        <a:t>Субвенции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effectLst/>
                        </a:rPr>
                        <a:t>1 136,0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1</a:t>
                      </a:r>
                      <a:r>
                        <a:rPr lang="ru-RU" sz="16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 123,1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effectLst/>
                        </a:rPr>
                        <a:t>1 125,1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</a:tr>
              <a:tr h="258154"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u="none" strike="noStrike" dirty="0">
                          <a:effectLst/>
                        </a:rPr>
                        <a:t>Иные межбюджетные трансферты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effectLst/>
                        </a:rPr>
                        <a:t>31,8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31,8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31,8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</a:tr>
            </a:tbl>
          </a:graphicData>
        </a:graphic>
      </p:graphicFrame>
      <p:pic>
        <p:nvPicPr>
          <p:cNvPr id="6" name="Рисунок 5" descr="\\Server38\53\БЮДЖЕТ 2016\БЮДЖЕТ ДЛЯ ГРАЖДАН\КАРТИНКИ БЮДЖЕТ ДЛЯ ГРАЖДАН\6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07221" y="2852936"/>
            <a:ext cx="4125020" cy="22993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7" name="Рисунок 6" descr="\\Server38\53\БЮДЖЕТ 2016\БЮДЖЕТ ДЛЯ ГРАЖДАН\КАРТИНКИ БЮДЖЕТ ДЛЯ ГРАЖДАН\6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81" y="4723536"/>
            <a:ext cx="2582044" cy="19086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6620792" y="3902943"/>
            <a:ext cx="2503736" cy="1077218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Администрации городских и сельских поселений Туапсинского района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-67394" y="4005064"/>
            <a:ext cx="2839194" cy="584775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Администрация Краснодарского края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607220" y="2856528"/>
            <a:ext cx="4161024" cy="64633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00FF"/>
                </a:solidFill>
              </a:rPr>
              <a:t>Администрация МО Туапсинский район получит в 2021 году</a:t>
            </a:r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3" name="Стрелка углом вверх 2"/>
          <p:cNvSpPr/>
          <p:nvPr/>
        </p:nvSpPr>
        <p:spPr>
          <a:xfrm>
            <a:off x="2643225" y="5152268"/>
            <a:ext cx="1440160" cy="537070"/>
          </a:xfrm>
          <a:prstGeom prst="bentUpArrow">
            <a:avLst/>
          </a:prstGeom>
          <a:solidFill>
            <a:schemeClr val="accent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5292080" y="5817788"/>
            <a:ext cx="1204515" cy="707886"/>
          </a:xfrm>
          <a:prstGeom prst="rect">
            <a:avLst/>
          </a:prstGeom>
          <a:solidFill>
            <a:srgbClr val="0033CC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31,8 </a:t>
            </a:r>
            <a:r>
              <a:rPr lang="ru-RU" sz="1600" b="1" dirty="0" smtClean="0">
                <a:solidFill>
                  <a:schemeClr val="bg1"/>
                </a:solidFill>
              </a:rPr>
              <a:t>млн.руб.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798490" y="5817788"/>
            <a:ext cx="1205061" cy="707886"/>
          </a:xfrm>
          <a:prstGeom prst="rect">
            <a:avLst/>
          </a:prstGeom>
          <a:solidFill>
            <a:srgbClr val="0033CC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1 421,2 </a:t>
            </a:r>
            <a:r>
              <a:rPr lang="ru-RU" sz="1600" b="1" dirty="0" smtClean="0">
                <a:solidFill>
                  <a:schemeClr val="bg1"/>
                </a:solidFill>
              </a:rPr>
              <a:t>млн.руб.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15" name="Стрелка углом вверх 14"/>
          <p:cNvSpPr/>
          <p:nvPr/>
        </p:nvSpPr>
        <p:spPr>
          <a:xfrm flipH="1">
            <a:off x="5170363" y="5163725"/>
            <a:ext cx="1440160" cy="525613"/>
          </a:xfrm>
          <a:prstGeom prst="bentUp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7884368" y="557459"/>
            <a:ext cx="11521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м</a:t>
            </a:r>
            <a:r>
              <a:rPr lang="ru-RU" sz="1400" dirty="0" smtClean="0"/>
              <a:t>лн. руб.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125374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8087" y="90783"/>
            <a:ext cx="8229600" cy="601916"/>
          </a:xfrm>
        </p:spPr>
        <p:txBody>
          <a:bodyPr/>
          <a:lstStyle/>
          <a:p>
            <a:r>
              <a:rPr lang="ru-RU" sz="2800" b="1" u="sng" dirty="0" smtClean="0">
                <a:solidFill>
                  <a:srgbClr val="FF0000"/>
                </a:solidFill>
              </a:rPr>
              <a:t>РАСХОДЫ БЮДЖЕТА ФОРМИРУЮТСЯ </a:t>
            </a:r>
            <a:endParaRPr lang="ru-RU" sz="2800" u="sng" dirty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5415983"/>
              </p:ext>
            </p:extLst>
          </p:nvPr>
        </p:nvGraphicFramePr>
        <p:xfrm>
          <a:off x="38894" y="774576"/>
          <a:ext cx="9108505" cy="176747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759647"/>
                <a:gridCol w="2133499"/>
                <a:gridCol w="2168041"/>
                <a:gridCol w="2047318"/>
              </a:tblGrid>
              <a:tr h="3501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effectLst/>
                      </a:endParaRPr>
                    </a:p>
                  </a:txBody>
                  <a:tcPr marL="61690" marR="61690" marT="0" marB="0">
                    <a:solidFill>
                      <a:srgbClr val="A3E7E5">
                        <a:alpha val="6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2021 год</a:t>
                      </a:r>
                      <a:endParaRPr lang="ru-RU" sz="1600" b="1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690" marR="61690" marT="0" marB="0">
                    <a:solidFill>
                      <a:srgbClr val="A3E7E5">
                        <a:alpha val="6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2022 год</a:t>
                      </a:r>
                      <a:endParaRPr lang="ru-RU" sz="1600" b="1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690" marR="61690" marT="0" marB="0">
                    <a:solidFill>
                      <a:srgbClr val="A3E7E5">
                        <a:alpha val="6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2023 год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2253" marR="82253">
                    <a:solidFill>
                      <a:srgbClr val="A3E7E5">
                        <a:alpha val="67000"/>
                      </a:srgbClr>
                    </a:solidFill>
                  </a:tcPr>
                </a:tc>
              </a:tr>
              <a:tr h="28041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Всего, в том числе:</a:t>
                      </a:r>
                      <a:endParaRPr lang="ru-RU" sz="1600" b="1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690" marR="61690" marT="0" marB="0">
                    <a:solidFill>
                      <a:srgbClr val="A3E7E5">
                        <a:alpha val="6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 smtClean="0">
                          <a:effectLst/>
                          <a:latin typeface="+mn-lt"/>
                          <a:ea typeface="Times New Roman"/>
                        </a:rPr>
                        <a:t>2 471 870,6</a:t>
                      </a:r>
                      <a:endParaRPr lang="ru-RU" sz="1600" b="1" i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A3E7E5">
                        <a:alpha val="6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1" dirty="0" smtClean="0">
                          <a:effectLst/>
                          <a:latin typeface="+mn-lt"/>
                          <a:ea typeface="Times New Roman"/>
                        </a:rPr>
                        <a:t>2 409 901,2</a:t>
                      </a:r>
                      <a:endParaRPr lang="ru-RU" sz="1600" b="1" i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A3E7E5">
                        <a:alpha val="6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1" dirty="0" smtClean="0"/>
                        <a:t>2 268 843,1</a:t>
                      </a:r>
                      <a:endParaRPr lang="ru-RU" sz="1600" b="1" i="1" dirty="0"/>
                    </a:p>
                  </a:txBody>
                  <a:tcPr marL="68580" marR="68580" marT="0" marB="0" anchor="ctr">
                    <a:solidFill>
                      <a:srgbClr val="A3E7E5">
                        <a:alpha val="67000"/>
                      </a:srgbClr>
                    </a:solidFill>
                  </a:tcPr>
                </a:tc>
              </a:tr>
              <a:tr h="560832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Безвозмездные поступления</a:t>
                      </a:r>
                      <a:endParaRPr lang="ru-RU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690" marR="61690" marT="0" marB="0">
                    <a:solidFill>
                      <a:srgbClr val="A3E7E5">
                        <a:alpha val="6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1 452 972,6</a:t>
                      </a:r>
                      <a:endParaRPr lang="ru-RU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690" marR="61690" marT="0" marB="0" anchor="ctr">
                    <a:solidFill>
                      <a:srgbClr val="A3E7E5">
                        <a:alpha val="6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1 370 457,0</a:t>
                      </a:r>
                    </a:p>
                  </a:txBody>
                  <a:tcPr marL="61690" marR="61690" marT="0" marB="0" anchor="ctr">
                    <a:solidFill>
                      <a:srgbClr val="A3E7E5">
                        <a:alpha val="6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1 215 290,9</a:t>
                      </a:r>
                      <a:endParaRPr lang="ru-RU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690" marR="61690" marT="0" marB="0" anchor="ctr">
                    <a:solidFill>
                      <a:srgbClr val="A3E7E5">
                        <a:alpha val="67000"/>
                      </a:srgbClr>
                    </a:solidFill>
                  </a:tcPr>
                </a:tc>
              </a:tr>
              <a:tr h="5760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- Средства местного бюджета</a:t>
                      </a:r>
                      <a:endParaRPr lang="ru-RU" sz="1600" b="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690" marR="61690" marT="0" marB="0">
                    <a:solidFill>
                      <a:srgbClr val="A3E7E5">
                        <a:alpha val="6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+mn-lt"/>
                          <a:ea typeface="Times New Roman"/>
                        </a:rPr>
                        <a:t>1 018 898,0</a:t>
                      </a:r>
                    </a:p>
                  </a:txBody>
                  <a:tcPr marL="61690" marR="61690" marT="0" marB="0" anchor="ctr">
                    <a:solidFill>
                      <a:srgbClr val="A3E7E5">
                        <a:alpha val="6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smtClean="0">
                          <a:effectLst/>
                          <a:latin typeface="+mn-lt"/>
                          <a:ea typeface="Times New Roman"/>
                        </a:rPr>
                        <a:t>1 039 444,2</a:t>
                      </a:r>
                    </a:p>
                  </a:txBody>
                  <a:tcPr marL="61690" marR="61690" marT="0" marB="0" anchor="ctr">
                    <a:solidFill>
                      <a:srgbClr val="A3E7E5">
                        <a:alpha val="6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1 053 552,5</a:t>
                      </a:r>
                    </a:p>
                  </a:txBody>
                  <a:tcPr marL="61690" marR="61690" marT="0" marB="0" anchor="ctr">
                    <a:solidFill>
                      <a:srgbClr val="A3E7E5">
                        <a:alpha val="67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212132" y="466810"/>
            <a:ext cx="9352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тыс. руб.</a:t>
            </a:r>
            <a:endParaRPr lang="ru-RU" sz="1400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839704060"/>
              </p:ext>
            </p:extLst>
          </p:nvPr>
        </p:nvGraphicFramePr>
        <p:xfrm>
          <a:off x="-32" y="2564905"/>
          <a:ext cx="9144000" cy="42930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27401" y="2845355"/>
            <a:ext cx="1403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Млн. руб.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4851896" y="2924944"/>
            <a:ext cx="928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2 268,8</a:t>
            </a:r>
            <a:endParaRPr lang="ru-RU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131840" y="2816699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2 409,9</a:t>
            </a:r>
            <a:endParaRPr lang="ru-RU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1478819" y="274027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2 471,9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725292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двумя вырезанными соседними углами 5"/>
          <p:cNvSpPr/>
          <p:nvPr/>
        </p:nvSpPr>
        <p:spPr>
          <a:xfrm>
            <a:off x="-31311" y="4437112"/>
            <a:ext cx="9144000" cy="1212042"/>
          </a:xfrm>
          <a:prstGeom prst="snip2SameRect">
            <a:avLst>
              <a:gd name="adj1" fmla="val 28027"/>
              <a:gd name="adj2" fmla="val 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u="sng" dirty="0">
                <a:solidFill>
                  <a:srgbClr val="FF0000"/>
                </a:solidFill>
              </a:rPr>
              <a:t>Более </a:t>
            </a:r>
            <a:r>
              <a:rPr lang="ru-RU" sz="2400" b="1" u="sng" dirty="0" smtClean="0">
                <a:solidFill>
                  <a:srgbClr val="FF0000"/>
                </a:solidFill>
              </a:rPr>
              <a:t>77 %</a:t>
            </a:r>
            <a:r>
              <a:rPr lang="ru-RU" sz="2400" b="1" u="sng" dirty="0" smtClean="0"/>
              <a:t> </a:t>
            </a:r>
            <a:r>
              <a:rPr lang="ru-RU" sz="2400" b="1" dirty="0"/>
              <a:t>расходов, распределенных в рамках муниципальных программ, имеют социальную </a:t>
            </a:r>
            <a:r>
              <a:rPr lang="ru-RU" sz="2400" b="1" dirty="0" smtClean="0"/>
              <a:t>направленность</a:t>
            </a:r>
          </a:p>
          <a:p>
            <a:pPr algn="ctr"/>
            <a:endParaRPr lang="ru-RU" sz="2000" b="1" dirty="0"/>
          </a:p>
        </p:txBody>
      </p:sp>
      <p:sp>
        <p:nvSpPr>
          <p:cNvPr id="7" name="Прямоугольник с двумя вырезанными соседними углами 6"/>
          <p:cNvSpPr/>
          <p:nvPr/>
        </p:nvSpPr>
        <p:spPr>
          <a:xfrm>
            <a:off x="-12853" y="5673292"/>
            <a:ext cx="9144000" cy="1211981"/>
          </a:xfrm>
          <a:prstGeom prst="snip2SameRect">
            <a:avLst>
              <a:gd name="adj1" fmla="val 0"/>
              <a:gd name="adj2" fmla="val 16755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Расходная </a:t>
            </a:r>
            <a:r>
              <a:rPr lang="ru-RU" sz="2400" b="1" dirty="0"/>
              <a:t>часть бюджета </a:t>
            </a:r>
            <a:r>
              <a:rPr lang="ru-RU" sz="2400" b="1" dirty="0" smtClean="0"/>
              <a:t>сформирована </a:t>
            </a:r>
            <a:r>
              <a:rPr lang="ru-RU" sz="2400" b="1" dirty="0"/>
              <a:t>и представлена в программном формате на основе </a:t>
            </a:r>
            <a:r>
              <a:rPr lang="ru-RU" sz="2400" b="1" dirty="0" smtClean="0"/>
              <a:t>                      </a:t>
            </a:r>
            <a:r>
              <a:rPr lang="ru-RU" sz="2400" b="1" u="sng" dirty="0" smtClean="0">
                <a:solidFill>
                  <a:srgbClr val="BE125C"/>
                </a:solidFill>
              </a:rPr>
              <a:t>20</a:t>
            </a:r>
            <a:r>
              <a:rPr lang="ru-RU" sz="2400" b="1" dirty="0" smtClean="0"/>
              <a:t> </a:t>
            </a:r>
            <a:r>
              <a:rPr lang="ru-RU" sz="2400" b="1" dirty="0"/>
              <a:t>муниципальных программ  Туапсинского </a:t>
            </a:r>
            <a:r>
              <a:rPr lang="ru-RU" sz="2400" b="1" dirty="0" smtClean="0"/>
              <a:t>района</a:t>
            </a:r>
            <a:endParaRPr lang="ru-RU" sz="2400" b="1" dirty="0"/>
          </a:p>
        </p:txBody>
      </p:sp>
      <p:pic>
        <p:nvPicPr>
          <p:cNvPr id="5" name="Рисунок 4" descr="\\Server38\53\БЮДЖЕТ 2020\БЮДЖЕТ ДЛЯ ГРАЖДАН\MUNICIPALPROGRAMMY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361" y="0"/>
            <a:ext cx="5904656" cy="44371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36625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64704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800" b="1" i="1" dirty="0">
                <a:ln w="17780" cmpd="sng">
                  <a:noFill/>
                  <a:prstDash val="solid"/>
                  <a:miter lim="800000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МУНИЦИПАЛЬНЫЕ </a:t>
            </a:r>
            <a:r>
              <a:rPr lang="ru-RU" sz="2800" b="1" i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ПРОГРАММЫ</a:t>
            </a:r>
            <a:r>
              <a:rPr lang="ru-RU" sz="28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       </a:t>
            </a:r>
            <a:endParaRPr lang="ru-RU" sz="2800" b="1" dirty="0">
              <a:ln w="17780" cmpd="sng">
                <a:noFill/>
                <a:prstDash val="solid"/>
                <a:miter lim="800000"/>
              </a:ln>
              <a:solidFill>
                <a:schemeClr val="accent1">
                  <a:lumMod val="75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2147643"/>
              </p:ext>
            </p:extLst>
          </p:nvPr>
        </p:nvGraphicFramePr>
        <p:xfrm>
          <a:off x="0" y="688963"/>
          <a:ext cx="9144000" cy="6078195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5624741"/>
                <a:gridCol w="1410982"/>
                <a:gridCol w="969790"/>
                <a:gridCol w="1138487"/>
              </a:tblGrid>
              <a:tr h="43204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>
                          <a:effectLst/>
                        </a:rPr>
                        <a:t>Наименование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</a:rPr>
                        <a:t>2021 год</a:t>
                      </a: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</a:rPr>
                        <a:t>2022 год</a:t>
                      </a: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</a:rPr>
                        <a:t>2023 год</a:t>
                      </a:r>
                    </a:p>
                  </a:txBody>
                  <a:tcPr marL="4420" marR="4420" marT="4420" marB="0" anchor="ctr"/>
                </a:tc>
              </a:tr>
              <a:tr h="230785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u="none" strike="noStrike" dirty="0">
                          <a:effectLst/>
                        </a:rPr>
                        <a:t>ВСЕГО: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2 338 844,3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2 250 400,3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2 081 496,1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/>
                </a:tc>
              </a:tr>
              <a:tr h="50405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</a:rPr>
                        <a:t>Муниципальная программа "Развитие образования в муниципальном образовании Туапсинский </a:t>
                      </a:r>
                      <a:r>
                        <a:rPr lang="ru-RU" sz="1400" u="none" strike="noStrike" dirty="0" smtClean="0">
                          <a:effectLst/>
                        </a:rPr>
                        <a:t>район»</a:t>
                      </a:r>
                    </a:p>
                  </a:txBody>
                  <a:tcPr marL="4420" marR="4420" marT="44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1 566 563,5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1 576 145,2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1 485 438,9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/>
                </a:tc>
              </a:tr>
              <a:tr h="576064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</a:rPr>
                        <a:t>Муниципальная программа "Туапсинский район - территория комфортного </a:t>
                      </a:r>
                      <a:r>
                        <a:rPr lang="ru-RU" sz="1400" u="none" strike="noStrike" dirty="0" smtClean="0">
                          <a:effectLst/>
                        </a:rPr>
                        <a:t>проживания»</a:t>
                      </a:r>
                    </a:p>
                  </a:txBody>
                  <a:tcPr marL="4420" marR="4420" marT="44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163 849,9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77 341,4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7 029,2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/>
                </a:tc>
              </a:tr>
              <a:tr h="50405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</a:rPr>
                        <a:t>Муниципальная программа "Управление </a:t>
                      </a:r>
                      <a:r>
                        <a:rPr lang="ru-RU" sz="1400" u="none" strike="noStrike" dirty="0" smtClean="0">
                          <a:effectLst/>
                        </a:rPr>
                        <a:t>муниципальными</a:t>
                      </a:r>
                      <a:r>
                        <a:rPr lang="ru-RU" sz="1400" u="none" strike="noStrike" baseline="0" dirty="0" smtClean="0">
                          <a:effectLst/>
                        </a:rPr>
                        <a:t> финансами»</a:t>
                      </a:r>
                      <a:endParaRPr lang="ru-RU" sz="1400" u="none" strike="noStrike" dirty="0" smtClean="0">
                        <a:effectLst/>
                      </a:endParaRPr>
                    </a:p>
                  </a:txBody>
                  <a:tcPr marL="4420" marR="4420" marT="44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39 762,8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38 487,2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38 000,0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/>
                </a:tc>
              </a:tr>
              <a:tr h="524204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</a:rPr>
                        <a:t>Муниципальная программа </a:t>
                      </a:r>
                      <a:r>
                        <a:rPr lang="ru-RU" sz="1400" u="none" strike="noStrike" dirty="0" smtClean="0">
                          <a:effectLst/>
                        </a:rPr>
                        <a:t>«Развитие</a:t>
                      </a:r>
                      <a:r>
                        <a:rPr lang="ru-RU" sz="1400" u="none" strike="noStrike" baseline="0" dirty="0" smtClean="0">
                          <a:effectLst/>
                        </a:rPr>
                        <a:t> к</a:t>
                      </a:r>
                      <a:r>
                        <a:rPr lang="ru-RU" sz="1400" u="none" strike="noStrike" dirty="0" smtClean="0">
                          <a:effectLst/>
                        </a:rPr>
                        <a:t>ультуры  в Туапсинском районе»</a:t>
                      </a:r>
                    </a:p>
                  </a:txBody>
                  <a:tcPr marL="4420" marR="4420" marT="44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83 633,3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82 336,6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82 234,2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/>
                </a:tc>
              </a:tr>
              <a:tr h="50405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</a:rPr>
                        <a:t>Муниципальная программа "Развитие физической культуры и спорта в  Туапсинском </a:t>
                      </a:r>
                      <a:r>
                        <a:rPr lang="ru-RU" sz="1400" u="none" strike="noStrike" dirty="0" smtClean="0">
                          <a:effectLst/>
                        </a:rPr>
                        <a:t>районе»</a:t>
                      </a:r>
                    </a:p>
                  </a:txBody>
                  <a:tcPr marL="4420" marR="4420" marT="44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132 646,2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131 419,2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131 177,2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/>
                </a:tc>
              </a:tr>
              <a:tr h="59621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</a:rPr>
                        <a:t>Муниципальная программа "Развитие жилищно-коммунального хозяйства в муниципальном образовании  Туапсинский </a:t>
                      </a:r>
                      <a:r>
                        <a:rPr lang="ru-RU" sz="1400" u="none" strike="noStrike" dirty="0" smtClean="0">
                          <a:effectLst/>
                        </a:rPr>
                        <a:t>район»</a:t>
                      </a:r>
                    </a:p>
                  </a:txBody>
                  <a:tcPr marL="4420" marR="4420" marT="44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10 657,1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10 707,4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10 707,4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/>
                </a:tc>
              </a:tr>
              <a:tr h="75179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</a:rPr>
                        <a:t>Муниципальная программа "Функционирование органов местного самоуправления в муниципальном образовании Туапсинский </a:t>
                      </a:r>
                      <a:r>
                        <a:rPr lang="ru-RU" sz="1400" u="none" strike="noStrike" dirty="0" smtClean="0">
                          <a:effectLst/>
                        </a:rPr>
                        <a:t>район»</a:t>
                      </a:r>
                    </a:p>
                  </a:txBody>
                  <a:tcPr marL="4420" marR="4420" marT="44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82 373,3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74 706,7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73 076,9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/>
                </a:tc>
              </a:tr>
              <a:tr h="28560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</a:rPr>
                        <a:t>Муниципальная программа "Молодежь Туапсинского </a:t>
                      </a:r>
                      <a:r>
                        <a:rPr lang="ru-RU" sz="1400" u="none" strike="noStrike" dirty="0" smtClean="0">
                          <a:effectLst/>
                        </a:rPr>
                        <a:t>района»</a:t>
                      </a:r>
                    </a:p>
                  </a:txBody>
                  <a:tcPr marL="4420" marR="4420" marT="44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9 908,5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9 850,9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9 609,9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/>
                </a:tc>
              </a:tr>
              <a:tr h="738179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 smtClean="0">
                          <a:effectLst/>
                        </a:rPr>
                        <a:t>Ведомственная целевая программа "Развитие агропромышленного комплекса на территории муниципального образования Туапсинский район»</a:t>
                      </a:r>
                    </a:p>
                  </a:txBody>
                  <a:tcPr marL="4420" marR="4420" marT="44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3 931,9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3 434,2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3 434,2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/>
                </a:tc>
              </a:tr>
              <a:tr h="416378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 smtClean="0">
                          <a:effectLst/>
                        </a:rPr>
                        <a:t>Муниципальная </a:t>
                      </a:r>
                      <a:r>
                        <a:rPr lang="ru-RU" sz="1400" u="none" strike="noStrike" dirty="0">
                          <a:effectLst/>
                        </a:rPr>
                        <a:t>программа </a:t>
                      </a:r>
                      <a:r>
                        <a:rPr lang="ru-RU" sz="1400" u="none" strike="noStrike" dirty="0" smtClean="0">
                          <a:effectLst/>
                        </a:rPr>
                        <a:t>«По улучшению положения детей</a:t>
                      </a:r>
                      <a:r>
                        <a:rPr lang="ru-RU" sz="1400" u="none" strike="noStrike" baseline="0" dirty="0" smtClean="0">
                          <a:effectLst/>
                        </a:rPr>
                        <a:t> в </a:t>
                      </a:r>
                      <a:r>
                        <a:rPr lang="ru-RU" sz="1400" u="none" strike="noStrike" dirty="0" smtClean="0">
                          <a:effectLst/>
                        </a:rPr>
                        <a:t> муниципальном образовании </a:t>
                      </a:r>
                      <a:r>
                        <a:rPr lang="ru-RU" sz="1400" u="none" strike="noStrike" dirty="0">
                          <a:effectLst/>
                        </a:rPr>
                        <a:t>Туапсинский </a:t>
                      </a:r>
                      <a:r>
                        <a:rPr lang="ru-RU" sz="1400" u="none" strike="noStrike" dirty="0" smtClean="0">
                          <a:effectLst/>
                        </a:rPr>
                        <a:t>район»</a:t>
                      </a:r>
                    </a:p>
                  </a:txBody>
                  <a:tcPr marL="4420" marR="4420" marT="44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70 101,2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71 648,8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73 797,6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244408" y="381186"/>
            <a:ext cx="10436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Тыс. руб</a:t>
            </a:r>
            <a:r>
              <a:rPr lang="ru-RU" sz="1400" dirty="0" smtClean="0"/>
              <a:t>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09668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331"/>
            <a:ext cx="8553128" cy="623574"/>
          </a:xfrm>
        </p:spPr>
        <p:txBody>
          <a:bodyPr>
            <a:noAutofit/>
          </a:bodyPr>
          <a:lstStyle/>
          <a:p>
            <a:pPr algn="l"/>
            <a:r>
              <a:rPr lang="ru-RU" sz="3600" b="1" u="sng" dirty="0" smtClean="0">
                <a:solidFill>
                  <a:srgbClr val="00206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Что такое бюджет для граждан?</a:t>
            </a:r>
            <a:endParaRPr lang="ru-RU" sz="3600" b="1" u="sng" dirty="0">
              <a:solidFill>
                <a:srgbClr val="002060"/>
              </a:solidFill>
              <a:latin typeface="Palatino Linotype" panose="020405020505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35963" y="1932038"/>
            <a:ext cx="620053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3538" algn="just">
              <a:spcBef>
                <a:spcPts val="525"/>
              </a:spcBef>
              <a:buSzPct val="6500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ru-RU" altLang="ru-RU" sz="2000" b="1" dirty="0" smtClean="0">
                <a:solidFill>
                  <a:srgbClr val="00330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Представленная информация пред-назначена для широкого круга пользователей и будет интересна разным категориям населения, так как бюджет муниципального района затрагивает интересы каждого жителя муниципального образования Туапсинский район.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2427" y="4237925"/>
            <a:ext cx="9036496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900" b="1" dirty="0" smtClean="0">
                <a:solidFill>
                  <a:srgbClr val="00206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Каждый </a:t>
            </a:r>
            <a:r>
              <a:rPr lang="ru-RU" sz="1900" b="1" dirty="0">
                <a:solidFill>
                  <a:srgbClr val="00206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житель муниципального образования Туапсинский район является, </a:t>
            </a:r>
            <a:r>
              <a:rPr lang="ru-RU" sz="1900" b="1" dirty="0" smtClean="0">
                <a:solidFill>
                  <a:srgbClr val="00206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с </a:t>
            </a:r>
            <a:r>
              <a:rPr lang="ru-RU" sz="1900" b="1" dirty="0">
                <a:solidFill>
                  <a:srgbClr val="00206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одной стороны, участником формирования бюджета, где он уплачивая </a:t>
            </a:r>
            <a:r>
              <a:rPr lang="ru-RU" sz="1900" b="1" dirty="0" smtClean="0">
                <a:solidFill>
                  <a:srgbClr val="00206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налоги</a:t>
            </a:r>
            <a:r>
              <a:rPr lang="ru-RU" sz="1900" b="1" dirty="0">
                <a:solidFill>
                  <a:srgbClr val="00206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, наполняет доходы бюджета, с другой стороны,  участником </a:t>
            </a:r>
            <a:r>
              <a:rPr lang="ru-RU" sz="1900" b="1" dirty="0" smtClean="0">
                <a:solidFill>
                  <a:srgbClr val="00206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исполнения </a:t>
            </a:r>
            <a:r>
              <a:rPr lang="ru-RU" sz="1900" b="1" dirty="0">
                <a:solidFill>
                  <a:srgbClr val="00206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бюджета, где он получает часть расходов, как </a:t>
            </a:r>
            <a:r>
              <a:rPr lang="ru-RU" sz="1900" b="1" dirty="0" smtClean="0">
                <a:solidFill>
                  <a:srgbClr val="00206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потребитель </a:t>
            </a:r>
            <a:r>
              <a:rPr lang="ru-RU" sz="1900" b="1" dirty="0">
                <a:solidFill>
                  <a:srgbClr val="00206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услуг в сфере образования, культуры, физической </a:t>
            </a:r>
            <a:r>
              <a:rPr lang="ru-RU" sz="1900" b="1" dirty="0" smtClean="0">
                <a:solidFill>
                  <a:srgbClr val="00206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культуры </a:t>
            </a:r>
            <a:r>
              <a:rPr lang="ru-RU" sz="1900" b="1" dirty="0">
                <a:solidFill>
                  <a:srgbClr val="00206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и спорта, социального обеспечения и др. </a:t>
            </a:r>
          </a:p>
          <a:p>
            <a:pPr algn="just"/>
            <a:r>
              <a:rPr lang="ru-RU" sz="1900" b="1" dirty="0" smtClean="0">
                <a:solidFill>
                  <a:srgbClr val="00206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Мы </a:t>
            </a:r>
            <a:r>
              <a:rPr lang="ru-RU" sz="1900" b="1" dirty="0">
                <a:solidFill>
                  <a:srgbClr val="00206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постарались представить бюджет муниципального района в доступной и понятной для граждан форме.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824042"/>
            <a:ext cx="92525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3538">
              <a:spcBef>
                <a:spcPts val="525"/>
              </a:spcBef>
              <a:buSzPct val="6500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ru-RU" altLang="ru-RU" sz="2400" b="1" dirty="0">
                <a:solidFill>
                  <a:srgbClr val="0000FF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«Бюджет для граждан» </a:t>
            </a:r>
            <a:r>
              <a:rPr lang="ru-RU" altLang="ru-RU" sz="2400" b="1" dirty="0" smtClean="0">
                <a:solidFill>
                  <a:srgbClr val="0000FF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100" b="1" dirty="0" smtClean="0">
                <a:solidFill>
                  <a:srgbClr val="00206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познакомит </a:t>
            </a:r>
            <a:r>
              <a:rPr lang="ru-RU" altLang="ru-RU" sz="2100" b="1" dirty="0">
                <a:solidFill>
                  <a:srgbClr val="00206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Вас с положениями основного финансового документа муниципального образования Туапсинский </a:t>
            </a:r>
            <a:r>
              <a:rPr lang="ru-RU" altLang="ru-RU" sz="2100" b="1" dirty="0" smtClean="0">
                <a:solidFill>
                  <a:srgbClr val="00206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район на 2021 год и на плановый период 2022 и 2023гг.</a:t>
            </a:r>
            <a:endParaRPr lang="ru-RU" altLang="ru-RU" sz="2100" b="1" dirty="0">
              <a:solidFill>
                <a:srgbClr val="002060"/>
              </a:solidFill>
              <a:latin typeface="Palatino Linotype" panose="0204050205050503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5" name="Picture 3" descr="C:\Documents and Settings\RomaliyskayaOR.FINUP\Рабочий стол\РАЗНОЕ\фото туапсе\06178cac73e97463f13cea9f7b5bb8b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101654"/>
            <a:ext cx="2486233" cy="2025774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39700" h="139700" prst="divo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5776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7620966"/>
              </p:ext>
            </p:extLst>
          </p:nvPr>
        </p:nvGraphicFramePr>
        <p:xfrm>
          <a:off x="0" y="823273"/>
          <a:ext cx="9143999" cy="6152435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5609344"/>
                <a:gridCol w="1383126"/>
                <a:gridCol w="1075764"/>
                <a:gridCol w="1075765"/>
              </a:tblGrid>
              <a:tr h="73015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effectLst/>
                        </a:rPr>
                        <a:t>Наименование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</a:rPr>
                        <a:t>2021 год</a:t>
                      </a: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</a:rPr>
                        <a:t>2022 год</a:t>
                      </a: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</a:rPr>
                        <a:t>2023 год</a:t>
                      </a:r>
                    </a:p>
                  </a:txBody>
                  <a:tcPr marL="4420" marR="4420" marT="4420" marB="0" anchor="ctr"/>
                </a:tc>
              </a:tr>
              <a:tr h="635674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400" u="none" strike="noStrike" kern="1200" dirty="0">
                          <a:effectLst/>
                        </a:rPr>
                        <a:t>Муниципальная </a:t>
                      </a:r>
                      <a:r>
                        <a:rPr lang="ru-RU" sz="1400" u="none" strike="noStrike" kern="1200" dirty="0" smtClean="0">
                          <a:effectLst/>
                        </a:rPr>
                        <a:t>программа «Содействие развитию гражданского общества и гармонизации </a:t>
                      </a:r>
                      <a:r>
                        <a:rPr lang="ru-RU" sz="1400" u="none" strike="noStrike" kern="1200" dirty="0">
                          <a:effectLst/>
                        </a:rPr>
                        <a:t>межнациональных </a:t>
                      </a:r>
                      <a:r>
                        <a:rPr lang="ru-RU" sz="1400" u="none" strike="noStrike" kern="1200" dirty="0" smtClean="0">
                          <a:effectLst/>
                        </a:rPr>
                        <a:t>отношений"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12 516,8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4 395,5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 anchor="ctr"/>
                </a:tc>
              </a:tr>
              <a:tr h="726486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400" u="none" strike="noStrike" kern="1200" dirty="0">
                          <a:effectLst/>
                        </a:rPr>
                        <a:t>Муниципальная программа "Защита населения и территории от чрезвычайных ситуаций, обеспечение пожарной безопасности"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89 016,2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97 370,5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98 570,8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 anchor="ctr"/>
                </a:tc>
              </a:tr>
              <a:tr h="415759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400" u="none" strike="noStrike" kern="1200" dirty="0">
                          <a:effectLst/>
                        </a:rPr>
                        <a:t>Муниципальная программа "Управление муниципальной собственностью"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46 772,3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47 944,8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47 944,8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 anchor="ctr"/>
                </a:tc>
              </a:tr>
              <a:tr h="665458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400" u="none" strike="noStrike" kern="1200" dirty="0">
                          <a:effectLst/>
                        </a:rPr>
                        <a:t>Муниципальная программа "Экономическое развитие Туапсинского района"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8 045,1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5 324,9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2 931,5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 anchor="ctr"/>
                </a:tc>
              </a:tr>
              <a:tr h="734333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400" u="none" strike="noStrike" kern="1200" dirty="0" smtClean="0">
                          <a:effectLst/>
                        </a:rPr>
                        <a:t>Муниципальная программа «Доступная среда муниципального образования Туапсинский район» </a:t>
                      </a:r>
                    </a:p>
                  </a:txBody>
                  <a:tcPr marL="4420" marR="4420" marT="4420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215,7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 anchor="ctr"/>
                </a:tc>
              </a:tr>
              <a:tr h="734333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400" u="none" strike="noStrike" kern="1200" dirty="0" smtClean="0">
                          <a:effectLst/>
                        </a:rPr>
                        <a:t>Муниципальная программа «Обеспечение безопасности населения Туапсинского района»</a:t>
                      </a:r>
                    </a:p>
                  </a:txBody>
                  <a:tcPr marL="4420" marR="4420" marT="4420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6 324,4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6 369,6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4 830,5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 anchor="ctr"/>
                </a:tc>
              </a:tr>
              <a:tr h="734333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400" u="none" strike="noStrike" kern="1200" dirty="0" smtClean="0">
                          <a:effectLst/>
                        </a:rPr>
                        <a:t>Муниципальная программа «Социальная поддержка отдельных категорий граждан муниципального образования Туапсинский район»</a:t>
                      </a:r>
                    </a:p>
                  </a:txBody>
                  <a:tcPr marL="4420" marR="4420" marT="4420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ru-RU" sz="14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597,1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3 597,1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3 597,1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 anchor="ctr"/>
                </a:tc>
              </a:tr>
              <a:tr h="760524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400" u="none" strike="noStrike" kern="1200" dirty="0" smtClean="0">
                          <a:effectLst/>
                        </a:rPr>
                        <a:t>Муниципальная программа «Развитие санаторно-курортного и туристского комплекса муниципального образования Туапсинский район»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9 144,7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9 104,6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9 115,9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 anchor="ctr"/>
                </a:tc>
              </a:tr>
            </a:tbl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42910" y="0"/>
            <a:ext cx="8246150" cy="836712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800" b="1" i="1" dirty="0">
                <a:ln w="17780" cmpd="sng">
                  <a:noFill/>
                  <a:prstDash val="solid"/>
                  <a:miter lim="800000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МУНИЦИПАЛЬНЫЕ </a:t>
            </a:r>
            <a:r>
              <a:rPr lang="ru-RU" sz="2800" b="1" i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ПРОГРАММЫ</a:t>
            </a:r>
            <a:endParaRPr lang="ru-RU" sz="2800" b="1" i="1" dirty="0">
              <a:ln w="17780" cmpd="sng">
                <a:noFill/>
                <a:prstDash val="solid"/>
                <a:miter lim="800000"/>
              </a:ln>
              <a:solidFill>
                <a:schemeClr val="accent1">
                  <a:lumMod val="75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51121" y="512499"/>
            <a:ext cx="10436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Тыс. руб</a:t>
            </a:r>
            <a:r>
              <a:rPr lang="ru-RU" sz="1400" dirty="0" smtClean="0"/>
              <a:t>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147802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416006" y="116632"/>
            <a:ext cx="8162422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Расходы в рамках муниципальных программ (млн. руб.)</a:t>
            </a:r>
            <a:endParaRPr lang="ru-RU" sz="28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1124744"/>
            <a:ext cx="4957342" cy="53908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Всего:</a:t>
            </a: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99914" y="2322716"/>
            <a:ext cx="4962489" cy="432048"/>
          </a:xfrm>
          <a:prstGeom prst="roundRect">
            <a:avLst/>
          </a:prstGeom>
          <a:solidFill>
            <a:srgbClr val="99FF99"/>
          </a:solidFill>
          <a:ln>
            <a:solidFill>
              <a:srgbClr val="99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Образование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99914" y="1772817"/>
            <a:ext cx="4925579" cy="432048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33CC"/>
                </a:solidFill>
              </a:rPr>
              <a:t>На социальную сферу </a:t>
            </a:r>
            <a:r>
              <a:rPr lang="ru-RU" b="1" dirty="0" smtClean="0">
                <a:solidFill>
                  <a:srgbClr val="BE125C"/>
                </a:solidFill>
              </a:rPr>
              <a:t>(77%), </a:t>
            </a:r>
            <a:r>
              <a:rPr lang="ru-RU" dirty="0" smtClean="0">
                <a:solidFill>
                  <a:srgbClr val="0033CC"/>
                </a:solidFill>
              </a:rPr>
              <a:t>в том числе: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84416" y="3844553"/>
            <a:ext cx="4956573" cy="500066"/>
          </a:xfrm>
          <a:prstGeom prst="roundRect">
            <a:avLst/>
          </a:prstGeom>
          <a:solidFill>
            <a:srgbClr val="7287EE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Культура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79562" y="4643446"/>
            <a:ext cx="4973316" cy="428628"/>
          </a:xfrm>
          <a:prstGeom prst="roundRect">
            <a:avLst/>
          </a:prstGeom>
          <a:solidFill>
            <a:srgbClr val="F16BA4"/>
          </a:solidFill>
          <a:ln>
            <a:solidFill>
              <a:srgbClr val="F16B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>
                <a:solidFill>
                  <a:schemeClr val="tx1"/>
                </a:solidFill>
              </a:rPr>
              <a:t>Молодежная политика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79562" y="2928935"/>
            <a:ext cx="4973316" cy="642942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>
                <a:solidFill>
                  <a:schemeClr val="tx1"/>
                </a:solidFill>
              </a:rPr>
              <a:t>Физическая культура и спорт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58985" y="5301208"/>
            <a:ext cx="4993893" cy="432048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>
                <a:solidFill>
                  <a:schemeClr val="tx1"/>
                </a:solidFill>
              </a:rPr>
              <a:t>Социальная политика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58985" y="5902515"/>
            <a:ext cx="5077111" cy="871296"/>
          </a:xfrm>
          <a:prstGeom prst="roundRect">
            <a:avLst/>
          </a:prstGeom>
          <a:solidFill>
            <a:srgbClr val="DE96D5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ru-RU" dirty="0" smtClean="0">
                <a:ln>
                  <a:solidFill>
                    <a:schemeClr val="tx1"/>
                  </a:solidFill>
                </a:ln>
                <a:solidFill>
                  <a:srgbClr val="7287EE"/>
                </a:solidFill>
              </a:rPr>
              <a:t>Прочие (АПК, ЖКХ, безопасность, санаторно-курортный комплекс, экономическое развитие и т.д.)</a:t>
            </a:r>
            <a:endParaRPr lang="ru-RU" dirty="0">
              <a:ln>
                <a:solidFill>
                  <a:schemeClr val="tx1"/>
                </a:solidFill>
              </a:ln>
              <a:solidFill>
                <a:srgbClr val="7287EE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102537" y="1052736"/>
            <a:ext cx="1492411" cy="53908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</a:rPr>
              <a:t>2 338,8</a:t>
            </a:r>
            <a:endParaRPr lang="ru-RU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091498" y="5301208"/>
            <a:ext cx="1469206" cy="438497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3,6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111211" y="5973857"/>
            <a:ext cx="1405844" cy="720078"/>
          </a:xfrm>
          <a:prstGeom prst="roundRect">
            <a:avLst/>
          </a:prstGeom>
          <a:solidFill>
            <a:srgbClr val="DE96D5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7287EE"/>
                </a:solidFill>
              </a:rPr>
              <a:t>542,5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7287EE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086215" y="2928936"/>
            <a:ext cx="1492213" cy="642942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132,6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086215" y="4643447"/>
            <a:ext cx="1454146" cy="428628"/>
          </a:xfrm>
          <a:prstGeom prst="roundRect">
            <a:avLst/>
          </a:prstGeom>
          <a:solidFill>
            <a:srgbClr val="F16BA4"/>
          </a:solidFill>
          <a:ln>
            <a:solidFill>
              <a:srgbClr val="F16B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9,9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086215" y="3857629"/>
            <a:ext cx="1474488" cy="500066"/>
          </a:xfrm>
          <a:prstGeom prst="roundRect">
            <a:avLst/>
          </a:prstGeom>
          <a:solidFill>
            <a:srgbClr val="7287EE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83,6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102537" y="2322716"/>
            <a:ext cx="1518798" cy="450951"/>
          </a:xfrm>
          <a:prstGeom prst="roundRect">
            <a:avLst/>
          </a:prstGeom>
          <a:solidFill>
            <a:srgbClr val="99FF99"/>
          </a:solidFill>
          <a:ln>
            <a:solidFill>
              <a:srgbClr val="99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1 566,6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107485" y="1772817"/>
            <a:ext cx="1487463" cy="41379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33CC"/>
                </a:solidFill>
              </a:rPr>
              <a:t>1 796,3</a:t>
            </a:r>
            <a:endParaRPr lang="ru-RU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6484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44293" y="957696"/>
            <a:ext cx="1907706" cy="1340983"/>
          </a:xfrm>
          <a:prstGeom prst="ellipse">
            <a:avLst/>
          </a:prstGeom>
          <a:solidFill>
            <a:srgbClr val="7B4141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Развитие образования </a:t>
            </a:r>
          </a:p>
          <a:p>
            <a:pPr algn="ctr"/>
            <a:r>
              <a:rPr lang="ru-RU" sz="1400" b="1" dirty="0" smtClean="0"/>
              <a:t>1 566,6</a:t>
            </a:r>
            <a:endParaRPr lang="ru-RU" sz="1400" dirty="0"/>
          </a:p>
        </p:txBody>
      </p:sp>
      <p:sp>
        <p:nvSpPr>
          <p:cNvPr id="5" name="Овал 4"/>
          <p:cNvSpPr/>
          <p:nvPr/>
        </p:nvSpPr>
        <p:spPr>
          <a:xfrm>
            <a:off x="4067944" y="970855"/>
            <a:ext cx="1643074" cy="1354142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Развитие культуры  83,6</a:t>
            </a:r>
          </a:p>
        </p:txBody>
      </p:sp>
      <p:sp>
        <p:nvSpPr>
          <p:cNvPr id="7" name="Овал 6"/>
          <p:cNvSpPr/>
          <p:nvPr/>
        </p:nvSpPr>
        <p:spPr>
          <a:xfrm>
            <a:off x="2147201" y="957696"/>
            <a:ext cx="1643074" cy="1406224"/>
          </a:xfrm>
          <a:prstGeom prst="ellipse">
            <a:avLst/>
          </a:prstGeom>
          <a:solidFill>
            <a:srgbClr val="82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Спорт  132,6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884483" y="957695"/>
            <a:ext cx="1495829" cy="1321910"/>
          </a:xfrm>
          <a:prstGeom prst="ellipse">
            <a:avLst/>
          </a:prstGeom>
          <a:solidFill>
            <a:srgbClr val="0070C0"/>
          </a:solidFill>
          <a:ln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Молодежная политика  9,9</a:t>
            </a:r>
          </a:p>
        </p:txBody>
      </p:sp>
      <p:sp>
        <p:nvSpPr>
          <p:cNvPr id="9" name="Овал 8"/>
          <p:cNvSpPr/>
          <p:nvPr/>
        </p:nvSpPr>
        <p:spPr>
          <a:xfrm>
            <a:off x="7466618" y="993242"/>
            <a:ext cx="1605960" cy="1370678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Соц</a:t>
            </a:r>
            <a:r>
              <a:rPr lang="ru-RU" sz="1400" b="1" dirty="0"/>
              <a:t>.</a:t>
            </a:r>
            <a:endParaRPr lang="ru-RU" sz="1400" b="1" dirty="0" smtClean="0"/>
          </a:p>
          <a:p>
            <a:pPr algn="ctr"/>
            <a:r>
              <a:rPr lang="ru-RU" sz="1400" b="1" dirty="0"/>
              <a:t>п</a:t>
            </a:r>
            <a:r>
              <a:rPr lang="ru-RU" sz="1400" b="1" dirty="0" smtClean="0"/>
              <a:t>олитика                          3,6</a:t>
            </a:r>
            <a:endParaRPr lang="ru-RU" sz="1400" b="1" dirty="0"/>
          </a:p>
        </p:txBody>
      </p:sp>
      <p:sp>
        <p:nvSpPr>
          <p:cNvPr id="11" name="Блок-схема: процесс 10"/>
          <p:cNvSpPr/>
          <p:nvPr/>
        </p:nvSpPr>
        <p:spPr>
          <a:xfrm>
            <a:off x="131309" y="2406022"/>
            <a:ext cx="1733674" cy="884104"/>
          </a:xfrm>
          <a:prstGeom prst="flowChartProcess">
            <a:avLst/>
          </a:prstGeom>
          <a:solidFill>
            <a:srgbClr val="7B4141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содержание  учреждений </a:t>
            </a:r>
          </a:p>
          <a:p>
            <a:pPr algn="ctr"/>
            <a:r>
              <a:rPr lang="ru-RU" sz="1400" dirty="0" smtClean="0"/>
              <a:t>1 469,8</a:t>
            </a:r>
          </a:p>
        </p:txBody>
      </p:sp>
      <p:sp>
        <p:nvSpPr>
          <p:cNvPr id="35" name="Блок-схема: процесс 34"/>
          <p:cNvSpPr/>
          <p:nvPr/>
        </p:nvSpPr>
        <p:spPr>
          <a:xfrm>
            <a:off x="142844" y="3503632"/>
            <a:ext cx="1764860" cy="937814"/>
          </a:xfrm>
          <a:prstGeom prst="flowChartProcess">
            <a:avLst/>
          </a:prstGeom>
          <a:solidFill>
            <a:srgbClr val="7B4141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Организация школьного питания </a:t>
            </a:r>
          </a:p>
          <a:p>
            <a:pPr algn="ctr"/>
            <a:r>
              <a:rPr lang="ru-RU" sz="1400" dirty="0" smtClean="0"/>
              <a:t>90,0</a:t>
            </a:r>
            <a:endParaRPr lang="ru-RU" sz="1400" dirty="0"/>
          </a:p>
        </p:txBody>
      </p:sp>
      <p:sp>
        <p:nvSpPr>
          <p:cNvPr id="36" name="Блок-схема: процесс 35"/>
          <p:cNvSpPr/>
          <p:nvPr/>
        </p:nvSpPr>
        <p:spPr>
          <a:xfrm>
            <a:off x="142845" y="4637674"/>
            <a:ext cx="1764860" cy="1015357"/>
          </a:xfrm>
          <a:prstGeom prst="flowChartProcess">
            <a:avLst/>
          </a:prstGeom>
          <a:solidFill>
            <a:srgbClr val="7B4141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доплаты отд. категориям </a:t>
            </a:r>
          </a:p>
          <a:p>
            <a:pPr algn="ctr"/>
            <a:r>
              <a:rPr lang="ru-RU" sz="1400" dirty="0" smtClean="0"/>
              <a:t>6,2</a:t>
            </a:r>
            <a:endParaRPr lang="ru-RU" sz="1400" dirty="0"/>
          </a:p>
        </p:txBody>
      </p:sp>
      <p:sp>
        <p:nvSpPr>
          <p:cNvPr id="37" name="Блок-схема: процесс 36"/>
          <p:cNvSpPr/>
          <p:nvPr/>
        </p:nvSpPr>
        <p:spPr>
          <a:xfrm>
            <a:off x="131310" y="5839546"/>
            <a:ext cx="1776396" cy="901822"/>
          </a:xfrm>
          <a:prstGeom prst="flowChartProcess">
            <a:avLst/>
          </a:prstGeom>
          <a:solidFill>
            <a:srgbClr val="7B4141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err="1" smtClean="0"/>
              <a:t>найм</a:t>
            </a:r>
            <a:r>
              <a:rPr lang="ru-RU" sz="1400" dirty="0" smtClean="0"/>
              <a:t> жилья </a:t>
            </a:r>
          </a:p>
          <a:p>
            <a:pPr algn="ctr"/>
            <a:r>
              <a:rPr lang="ru-RU" sz="1400" dirty="0" smtClean="0"/>
              <a:t>  0,6</a:t>
            </a:r>
            <a:endParaRPr lang="ru-RU" sz="1400" dirty="0"/>
          </a:p>
        </p:txBody>
      </p:sp>
      <p:sp>
        <p:nvSpPr>
          <p:cNvPr id="41" name="Блок-схема: процесс 40"/>
          <p:cNvSpPr/>
          <p:nvPr/>
        </p:nvSpPr>
        <p:spPr>
          <a:xfrm>
            <a:off x="4103663" y="2475398"/>
            <a:ext cx="1571636" cy="840581"/>
          </a:xfrm>
          <a:prstGeom prst="flowChartProcess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содержание  учреждений</a:t>
            </a:r>
          </a:p>
          <a:p>
            <a:pPr algn="ctr"/>
            <a:r>
              <a:rPr lang="ru-RU" sz="1400" dirty="0" smtClean="0"/>
              <a:t>83,4</a:t>
            </a:r>
          </a:p>
        </p:txBody>
      </p:sp>
      <p:sp>
        <p:nvSpPr>
          <p:cNvPr id="42" name="Блок-схема: процесс 41"/>
          <p:cNvSpPr/>
          <p:nvPr/>
        </p:nvSpPr>
        <p:spPr>
          <a:xfrm>
            <a:off x="4149175" y="3513881"/>
            <a:ext cx="1571636" cy="937814"/>
          </a:xfrm>
          <a:prstGeom prst="flowChartProcess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доплаты водителям </a:t>
            </a:r>
          </a:p>
          <a:p>
            <a:pPr algn="ctr"/>
            <a:r>
              <a:rPr lang="ru-RU" sz="1400" dirty="0" smtClean="0"/>
              <a:t>0,1</a:t>
            </a:r>
            <a:endParaRPr lang="ru-RU" sz="1400" dirty="0"/>
          </a:p>
        </p:txBody>
      </p:sp>
      <p:sp>
        <p:nvSpPr>
          <p:cNvPr id="44" name="Блок-схема: процесс 43"/>
          <p:cNvSpPr/>
          <p:nvPr/>
        </p:nvSpPr>
        <p:spPr>
          <a:xfrm>
            <a:off x="4149175" y="4679165"/>
            <a:ext cx="1571636" cy="1000132"/>
          </a:xfrm>
          <a:prstGeom prst="flowChartProcess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err="1" smtClean="0"/>
              <a:t>найм</a:t>
            </a:r>
            <a:r>
              <a:rPr lang="ru-RU" sz="1400" dirty="0" smtClean="0"/>
              <a:t> жилья  </a:t>
            </a:r>
          </a:p>
          <a:p>
            <a:pPr algn="ctr"/>
            <a:r>
              <a:rPr lang="ru-RU" sz="1400" dirty="0" smtClean="0"/>
              <a:t>0,1</a:t>
            </a:r>
            <a:endParaRPr lang="ru-RU" sz="1400" dirty="0"/>
          </a:p>
        </p:txBody>
      </p:sp>
      <p:sp>
        <p:nvSpPr>
          <p:cNvPr id="56" name="Блок-схема: процесс 55"/>
          <p:cNvSpPr/>
          <p:nvPr/>
        </p:nvSpPr>
        <p:spPr>
          <a:xfrm flipH="1">
            <a:off x="2267301" y="2449544"/>
            <a:ext cx="1522974" cy="840582"/>
          </a:xfrm>
          <a:prstGeom prst="flowChartProcess">
            <a:avLst/>
          </a:prstGeom>
          <a:solidFill>
            <a:srgbClr val="82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содержание</a:t>
            </a:r>
          </a:p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учреждений </a:t>
            </a:r>
          </a:p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 132,2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58" name="Блок-схема: процесс 57"/>
          <p:cNvSpPr/>
          <p:nvPr/>
        </p:nvSpPr>
        <p:spPr>
          <a:xfrm>
            <a:off x="2267301" y="3503632"/>
            <a:ext cx="1522974" cy="937814"/>
          </a:xfrm>
          <a:prstGeom prst="flowChartProcess">
            <a:avLst/>
          </a:prstGeom>
          <a:solidFill>
            <a:srgbClr val="82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доплаты водителям  </a:t>
            </a:r>
          </a:p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0,3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60" name="Блок-схема: процесс 59"/>
          <p:cNvSpPr/>
          <p:nvPr/>
        </p:nvSpPr>
        <p:spPr>
          <a:xfrm>
            <a:off x="2267301" y="4668323"/>
            <a:ext cx="1522974" cy="1000132"/>
          </a:xfrm>
          <a:prstGeom prst="flowChartProcess">
            <a:avLst/>
          </a:prstGeom>
          <a:solidFill>
            <a:srgbClr val="82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err="1" smtClean="0">
                <a:solidFill>
                  <a:schemeClr val="bg1"/>
                </a:solidFill>
              </a:rPr>
              <a:t>найм</a:t>
            </a:r>
            <a:r>
              <a:rPr lang="ru-RU" sz="1400" dirty="0" smtClean="0">
                <a:solidFill>
                  <a:schemeClr val="bg1"/>
                </a:solidFill>
              </a:rPr>
              <a:t> жилья </a:t>
            </a:r>
          </a:p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0,1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62" name="Блок-схема: процесс 61"/>
          <p:cNvSpPr/>
          <p:nvPr/>
        </p:nvSpPr>
        <p:spPr>
          <a:xfrm>
            <a:off x="5902698" y="2507032"/>
            <a:ext cx="1459397" cy="1912152"/>
          </a:xfrm>
          <a:prstGeom prst="flowChartProcess">
            <a:avLst/>
          </a:prstGeom>
          <a:solidFill>
            <a:srgbClr val="0070C0"/>
          </a:solidFill>
          <a:ln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содержание</a:t>
            </a:r>
          </a:p>
          <a:p>
            <a:pPr algn="ctr"/>
            <a:r>
              <a:rPr lang="ru-RU" sz="1400" dirty="0" smtClean="0"/>
              <a:t>учреждений </a:t>
            </a:r>
          </a:p>
          <a:p>
            <a:pPr algn="ctr"/>
            <a:r>
              <a:rPr lang="ru-RU" sz="1400" dirty="0" smtClean="0"/>
              <a:t>9,9</a:t>
            </a:r>
            <a:endParaRPr lang="ru-RU" sz="1400" dirty="0"/>
          </a:p>
        </p:txBody>
      </p:sp>
      <p:sp>
        <p:nvSpPr>
          <p:cNvPr id="66" name="Блок-схема: процесс 65"/>
          <p:cNvSpPr/>
          <p:nvPr/>
        </p:nvSpPr>
        <p:spPr>
          <a:xfrm>
            <a:off x="7538040" y="2500306"/>
            <a:ext cx="1463116" cy="1071570"/>
          </a:xfrm>
          <a:prstGeom prst="flowChartProcess">
            <a:avLst/>
          </a:prstGeom>
          <a:solidFill>
            <a:schemeClr val="accent3"/>
          </a:solidFill>
          <a:ln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доплаты</a:t>
            </a:r>
            <a:r>
              <a:rPr lang="ru-RU" sz="1600" b="1" dirty="0" smtClean="0"/>
              <a:t> </a:t>
            </a:r>
            <a:r>
              <a:rPr lang="ru-RU" sz="1400" b="1" dirty="0" smtClean="0"/>
              <a:t>к пенсии </a:t>
            </a:r>
          </a:p>
          <a:p>
            <a:pPr algn="ctr"/>
            <a:r>
              <a:rPr lang="ru-RU" sz="1400" b="1" dirty="0" smtClean="0"/>
              <a:t>3,6</a:t>
            </a:r>
            <a:endParaRPr lang="ru-RU" sz="1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8604448" y="188640"/>
            <a:ext cx="53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" y="188640"/>
            <a:ext cx="9144000" cy="648072"/>
          </a:xfrm>
          <a:prstGeom prst="roundRect">
            <a:avLst/>
          </a:prstGeom>
          <a:solidFill>
            <a:srgbClr val="3C4E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ЗАПЛАНИРОВАННЫЕ МЕРОПРИЯТИЯ В РАМКАХ МУНИЦИПАЛЬНЫХ ПРОГРАММ НА СОЦИАЛЬНУЮ СФЕРУ (МЛН. РУБ.)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5829766" y="4743727"/>
            <a:ext cx="2774682" cy="2000264"/>
          </a:xfrm>
          <a:prstGeom prst="ellipse">
            <a:avLst/>
          </a:prstGeom>
          <a:solidFill>
            <a:srgbClr val="F4FA0E"/>
          </a:solidFill>
          <a:ln>
            <a:solidFill>
              <a:srgbClr val="FFC000"/>
            </a:solidFill>
          </a:ln>
          <a:scene3d>
            <a:camera prst="isometricOffAxis1Righ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77 % расходов бюджета</a:t>
            </a: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6184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82" y="1268760"/>
            <a:ext cx="9144000" cy="100811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1500" b="1" u="sng" dirty="0" smtClean="0"/>
              <a:t/>
            </a:r>
            <a:br>
              <a:rPr lang="ru-RU" sz="1500" b="1" u="sng" dirty="0" smtClean="0"/>
            </a:br>
            <a:r>
              <a:rPr lang="ru-RU" sz="1500" b="1" u="sng" dirty="0" smtClean="0"/>
              <a:t/>
            </a:r>
            <a:br>
              <a:rPr lang="ru-RU" sz="1500" b="1" u="sng" dirty="0" smtClean="0"/>
            </a:br>
            <a:r>
              <a:rPr lang="ru-RU" sz="1500" b="1" u="sng" dirty="0" smtClean="0"/>
              <a:t/>
            </a:r>
            <a:br>
              <a:rPr lang="ru-RU" sz="1500" b="1" u="sng" dirty="0" smtClean="0"/>
            </a:br>
            <a:r>
              <a:rPr lang="ru-RU" sz="1500" b="1" u="sng" dirty="0" smtClean="0"/>
              <a:t/>
            </a:r>
            <a:br>
              <a:rPr lang="ru-RU" sz="1500" b="1" u="sng" dirty="0" smtClean="0"/>
            </a:br>
            <a:r>
              <a:rPr lang="ru-RU" sz="1500" b="1" u="sng" dirty="0" smtClean="0"/>
              <a:t/>
            </a:r>
            <a:br>
              <a:rPr lang="ru-RU" sz="1500" b="1" u="sng" dirty="0" smtClean="0"/>
            </a:br>
            <a:r>
              <a:rPr lang="ru-RU" sz="2000" b="1" u="sng" dirty="0" smtClean="0"/>
              <a:t>МУНИЦИПАЛЬНАЯ </a:t>
            </a:r>
            <a:r>
              <a:rPr lang="ru-RU" sz="2000" b="1" u="sng" dirty="0"/>
              <a:t>ПРОГРАММА «РАЗВИТИЕ ОБРАЗОВАНИЯ </a:t>
            </a:r>
            <a:br>
              <a:rPr lang="ru-RU" sz="2000" b="1" u="sng" dirty="0"/>
            </a:br>
            <a:r>
              <a:rPr lang="ru-RU" sz="2000" b="1" u="sng" dirty="0"/>
              <a:t>В МУНИЦИПАЛЬНОМ ОБРАЗОВАНИИ ТУАПСИНСКИЙ РАЙОН»</a:t>
            </a:r>
            <a:br>
              <a:rPr lang="ru-RU" sz="2000" b="1" u="sng" dirty="0"/>
            </a:br>
            <a:r>
              <a:rPr lang="ru-RU" sz="2000" b="1" u="sng" dirty="0"/>
              <a:t>РАСХОДЫ НА </a:t>
            </a:r>
            <a:r>
              <a:rPr lang="ru-RU" sz="2000" b="1" u="sng" dirty="0" smtClean="0"/>
              <a:t>2021 </a:t>
            </a:r>
            <a:r>
              <a:rPr lang="ru-RU" sz="2000" b="1" u="sng" dirty="0"/>
              <a:t>ГОД – 1 </a:t>
            </a:r>
            <a:r>
              <a:rPr lang="ru-RU" sz="2000" b="1" u="sng" dirty="0" smtClean="0"/>
              <a:t>566 563,5  </a:t>
            </a:r>
            <a:r>
              <a:rPr lang="ru-RU" sz="2000" b="1" u="sng" dirty="0"/>
              <a:t>тыс. </a:t>
            </a:r>
            <a:r>
              <a:rPr lang="ru-RU" sz="2000" b="1" u="sng" dirty="0" smtClean="0"/>
              <a:t>рублей</a:t>
            </a:r>
            <a:br>
              <a:rPr lang="ru-RU" sz="2000" b="1" u="sng" dirty="0" smtClean="0"/>
            </a:br>
            <a:r>
              <a:rPr lang="ru-RU" sz="1600" b="1" u="sng" dirty="0" smtClean="0"/>
              <a:t/>
            </a:r>
            <a:br>
              <a:rPr lang="ru-RU" sz="1600" b="1" u="sng" dirty="0" smtClean="0"/>
            </a:br>
            <a:r>
              <a:rPr lang="ru-RU" sz="2000" b="1" u="sng" dirty="0" smtClean="0">
                <a:solidFill>
                  <a:srgbClr val="FF0000"/>
                </a:solidFill>
              </a:rPr>
              <a:t>Реализация </a:t>
            </a:r>
            <a:r>
              <a:rPr lang="ru-RU" sz="2000" b="1" u="sng" dirty="0">
                <a:solidFill>
                  <a:srgbClr val="FF0000"/>
                </a:solidFill>
              </a:rPr>
              <a:t>мер популяризации среди детей и молодежи </a:t>
            </a:r>
            <a:r>
              <a:rPr lang="ru-RU" sz="2000" b="1" u="sng" dirty="0" err="1">
                <a:solidFill>
                  <a:srgbClr val="FF0000"/>
                </a:solidFill>
              </a:rPr>
              <a:t>научнообразовательной</a:t>
            </a:r>
            <a:r>
              <a:rPr lang="ru-RU" sz="2000" b="1" u="sng" dirty="0">
                <a:solidFill>
                  <a:srgbClr val="FF0000"/>
                </a:solidFill>
              </a:rPr>
              <a:t> и творческой деятельности, выявление талантливой молодежи </a:t>
            </a:r>
            <a:r>
              <a:rPr lang="ru-RU" sz="2000" b="1" u="sng" dirty="0" smtClean="0">
                <a:solidFill>
                  <a:srgbClr val="FF0000"/>
                </a:solidFill>
              </a:rPr>
              <a:t>904,8 </a:t>
            </a:r>
            <a:r>
              <a:rPr lang="ru-RU" sz="2000" b="1" u="sng" dirty="0">
                <a:solidFill>
                  <a:srgbClr val="FF0000"/>
                </a:solidFill>
              </a:rPr>
              <a:t>тыс. руб</a:t>
            </a:r>
            <a:r>
              <a:rPr lang="ru-RU" sz="2000" b="1" u="sng" dirty="0" smtClean="0">
                <a:solidFill>
                  <a:srgbClr val="FF0000"/>
                </a:solidFill>
              </a:rPr>
              <a:t>.</a:t>
            </a:r>
            <a:endParaRPr lang="ru-RU" sz="2000" b="1" u="sng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0034" y="2420888"/>
            <a:ext cx="8358246" cy="64633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* организация обучения муниципальных </a:t>
            </a:r>
            <a:r>
              <a:rPr lang="ru-RU" dirty="0" err="1" smtClean="0">
                <a:solidFill>
                  <a:schemeClr val="tx1"/>
                </a:solidFill>
              </a:rPr>
              <a:t>тьюторов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r>
              <a:rPr lang="ru-RU" dirty="0" err="1" smtClean="0">
                <a:solidFill>
                  <a:schemeClr val="tx1"/>
                </a:solidFill>
              </a:rPr>
              <a:t>муниципальных</a:t>
            </a:r>
            <a:r>
              <a:rPr lang="ru-RU" dirty="0" smtClean="0">
                <a:solidFill>
                  <a:schemeClr val="tx1"/>
                </a:solidFill>
              </a:rPr>
              <a:t> координаторов, членов предметных комиссий ГИА, ОГЭ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9144000" cy="126876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sng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uLnTx/>
              <a:uFillTx/>
              <a:latin typeface="+mn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b="1" u="sng" dirty="0" smtClean="0"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sng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uLnTx/>
              <a:uFillTx/>
              <a:latin typeface="+mn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b="1" u="sng" dirty="0" smtClean="0"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uLnTx/>
              <a:uFillTx/>
              <a:latin typeface="+mn-lt"/>
              <a:ea typeface="+mj-ea"/>
              <a:cs typeface="+mj-cs"/>
            </a:endParaRPr>
          </a:p>
        </p:txBody>
      </p:sp>
      <p:pic>
        <p:nvPicPr>
          <p:cNvPr id="5122" name="Picture 2" descr="\\Server38\53\БЮДЖЕТ 2020\БЮДЖЕТ ДЛЯ ГРАЖДАН\картинки для бюджета для граждан\Тьютор\талант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319" y="3356992"/>
            <a:ext cx="4154838" cy="3219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\\Server38\53\БЮДЖЕТ 2020\БЮДЖЕТ ДЛЯ ГРАЖДАН\картинки для бюджета для граждан\Тьютор\тьютор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157" y="3356992"/>
            <a:ext cx="4143655" cy="3219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1884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19" y="116632"/>
            <a:ext cx="8571611" cy="129614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1500" b="1" u="sng" dirty="0" smtClean="0"/>
              <a:t/>
            </a:r>
            <a:br>
              <a:rPr lang="ru-RU" sz="1500" b="1" u="sng" dirty="0" smtClean="0"/>
            </a:br>
            <a:r>
              <a:rPr lang="ru-RU" sz="1500" b="1" u="sng" dirty="0" smtClean="0"/>
              <a:t/>
            </a:r>
            <a:br>
              <a:rPr lang="ru-RU" sz="1500" b="1" u="sng" dirty="0" smtClean="0"/>
            </a:br>
            <a:r>
              <a:rPr lang="ru-RU" sz="1500" b="1" u="sng" dirty="0" smtClean="0"/>
              <a:t/>
            </a:r>
            <a:br>
              <a:rPr lang="ru-RU" sz="1500" b="1" u="sng" dirty="0" smtClean="0"/>
            </a:br>
            <a:r>
              <a:rPr lang="ru-RU" sz="1500" b="1" u="sng" dirty="0" smtClean="0"/>
              <a:t/>
            </a:r>
            <a:br>
              <a:rPr lang="ru-RU" sz="1500" b="1" u="sng" dirty="0" smtClean="0"/>
            </a:br>
            <a:r>
              <a:rPr lang="ru-RU" sz="1500" b="1" u="sng" dirty="0" smtClean="0"/>
              <a:t/>
            </a:r>
            <a:br>
              <a:rPr lang="ru-RU" sz="1500" b="1" u="sng" dirty="0" smtClean="0"/>
            </a:br>
            <a:r>
              <a:rPr lang="ru-RU" sz="1500" b="1" u="sng" dirty="0" smtClean="0"/>
              <a:t/>
            </a:r>
            <a:br>
              <a:rPr lang="ru-RU" sz="1500" b="1" u="sng" dirty="0" smtClean="0"/>
            </a:br>
            <a:r>
              <a:rPr lang="ru-RU" sz="1500" b="1" u="sng" dirty="0" smtClean="0"/>
              <a:t/>
            </a:r>
            <a:br>
              <a:rPr lang="ru-RU" sz="1500" b="1" u="sng" dirty="0" smtClean="0"/>
            </a:br>
            <a:r>
              <a:rPr lang="ru-RU" sz="2400" b="1" u="sng" dirty="0" smtClean="0">
                <a:solidFill>
                  <a:srgbClr val="FF0000"/>
                </a:solidFill>
              </a:rPr>
              <a:t>Формирование </a:t>
            </a:r>
            <a:r>
              <a:rPr lang="ru-RU" sz="2400" b="1" u="sng" dirty="0">
                <a:solidFill>
                  <a:srgbClr val="FF0000"/>
                </a:solidFill>
              </a:rPr>
              <a:t>системы оценки качества образования и образовательных результатов -</a:t>
            </a:r>
            <a:br>
              <a:rPr lang="ru-RU" sz="2400" b="1" u="sng" dirty="0">
                <a:solidFill>
                  <a:srgbClr val="FF0000"/>
                </a:solidFill>
              </a:rPr>
            </a:br>
            <a:r>
              <a:rPr lang="ru-RU" sz="2400" b="1" u="sng" dirty="0">
                <a:solidFill>
                  <a:srgbClr val="FF0000"/>
                </a:solidFill>
              </a:rPr>
              <a:t> </a:t>
            </a:r>
            <a:r>
              <a:rPr lang="ru-RU" sz="2400" b="1" u="sng" dirty="0" smtClean="0">
                <a:solidFill>
                  <a:srgbClr val="FF0000"/>
                </a:solidFill>
              </a:rPr>
              <a:t>3 874,1 тыс</a:t>
            </a:r>
            <a:r>
              <a:rPr lang="ru-RU" sz="2400" b="1" u="sng" dirty="0">
                <a:solidFill>
                  <a:srgbClr val="FF0000"/>
                </a:solidFill>
              </a:rPr>
              <a:t>. </a:t>
            </a:r>
            <a:r>
              <a:rPr lang="ru-RU" sz="2400" b="1" u="sng" dirty="0" smtClean="0">
                <a:solidFill>
                  <a:srgbClr val="FF0000"/>
                </a:solidFill>
              </a:rPr>
              <a:t>рублей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4884" y="1628800"/>
            <a:ext cx="8358246" cy="9233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* осуществление </a:t>
            </a:r>
            <a:r>
              <a:rPr lang="ru-RU" dirty="0">
                <a:solidFill>
                  <a:schemeClr val="tx1"/>
                </a:solidFill>
              </a:rPr>
              <a:t>государственных полномочий по </a:t>
            </a:r>
            <a:r>
              <a:rPr lang="ru-RU" dirty="0" smtClean="0">
                <a:solidFill>
                  <a:schemeClr val="tx1"/>
                </a:solidFill>
              </a:rPr>
              <a:t>материально-    техническому </a:t>
            </a:r>
            <a:r>
              <a:rPr lang="ru-RU" dirty="0">
                <a:solidFill>
                  <a:schemeClr val="tx1"/>
                </a:solidFill>
              </a:rPr>
              <a:t>обеспечению пунктов проведения экзаменов </a:t>
            </a:r>
            <a:r>
              <a:rPr lang="ru-RU" dirty="0" smtClean="0">
                <a:solidFill>
                  <a:schemeClr val="tx1"/>
                </a:solidFill>
              </a:rPr>
              <a:t>для государственной итоговой аттестации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785786" y="285728"/>
            <a:ext cx="8072430" cy="64294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sng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uLnTx/>
              <a:uFillTx/>
              <a:latin typeface="+mn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b="1" u="sng" dirty="0" smtClean="0"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sng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uLnTx/>
              <a:uFillTx/>
              <a:latin typeface="+mn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b="1" u="sng" dirty="0" smtClean="0"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uLnTx/>
              <a:uFillTx/>
              <a:latin typeface="+mn-lt"/>
              <a:ea typeface="+mj-ea"/>
              <a:cs typeface="+mj-cs"/>
            </a:endParaRPr>
          </a:p>
        </p:txBody>
      </p:sp>
      <p:pic>
        <p:nvPicPr>
          <p:cNvPr id="96258" name="Picture 2" descr="http://xn--d1aish.xn--p1ai/wp-content/uploads/2020/08/ege-20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5" y="2708920"/>
            <a:ext cx="7056785" cy="3863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1413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8586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000" b="1" dirty="0">
                <a:solidFill>
                  <a:srgbClr val="FF0000"/>
                </a:solidFill>
              </a:rPr>
              <a:t>Обеспечение системы образования Краснодарского края высококвалифицированными кадрами, </a:t>
            </a:r>
            <a:r>
              <a:rPr lang="ru-RU" sz="2000" b="1" dirty="0" smtClean="0">
                <a:solidFill>
                  <a:srgbClr val="FF0000"/>
                </a:solidFill>
              </a:rPr>
              <a:t>создание </a:t>
            </a:r>
            <a:r>
              <a:rPr lang="ru-RU" sz="2000" b="1" dirty="0">
                <a:solidFill>
                  <a:srgbClr val="FF0000"/>
                </a:solidFill>
              </a:rPr>
              <a:t>механизмов мотивации педагогов к повышению качества работы </a:t>
            </a:r>
            <a:r>
              <a:rPr lang="ru-RU" sz="2000" b="1" dirty="0" smtClean="0">
                <a:solidFill>
                  <a:srgbClr val="FF0000"/>
                </a:solidFill>
              </a:rPr>
              <a:t/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и </a:t>
            </a:r>
            <a:r>
              <a:rPr lang="ru-RU" sz="2000" b="1" dirty="0">
                <a:solidFill>
                  <a:srgbClr val="FF0000"/>
                </a:solidFill>
              </a:rPr>
              <a:t>непрерывному профессиональному развитию </a:t>
            </a:r>
            <a:r>
              <a:rPr lang="ru-RU" sz="2000" b="1" dirty="0" smtClean="0">
                <a:solidFill>
                  <a:srgbClr val="FF0000"/>
                </a:solidFill>
              </a:rPr>
              <a:t>– 8 095,0 </a:t>
            </a:r>
            <a:r>
              <a:rPr lang="ru-RU" sz="2000" b="1" dirty="0">
                <a:solidFill>
                  <a:srgbClr val="FF0000"/>
                </a:solidFill>
              </a:rPr>
              <a:t>тыс. руб.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13776"/>
              </p:ext>
            </p:extLst>
          </p:nvPr>
        </p:nvGraphicFramePr>
        <p:xfrm>
          <a:off x="31846" y="1268760"/>
          <a:ext cx="9036496" cy="5589241"/>
        </p:xfrm>
        <a:graphic>
          <a:graphicData uri="http://schemas.openxmlformats.org/drawingml/2006/table">
            <a:tbl>
              <a:tblPr>
                <a:tableStyleId>{18603FDC-E32A-4AB5-989C-0864C3EAD2B8}</a:tableStyleId>
              </a:tblPr>
              <a:tblGrid>
                <a:gridCol w="4248289"/>
                <a:gridCol w="4788207"/>
              </a:tblGrid>
              <a:tr h="1254579">
                <a:tc>
                  <a:txBody>
                    <a:bodyPr/>
                    <a:lstStyle/>
                    <a:p>
                      <a:pPr algn="ctr" fontAlgn="t"/>
                      <a:endParaRPr lang="ru-RU" sz="1600" u="none" strike="noStrike" dirty="0" smtClean="0">
                        <a:effectLst/>
                      </a:endParaRPr>
                    </a:p>
                    <a:p>
                      <a:pPr algn="ctr" fontAlgn="t"/>
                      <a:r>
                        <a:rPr lang="ru-RU" sz="1600" u="none" strike="noStrike" dirty="0" smtClean="0">
                          <a:effectLst/>
                        </a:rPr>
                        <a:t>* </a:t>
                      </a:r>
                      <a:r>
                        <a:rPr lang="ru-RU" sz="1600" u="none" strike="noStrike" dirty="0">
                          <a:effectLst/>
                        </a:rPr>
                        <a:t>финансирование доплат                                                        </a:t>
                      </a:r>
                      <a:br>
                        <a:rPr lang="ru-RU" sz="1600" u="none" strike="noStrike" dirty="0">
                          <a:effectLst/>
                        </a:rPr>
                      </a:br>
                      <a:r>
                        <a:rPr lang="ru-RU" sz="1600" u="none" strike="noStrike" dirty="0">
                          <a:effectLst/>
                        </a:rPr>
                        <a:t>   отдельным категориям </a:t>
                      </a:r>
                      <a:br>
                        <a:rPr lang="ru-RU" sz="1600" u="none" strike="noStrike" dirty="0">
                          <a:effectLst/>
                        </a:rPr>
                      </a:br>
                      <a:r>
                        <a:rPr lang="ru-RU" sz="1600" u="none" strike="noStrike" dirty="0">
                          <a:effectLst/>
                        </a:rPr>
                        <a:t>   работников </a:t>
                      </a:r>
                      <a:r>
                        <a:rPr lang="ru-RU" sz="1600" u="none" strike="noStrike" dirty="0" smtClean="0">
                          <a:effectLst/>
                        </a:rPr>
                        <a:t>– </a:t>
                      </a:r>
                      <a:r>
                        <a:rPr lang="ru-RU" sz="1600" b="1" u="none" strike="noStrike" dirty="0" smtClean="0">
                          <a:effectLst/>
                        </a:rPr>
                        <a:t>1 495,6 тыс</a:t>
                      </a:r>
                      <a:r>
                        <a:rPr lang="ru-RU" sz="1600" b="1" u="none" strike="noStrike" dirty="0">
                          <a:effectLst/>
                        </a:rPr>
                        <a:t>. руб.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600" u="none" strike="noStrike" dirty="0" smtClean="0">
                        <a:effectLst/>
                      </a:endParaRPr>
                    </a:p>
                    <a:p>
                      <a:pPr algn="ctr" fontAlgn="t"/>
                      <a:r>
                        <a:rPr lang="ru-RU" sz="1600" u="none" strike="noStrike" dirty="0" smtClean="0">
                          <a:effectLst/>
                        </a:rPr>
                        <a:t>* </a:t>
                      </a:r>
                      <a:r>
                        <a:rPr lang="ru-RU" sz="1600" u="none" strike="noStrike" dirty="0">
                          <a:effectLst/>
                        </a:rPr>
                        <a:t>социальная выплата компенсационного характера, связанная с оплатой жилого помещения по договору найма (поднайма) - </a:t>
                      </a:r>
                      <a:r>
                        <a:rPr lang="ru-RU" sz="1600" u="none" strike="noStrike" dirty="0" smtClean="0">
                          <a:effectLst/>
                        </a:rPr>
                        <a:t>            </a:t>
                      </a:r>
                      <a:r>
                        <a:rPr lang="ru-RU" sz="1600" b="1" u="none" strike="noStrike" dirty="0" smtClean="0">
                          <a:effectLst/>
                        </a:rPr>
                        <a:t>600,0 </a:t>
                      </a:r>
                      <a:r>
                        <a:rPr lang="ru-RU" sz="1600" b="1" u="none" strike="noStrike" dirty="0">
                          <a:effectLst/>
                        </a:rPr>
                        <a:t>тыс. руб.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3316386">
                <a:tc>
                  <a:txBody>
                    <a:bodyPr/>
                    <a:lstStyle/>
                    <a:p>
                      <a:pPr algn="ctr" fontAlgn="t">
                        <a:buFont typeface="Arial" charset="0"/>
                        <a:buChar char="•"/>
                      </a:pPr>
                      <a:r>
                        <a:rPr lang="ru-RU" sz="1600" u="none" strike="noStrike" dirty="0" smtClean="0">
                          <a:effectLst/>
                        </a:rPr>
                        <a:t>осуществление отдельных полномочий Краснодарского края по предоставлению мер социальной поддержки в виде компенсации расходов на оплату жилых помещений, отопления и освещения педагогическим работникам муниципальных образовательных учреждений, расположенных на территории Туапсинского района, проживающим и работающим</a:t>
                      </a:r>
                    </a:p>
                    <a:p>
                      <a:pPr algn="ctr" fontAlgn="t">
                        <a:buFont typeface="Arial" charset="0"/>
                        <a:buNone/>
                      </a:pPr>
                      <a:r>
                        <a:rPr lang="ru-RU" sz="1600" u="none" strike="noStrike" dirty="0" smtClean="0">
                          <a:effectLst/>
                        </a:rPr>
                        <a:t> в сельской местности </a:t>
                      </a:r>
                    </a:p>
                    <a:p>
                      <a:pPr algn="ctr" fontAlgn="t">
                        <a:buFont typeface="Arial" charset="0"/>
                        <a:buNone/>
                      </a:pPr>
                      <a:r>
                        <a:rPr lang="ru-RU" sz="1600" u="none" strike="noStrike" dirty="0" smtClean="0">
                          <a:effectLst/>
                        </a:rPr>
                        <a:t>Туапсинского района – </a:t>
                      </a:r>
                      <a:r>
                        <a:rPr lang="ru-RU" sz="1600" b="1" u="none" strike="noStrike" dirty="0" smtClean="0">
                          <a:effectLst/>
                        </a:rPr>
                        <a:t>1 366,0 тыс. руб.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Font typeface="Arial" charset="0"/>
                        <a:buNone/>
                      </a:pP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1018276">
                <a:tc gridSpan="2"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ru-RU" sz="1600" u="none" strike="noStrike" dirty="0" smtClean="0">
                          <a:effectLst/>
                        </a:rPr>
                        <a:t>* финансирование расходов в целях доведения средней заработной платы педагогических работников муниципальных организаций дополнительного образования детей до средней заработной платы учителей – </a:t>
                      </a:r>
                      <a:r>
                        <a:rPr lang="ru-RU" sz="1600" b="1" u="none" strike="noStrike" dirty="0" smtClean="0">
                          <a:effectLst/>
                        </a:rPr>
                        <a:t>4 633,4 тыс. руб.</a:t>
                      </a:r>
                      <a:endParaRPr lang="ru-RU" sz="16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22529" name="Picture 1" descr="\\Server38\53\БЮДЖЕТ 2018\БЮДЖЕТ ДЛЯ ГРАЖДАН\ФОТО для редактирования\big_thum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8024" y="2852936"/>
            <a:ext cx="3937254" cy="28575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90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46977" cy="115212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000" b="1" dirty="0">
                <a:solidFill>
                  <a:srgbClr val="FF0000"/>
                </a:solidFill>
              </a:rPr>
              <a:t>Развитие современных механизмов, содержания и технологий дошкольного, общего и дополнительного образования. Формирование востребованной системы оценки качества образования и образовательных результатов - 1 </a:t>
            </a:r>
            <a:r>
              <a:rPr lang="ru-RU" sz="2000" b="1" dirty="0" smtClean="0">
                <a:solidFill>
                  <a:srgbClr val="FF0000"/>
                </a:solidFill>
              </a:rPr>
              <a:t>463 623,5 </a:t>
            </a:r>
            <a:r>
              <a:rPr lang="ru-RU" sz="2000" b="1" dirty="0">
                <a:solidFill>
                  <a:srgbClr val="FF0000"/>
                </a:solidFill>
              </a:rPr>
              <a:t>тыс. руб.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0210116"/>
              </p:ext>
            </p:extLst>
          </p:nvPr>
        </p:nvGraphicFramePr>
        <p:xfrm>
          <a:off x="1" y="1334498"/>
          <a:ext cx="9155372" cy="2951758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4304176"/>
                <a:gridCol w="4851196"/>
              </a:tblGrid>
              <a:tr h="1157857">
                <a:tc>
                  <a:txBody>
                    <a:bodyPr/>
                    <a:lstStyle/>
                    <a:p>
                      <a:pPr algn="ctr" fontAlgn="t">
                        <a:buFont typeface="Arial" charset="0"/>
                        <a:buChar char="•"/>
                      </a:pPr>
                      <a:r>
                        <a:rPr lang="ru-RU" sz="1400" u="none" strike="noStrike" dirty="0" smtClean="0">
                          <a:effectLst/>
                        </a:rPr>
                        <a:t>обеспечение </a:t>
                      </a:r>
                      <a:r>
                        <a:rPr lang="ru-RU" sz="1400" u="none" strike="noStrike" dirty="0">
                          <a:effectLst/>
                        </a:rPr>
                        <a:t>деятельности муниципальных казенных учреждений (Централизованная бухгалтерия, Комитет развития образования) </a:t>
                      </a:r>
                      <a:r>
                        <a:rPr lang="ru-RU" sz="1400" u="none" strike="noStrike" dirty="0" smtClean="0">
                          <a:effectLst/>
                        </a:rPr>
                        <a:t>– </a:t>
                      </a:r>
                    </a:p>
                    <a:p>
                      <a:pPr algn="ctr" fontAlgn="t">
                        <a:buFont typeface="Arial" charset="0"/>
                        <a:buNone/>
                      </a:pPr>
                      <a:r>
                        <a:rPr lang="ru-RU" sz="14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55 868,5 тыс</a:t>
                      </a:r>
                      <a:r>
                        <a:rPr lang="ru-RU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. </a:t>
                      </a:r>
                      <a:r>
                        <a:rPr lang="ru-RU" sz="1400" u="none" strike="noStrike" dirty="0">
                          <a:effectLst/>
                        </a:rPr>
                        <a:t>руб.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>
                        <a:buFont typeface="Arial" charset="0"/>
                        <a:buChar char="•"/>
                      </a:pPr>
                      <a:endParaRPr lang="ru-RU" sz="1400" u="none" strike="noStrike" dirty="0" smtClean="0">
                        <a:effectLst/>
                      </a:endParaRPr>
                    </a:p>
                    <a:p>
                      <a:pPr algn="ctr" fontAlgn="t">
                        <a:buFont typeface="Arial" charset="0"/>
                        <a:buChar char="•"/>
                      </a:pPr>
                      <a:r>
                        <a:rPr lang="ru-RU" sz="1400" u="none" strike="noStrike" dirty="0" smtClean="0">
                          <a:effectLst/>
                        </a:rPr>
                        <a:t>обеспечение </a:t>
                      </a:r>
                      <a:r>
                        <a:rPr lang="ru-RU" sz="1400" u="none" strike="noStrike" dirty="0">
                          <a:effectLst/>
                        </a:rPr>
                        <a:t>деятельности муниципальных бюджетных учреждений дополнительного образования детей  - </a:t>
                      </a:r>
                      <a:endParaRPr lang="ru-RU" sz="1400" u="none" strike="noStrike" dirty="0" smtClean="0">
                        <a:effectLst/>
                      </a:endParaRPr>
                    </a:p>
                    <a:p>
                      <a:pPr algn="ctr" fontAlgn="t">
                        <a:buFont typeface="Arial" charset="0"/>
                        <a:buNone/>
                      </a:pPr>
                      <a:r>
                        <a:rPr lang="ru-RU" sz="14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48 870,3 тыс</a:t>
                      </a:r>
                      <a:r>
                        <a:rPr lang="ru-RU" sz="1400" u="none" strike="noStrike" dirty="0">
                          <a:effectLst/>
                        </a:rPr>
                        <a:t>. руб.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</a:tr>
              <a:tr h="1793901">
                <a:tc>
                  <a:txBody>
                    <a:bodyPr/>
                    <a:lstStyle/>
                    <a:p>
                      <a:pPr algn="ctr" fontAlgn="t">
                        <a:buFont typeface="Arial" charset="0"/>
                        <a:buChar char="•"/>
                      </a:pPr>
                      <a:r>
                        <a:rPr lang="ru-RU" sz="1400" u="none" strike="noStrike" dirty="0" smtClean="0">
                          <a:effectLst/>
                        </a:rPr>
                        <a:t>осуществление </a:t>
                      </a:r>
                      <a:r>
                        <a:rPr lang="ru-RU" sz="1400" u="none" strike="noStrike" dirty="0">
                          <a:effectLst/>
                        </a:rPr>
                        <a:t>отдельных полномочий Краснодарского края по обеспечению выплаты компенсации части родительской платы, присмотр и уход за детьми, посещающими организации, реализующие общеобразовательную программу дошкольного образования </a:t>
                      </a:r>
                      <a:r>
                        <a:rPr lang="ru-RU" sz="1400" u="none" strike="noStrike" dirty="0" smtClean="0">
                          <a:effectLst/>
                        </a:rPr>
                        <a:t>– </a:t>
                      </a:r>
                    </a:p>
                    <a:p>
                      <a:pPr algn="ctr" fontAlgn="t">
                        <a:buFont typeface="Arial" charset="0"/>
                        <a:buNone/>
                      </a:pPr>
                      <a:r>
                        <a:rPr lang="ru-RU" sz="1400" u="none" strike="noStrike" dirty="0" smtClean="0">
                          <a:effectLst/>
                        </a:rPr>
                        <a:t>17 690,8 тыс</a:t>
                      </a:r>
                      <a:r>
                        <a:rPr lang="ru-RU" sz="1400" u="none" strike="noStrike" dirty="0">
                          <a:effectLst/>
                        </a:rPr>
                        <a:t>. руб.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>
                        <a:buFont typeface="Arial" charset="0"/>
                        <a:buChar char="•"/>
                      </a:pPr>
                      <a:r>
                        <a:rPr lang="ru-RU" sz="1400" u="none" strike="noStrike" dirty="0" smtClean="0">
                          <a:effectLst/>
                        </a:rPr>
                        <a:t>осуществление </a:t>
                      </a:r>
                      <a:r>
                        <a:rPr lang="ru-RU" sz="1400" u="none" strike="noStrike" dirty="0">
                          <a:effectLst/>
                        </a:rPr>
                        <a:t>государственных полномочий по обеспечению государственных гарантий реализации прав на получение общедоступного и бесплатного </a:t>
                      </a:r>
                      <a:r>
                        <a:rPr lang="ru-RU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образования </a:t>
                      </a:r>
                      <a:r>
                        <a:rPr lang="ru-RU" sz="14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– 1 335 986,6 </a:t>
                      </a:r>
                      <a:r>
                        <a:rPr lang="ru-RU" sz="1400" u="none" strike="noStrike" dirty="0" smtClean="0">
                          <a:effectLst/>
                        </a:rPr>
                        <a:t>тыс</a:t>
                      </a:r>
                      <a:r>
                        <a:rPr lang="ru-RU" sz="1400" u="none" strike="noStrike" dirty="0">
                          <a:effectLst/>
                        </a:rPr>
                        <a:t>. руб</a:t>
                      </a:r>
                      <a:r>
                        <a:rPr lang="ru-RU" sz="1400" u="none" strike="noStrike" dirty="0" smtClean="0">
                          <a:effectLst/>
                        </a:rPr>
                        <a:t>.</a:t>
                      </a:r>
                    </a:p>
                    <a:p>
                      <a:pPr algn="ctr" fontAlgn="t">
                        <a:buFont typeface="Arial" charset="0"/>
                        <a:buChar char="•"/>
                      </a:pPr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  <a:defRPr/>
                      </a:pPr>
                      <a:r>
                        <a:rPr lang="ru-RU" sz="1400" u="none" strike="noStrike" dirty="0" smtClean="0">
                          <a:effectLst/>
                        </a:rPr>
                        <a:t>обеспечение деятельности управления образования –</a:t>
                      </a:r>
                    </a:p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ru-RU" sz="1400" u="none" strike="noStrike" dirty="0" smtClean="0">
                          <a:effectLst/>
                        </a:rPr>
                        <a:t> 5 207,3 тыс. руб.</a:t>
                      </a:r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algn="ctr" fontAlgn="t">
                        <a:buFont typeface="Arial" charset="0"/>
                        <a:buChar char="•"/>
                      </a:pP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pic>
        <p:nvPicPr>
          <p:cNvPr id="9" name="Рисунок 8" descr="\\Server38\53\БЮДЖЕТ 2015\БЮДЖЕТ ДЛЯ ГРАЖДАН\КАРТИНКИ для БЮДЖЕТА ДЛЯ ГРАЖДАН\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4286256"/>
            <a:ext cx="2714611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\\Server38\53\БЮДЖЕТ 2018\БЮДЖЕТ ДЛЯ ГРАЖДАН\ФОТО ТЕНГИНКА\IMG_49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1980" y="4286256"/>
            <a:ext cx="3147737" cy="2428892"/>
          </a:xfrm>
          <a:prstGeom prst="rect">
            <a:avLst/>
          </a:prstGeom>
          <a:noFill/>
        </p:spPr>
      </p:pic>
      <p:pic>
        <p:nvPicPr>
          <p:cNvPr id="21505" name="Picture 1" descr="\\Server38\53\БЮДЖЕТ 2018\БЮДЖЕТ ДЛЯ ГРАЖДАН\ФОТО ТЕНГИНКА\IMG_494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00365" y="4286256"/>
            <a:ext cx="2643206" cy="2428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99766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/>
              <a:t>Реализация мер по специальной поддержке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отдельных </a:t>
            </a:r>
            <a:r>
              <a:rPr lang="ru-RU" sz="2400" b="1" dirty="0"/>
              <a:t>категорий обучающихся </a:t>
            </a:r>
            <a:r>
              <a:rPr lang="ru-RU" sz="2400" b="1" dirty="0" smtClean="0"/>
              <a:t>– 90 066,1 тыс</a:t>
            </a:r>
            <a:r>
              <a:rPr lang="ru-RU" sz="2400" b="1" dirty="0"/>
              <a:t>. руб</a:t>
            </a:r>
            <a:r>
              <a:rPr lang="ru-RU" sz="2000" b="1" dirty="0"/>
              <a:t>.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460249"/>
              </p:ext>
            </p:extLst>
          </p:nvPr>
        </p:nvGraphicFramePr>
        <p:xfrm>
          <a:off x="107504" y="3861048"/>
          <a:ext cx="8928992" cy="2952328"/>
        </p:xfrm>
        <a:graphic>
          <a:graphicData uri="http://schemas.openxmlformats.org/drawingml/2006/table">
            <a:tbl>
              <a:tblPr>
                <a:tableStyleId>{D113A9D2-9D6B-4929-AA2D-F23B5EE8CBE7}</a:tableStyleId>
              </a:tblPr>
              <a:tblGrid>
                <a:gridCol w="4176464"/>
                <a:gridCol w="4752528"/>
              </a:tblGrid>
              <a:tr h="134399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</a:rPr>
                        <a:t>* частичная компенсация удорожания стоимости питания учащихся дневных муниципальных образовательных организаций </a:t>
                      </a:r>
                      <a:r>
                        <a:rPr lang="ru-RU" sz="1600" u="none" strike="noStrike" dirty="0" smtClean="0">
                          <a:effectLst/>
                        </a:rPr>
                        <a:t>– 5 150,0</a:t>
                      </a:r>
                      <a:r>
                        <a:rPr lang="ru-RU" sz="1600" u="none" strike="noStrike" baseline="0" dirty="0" smtClean="0">
                          <a:effectLst/>
                        </a:rPr>
                        <a:t> </a:t>
                      </a:r>
                      <a:r>
                        <a:rPr lang="ru-RU" sz="1600" u="none" strike="noStrike" dirty="0" smtClean="0">
                          <a:effectLst/>
                        </a:rPr>
                        <a:t>тыс</a:t>
                      </a:r>
                      <a:r>
                        <a:rPr lang="ru-RU" sz="1600" u="none" strike="noStrike" dirty="0">
                          <a:effectLst/>
                        </a:rPr>
                        <a:t>. руб.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indent="0" algn="ctr" fontAlgn="t">
                        <a:buFont typeface="Arial" charset="0"/>
                        <a:buNone/>
                      </a:pPr>
                      <a:r>
                        <a:rPr lang="ru-RU" sz="1600" u="none" strike="noStrike" dirty="0" smtClean="0">
                          <a:effectLst/>
                        </a:rPr>
                        <a:t>* организация бесплатного горячего питания обучающихся по образовательным программам начального общего образования в муниципальных образовательных организациях –</a:t>
                      </a:r>
                      <a:r>
                        <a:rPr lang="ru-RU" sz="1600" u="none" strike="noStrike" baseline="0" dirty="0" smtClean="0">
                          <a:effectLst/>
                        </a:rPr>
                        <a:t> </a:t>
                      </a:r>
                      <a:r>
                        <a:rPr lang="ru-RU" sz="1600" u="none" strike="noStrike" dirty="0" smtClean="0">
                          <a:effectLst/>
                        </a:rPr>
                        <a:t>78 556,7 тыс</a:t>
                      </a:r>
                      <a:r>
                        <a:rPr lang="ru-RU" sz="1600" u="none" strike="noStrike" dirty="0">
                          <a:effectLst/>
                        </a:rPr>
                        <a:t>. руб.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</a:tr>
              <a:tr h="1608332">
                <a:tc>
                  <a:txBody>
                    <a:bodyPr/>
                    <a:lstStyle/>
                    <a:p>
                      <a:pPr algn="ctr" fontAlgn="t"/>
                      <a:endParaRPr lang="ru-RU" sz="1600" u="none" strike="noStrike" dirty="0" smtClean="0">
                        <a:effectLst/>
                      </a:endParaRPr>
                    </a:p>
                    <a:p>
                      <a:pPr algn="ctr" fontAlgn="t"/>
                      <a:r>
                        <a:rPr lang="ru-RU" sz="1600" u="none" strike="noStrike" dirty="0" smtClean="0">
                          <a:effectLst/>
                        </a:rPr>
                        <a:t>* </a:t>
                      </a:r>
                      <a:r>
                        <a:rPr lang="ru-RU" sz="1600" u="none" strike="noStrike" dirty="0">
                          <a:effectLst/>
                        </a:rPr>
                        <a:t>содержание автономной некоммерческой организации "Комбинат питания" </a:t>
                      </a:r>
                      <a:r>
                        <a:rPr lang="ru-RU" sz="1600" u="none" strike="noStrike" dirty="0" smtClean="0">
                          <a:effectLst/>
                        </a:rPr>
                        <a:t>– </a:t>
                      </a:r>
                      <a:r>
                        <a:rPr lang="ru-RU" sz="1600" u="none" strike="noStrike" dirty="0">
                          <a:effectLst/>
                        </a:rPr>
                        <a:t/>
                      </a:r>
                      <a:br>
                        <a:rPr lang="ru-RU" sz="1600" u="none" strike="noStrike" dirty="0">
                          <a:effectLst/>
                        </a:rPr>
                      </a:br>
                      <a:r>
                        <a:rPr lang="ru-RU" sz="1600" u="none" strike="noStrike" dirty="0" smtClean="0">
                          <a:effectLst/>
                        </a:rPr>
                        <a:t>5 432,0 тыс</a:t>
                      </a:r>
                      <a:r>
                        <a:rPr lang="ru-RU" sz="1600" u="none" strike="noStrike" dirty="0">
                          <a:effectLst/>
                        </a:rPr>
                        <a:t>. руб.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endParaRPr lang="ru-RU" sz="1600" u="none" strike="noStrike" dirty="0" smtClean="0">
                        <a:effectLst/>
                      </a:endParaRPr>
                    </a:p>
                    <a:p>
                      <a:pPr algn="ctr" fontAlgn="t"/>
                      <a:r>
                        <a:rPr lang="ru-RU" sz="1600" u="none" strike="noStrike" dirty="0" smtClean="0">
                          <a:effectLst/>
                        </a:rPr>
                        <a:t>* </a:t>
                      </a:r>
                      <a:r>
                        <a:rPr lang="ru-RU" sz="1600" u="none" strike="noStrike" dirty="0">
                          <a:effectLst/>
                        </a:rPr>
                        <a:t>осуществление отдельных государственных полномочий по обеспечению льготным питанием учащихся из многодетных семей в муниципальных общеобразовательных организациях </a:t>
                      </a:r>
                      <a:r>
                        <a:rPr lang="ru-RU" sz="1600" u="none" strike="noStrike" dirty="0" smtClean="0">
                          <a:effectLst/>
                        </a:rPr>
                        <a:t>– 927,4 тыс</a:t>
                      </a:r>
                      <a:r>
                        <a:rPr lang="ru-RU" sz="1600" u="none" strike="noStrike" dirty="0">
                          <a:effectLst/>
                        </a:rPr>
                        <a:t>. руб.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pic>
        <p:nvPicPr>
          <p:cNvPr id="20481" name="Picture 1" descr="\\Server38\53\БЮДЖЕТ 2018\БЮДЖЕТ ДЛЯ ГРАЖДАН\ФОТО для редактирования\shkolnaya-stolovay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504" y="980728"/>
            <a:ext cx="4176464" cy="2787222"/>
          </a:xfrm>
          <a:prstGeom prst="rect">
            <a:avLst/>
          </a:prstGeom>
          <a:noFill/>
        </p:spPr>
      </p:pic>
      <p:pic>
        <p:nvPicPr>
          <p:cNvPr id="97282" name="Picture 2" descr="https://ds04.infourok.ru/uploads/ex/11a0/00051aaf-22bd0c21/img2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980728"/>
            <a:ext cx="4608512" cy="2787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9369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470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000" b="1" u="sng" dirty="0">
                <a:solidFill>
                  <a:srgbClr val="0033CC"/>
                </a:solidFill>
              </a:rPr>
              <a:t>МУНИЦИПАЛЬНАЯ ПРОГРАММА "ТУАПСИНСКИЙ РАЙОН - </a:t>
            </a:r>
            <a:br>
              <a:rPr lang="ru-RU" sz="2000" b="1" u="sng" dirty="0">
                <a:solidFill>
                  <a:srgbClr val="0033CC"/>
                </a:solidFill>
              </a:rPr>
            </a:br>
            <a:r>
              <a:rPr lang="ru-RU" sz="2000" b="1" u="sng" dirty="0">
                <a:solidFill>
                  <a:srgbClr val="0033CC"/>
                </a:solidFill>
              </a:rPr>
              <a:t>ТЕРРИТОРИЯ КОМФОРТНОГО ПРОЖИВАНИЯ"</a:t>
            </a:r>
            <a:endParaRPr lang="ru-RU" sz="2000" b="1" dirty="0">
              <a:solidFill>
                <a:srgbClr val="0033CC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857232"/>
            <a:ext cx="8136904" cy="523220"/>
          </a:xfrm>
          <a:prstGeom prst="rect">
            <a:avLst/>
          </a:prstGeom>
          <a:solidFill>
            <a:srgbClr val="EA7A9A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/>
              <a:t>РАСХОДЫ НА </a:t>
            </a:r>
            <a:r>
              <a:rPr lang="ru-RU" sz="2800" b="1" dirty="0" smtClean="0"/>
              <a:t>2021 </a:t>
            </a:r>
            <a:r>
              <a:rPr lang="ru-RU" sz="2800" b="1" dirty="0"/>
              <a:t>год </a:t>
            </a:r>
            <a:r>
              <a:rPr lang="ru-RU" sz="2800" b="1" dirty="0" smtClean="0"/>
              <a:t>– 163 849,9 тыс</a:t>
            </a:r>
            <a:r>
              <a:rPr lang="ru-RU" sz="2800" b="1" dirty="0"/>
              <a:t>. </a:t>
            </a:r>
            <a:r>
              <a:rPr lang="ru-RU" sz="2800" b="1" dirty="0" smtClean="0"/>
              <a:t>руб. </a:t>
            </a:r>
            <a:endParaRPr lang="ru-RU" sz="2800" dirty="0"/>
          </a:p>
        </p:txBody>
      </p:sp>
      <p:sp>
        <p:nvSpPr>
          <p:cNvPr id="8" name="Овал 7"/>
          <p:cNvSpPr/>
          <p:nvPr/>
        </p:nvSpPr>
        <p:spPr>
          <a:xfrm>
            <a:off x="-1" y="1643050"/>
            <a:ext cx="3059833" cy="2500330"/>
          </a:xfrm>
          <a:prstGeom prst="ellipse">
            <a:avLst/>
          </a:prstGeom>
          <a:solidFill>
            <a:srgbClr val="DE3666"/>
          </a:solidFill>
          <a:ln>
            <a:solidFill>
              <a:srgbClr val="C620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t"/>
            <a:r>
              <a:rPr lang="ru-RU" sz="1400" dirty="0" smtClean="0"/>
              <a:t>На обеспечение деятельности муниципального казенного учреждения «Управление строительства муниципальных образований" - </a:t>
            </a:r>
            <a:br>
              <a:rPr lang="ru-RU" sz="1400" dirty="0" smtClean="0"/>
            </a:br>
            <a:r>
              <a:rPr lang="ru-RU" sz="1400" dirty="0" smtClean="0"/>
              <a:t>2 929,9  тыс. руб</a:t>
            </a:r>
            <a:r>
              <a:rPr lang="ru-RU" sz="1200" dirty="0" smtClean="0"/>
              <a:t>.</a:t>
            </a:r>
            <a:endParaRPr lang="ru-RU" sz="12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285984" y="1643050"/>
            <a:ext cx="45720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>
              <a:defRPr/>
            </a:pPr>
            <a:r>
              <a:rPr lang="ru-RU" dirty="0" smtClean="0"/>
              <a:t> </a:t>
            </a:r>
            <a:endParaRPr lang="ru-RU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Овал 14"/>
          <p:cNvSpPr/>
          <p:nvPr/>
        </p:nvSpPr>
        <p:spPr>
          <a:xfrm flipH="1">
            <a:off x="2964637" y="1643050"/>
            <a:ext cx="3214710" cy="2500330"/>
          </a:xfrm>
          <a:prstGeom prst="ellipse">
            <a:avLst/>
          </a:prstGeom>
          <a:solidFill>
            <a:srgbClr val="DE3666"/>
          </a:solidFill>
          <a:ln>
            <a:solidFill>
              <a:srgbClr val="C620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t"/>
            <a:r>
              <a:rPr lang="ru-RU" sz="1400" dirty="0" smtClean="0"/>
              <a:t>На обеспечение деятельности управления капитального строительства администрации муниципального образования Туапсинский район – </a:t>
            </a:r>
            <a:br>
              <a:rPr lang="ru-RU" sz="1400" dirty="0" smtClean="0"/>
            </a:br>
            <a:r>
              <a:rPr lang="ru-RU" sz="1400" dirty="0" smtClean="0"/>
              <a:t>3 848,0 тыс. руб.</a:t>
            </a:r>
            <a:endParaRPr lang="ru-RU" sz="14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Овал 8"/>
          <p:cNvSpPr/>
          <p:nvPr/>
        </p:nvSpPr>
        <p:spPr>
          <a:xfrm flipH="1">
            <a:off x="6091444" y="1643050"/>
            <a:ext cx="3052556" cy="2500330"/>
          </a:xfrm>
          <a:prstGeom prst="ellipse">
            <a:avLst/>
          </a:prstGeom>
          <a:solidFill>
            <a:srgbClr val="DE3666"/>
          </a:solidFill>
          <a:ln>
            <a:solidFill>
              <a:srgbClr val="C620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t"/>
            <a:r>
              <a:rPr lang="ru-RU" sz="1400" dirty="0" smtClean="0"/>
              <a:t>На осуществление отдельных </a:t>
            </a:r>
            <a:r>
              <a:rPr lang="ru-RU" sz="1400" dirty="0" err="1" smtClean="0"/>
              <a:t>госполномочий</a:t>
            </a:r>
            <a:r>
              <a:rPr lang="ru-RU" sz="1400" dirty="0" smtClean="0"/>
              <a:t> по строительству и реконструкции объектов здравоохранения (ВОП в </a:t>
            </a:r>
            <a:r>
              <a:rPr lang="ru-RU" sz="1400" dirty="0" err="1" smtClean="0"/>
              <a:t>с.Лермонтово</a:t>
            </a:r>
            <a:r>
              <a:rPr lang="ru-RU" sz="1400" dirty="0"/>
              <a:t>) </a:t>
            </a:r>
            <a:r>
              <a:rPr lang="ru-RU" sz="1400" dirty="0" smtClean="0"/>
              <a:t>– </a:t>
            </a:r>
          </a:p>
          <a:p>
            <a:pPr algn="ctr" fontAlgn="t"/>
            <a:r>
              <a:rPr lang="ru-RU" sz="1400" dirty="0" smtClean="0"/>
              <a:t>17 000,0 тыс. руб.</a:t>
            </a:r>
            <a:endParaRPr lang="ru-RU" sz="14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Овал 9"/>
          <p:cNvSpPr/>
          <p:nvPr/>
        </p:nvSpPr>
        <p:spPr>
          <a:xfrm flipH="1">
            <a:off x="251520" y="4344722"/>
            <a:ext cx="4118082" cy="2160240"/>
          </a:xfrm>
          <a:prstGeom prst="ellipse">
            <a:avLst/>
          </a:prstGeom>
          <a:solidFill>
            <a:srgbClr val="DE3666"/>
          </a:solidFill>
          <a:ln>
            <a:solidFill>
              <a:srgbClr val="C620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На развитие </a:t>
            </a:r>
            <a:r>
              <a:rPr lang="ru-RU" sz="1400" dirty="0">
                <a:solidFill>
                  <a:schemeClr val="bg1"/>
                </a:solidFill>
              </a:rPr>
              <a:t>общественной инфраструктуры муниципального значения (реконструкция МБОУ СОШ </a:t>
            </a:r>
          </a:p>
          <a:p>
            <a:pPr algn="ctr"/>
            <a:r>
              <a:rPr lang="ru-RU" sz="1400" dirty="0">
                <a:solidFill>
                  <a:schemeClr val="bg1"/>
                </a:solidFill>
              </a:rPr>
              <a:t>№ 19 с</a:t>
            </a:r>
            <a:r>
              <a:rPr lang="ru-RU" sz="1400" dirty="0" smtClean="0">
                <a:solidFill>
                  <a:schemeClr val="bg1"/>
                </a:solidFill>
              </a:rPr>
              <a:t>. Ольгинка - на условиях </a:t>
            </a:r>
            <a:r>
              <a:rPr lang="ru-RU" sz="1400" dirty="0" smtClean="0"/>
              <a:t>софинансирования) –   </a:t>
            </a:r>
          </a:p>
          <a:p>
            <a:pPr algn="ctr" fontAlgn="t"/>
            <a:r>
              <a:rPr lang="ru-RU" sz="1400" dirty="0" smtClean="0"/>
              <a:t>86 354,1 тыс. руб.</a:t>
            </a:r>
            <a:endParaRPr lang="ru-RU" sz="1400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Овал 10"/>
          <p:cNvSpPr/>
          <p:nvPr/>
        </p:nvSpPr>
        <p:spPr>
          <a:xfrm flipH="1">
            <a:off x="4716015" y="4344722"/>
            <a:ext cx="4248472" cy="2160240"/>
          </a:xfrm>
          <a:prstGeom prst="ellipse">
            <a:avLst/>
          </a:prstGeom>
          <a:solidFill>
            <a:srgbClr val="DE3666"/>
          </a:solidFill>
          <a:ln>
            <a:solidFill>
              <a:srgbClr val="C620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bg1"/>
                </a:solidFill>
              </a:rPr>
              <a:t>На  благоустройству зданий в целях соблюдения требований к воздушно-тепловому режиму, водоснабжению и канализации (МБОУ СОШ </a:t>
            </a:r>
            <a:r>
              <a:rPr lang="ru-RU" sz="1400" dirty="0" smtClean="0">
                <a:solidFill>
                  <a:schemeClr val="bg1"/>
                </a:solidFill>
              </a:rPr>
              <a:t>№2 </a:t>
            </a:r>
            <a:r>
              <a:rPr lang="ru-RU" sz="1400" dirty="0">
                <a:solidFill>
                  <a:schemeClr val="bg1"/>
                </a:solidFill>
              </a:rPr>
              <a:t>г. </a:t>
            </a:r>
            <a:r>
              <a:rPr lang="ru-RU" sz="1400" dirty="0" smtClean="0">
                <a:solidFill>
                  <a:schemeClr val="bg1"/>
                </a:solidFill>
              </a:rPr>
              <a:t>Туапсе- на условиях </a:t>
            </a:r>
            <a:r>
              <a:rPr lang="ru-RU" sz="1400" dirty="0" smtClean="0"/>
              <a:t>софинансирования) –   </a:t>
            </a:r>
          </a:p>
          <a:p>
            <a:pPr algn="ctr" fontAlgn="t"/>
            <a:r>
              <a:rPr lang="ru-RU" sz="1400" dirty="0" smtClean="0"/>
              <a:t>53 633,8 тыс. руб.</a:t>
            </a:r>
            <a:endParaRPr lang="ru-RU" sz="1400" dirty="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58612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\\Server38\53\БЮДЖЕТ 2016\БЮДЖЕТ ДЛЯ ГРАЖДАН\КАРТИНКИ БЮДЖЕТ ДЛЯ ГРАЖДАН\48.png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4000" contrast="3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851920" y="1048171"/>
            <a:ext cx="5400675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620688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116632"/>
            <a:ext cx="87129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rgbClr val="A53D2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Муниципальная программа "Управление муниципальными финансами"</a:t>
            </a:r>
          </a:p>
        </p:txBody>
      </p:sp>
      <p:sp>
        <p:nvSpPr>
          <p:cNvPr id="7" name="Овал 6"/>
          <p:cNvSpPr/>
          <p:nvPr/>
        </p:nvSpPr>
        <p:spPr>
          <a:xfrm>
            <a:off x="142844" y="928670"/>
            <a:ext cx="3929090" cy="1564226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/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solidFill>
                  <a:schemeClr val="tx1"/>
                </a:solidFill>
              </a:rPr>
              <a:t>РАСХОДЫ </a:t>
            </a:r>
            <a:endParaRPr lang="ru-RU" sz="22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2200" b="1" dirty="0" smtClean="0">
                <a:solidFill>
                  <a:schemeClr val="tx1"/>
                </a:solidFill>
              </a:rPr>
              <a:t>НА 2021 </a:t>
            </a:r>
            <a:r>
              <a:rPr lang="ru-RU" sz="2200" b="1" dirty="0">
                <a:solidFill>
                  <a:schemeClr val="tx1"/>
                </a:solidFill>
              </a:rPr>
              <a:t>год </a:t>
            </a:r>
            <a:r>
              <a:rPr lang="ru-RU" sz="2200" b="1" dirty="0" smtClean="0">
                <a:solidFill>
                  <a:schemeClr val="tx1"/>
                </a:solidFill>
              </a:rPr>
              <a:t>– </a:t>
            </a:r>
          </a:p>
          <a:p>
            <a:pPr algn="ctr"/>
            <a:r>
              <a:rPr lang="ru-RU" sz="2200" b="1" dirty="0" smtClean="0">
                <a:solidFill>
                  <a:schemeClr val="tx1"/>
                </a:solidFill>
              </a:rPr>
              <a:t>39 762,8 тыс</a:t>
            </a:r>
            <a:r>
              <a:rPr lang="ru-RU" sz="2200" b="1" dirty="0">
                <a:solidFill>
                  <a:schemeClr val="tx1"/>
                </a:solidFill>
              </a:rPr>
              <a:t>. </a:t>
            </a:r>
            <a:r>
              <a:rPr lang="ru-RU" sz="2200" b="1" dirty="0" smtClean="0">
                <a:solidFill>
                  <a:schemeClr val="tx1"/>
                </a:solidFill>
              </a:rPr>
              <a:t>руб.</a:t>
            </a:r>
            <a:endParaRPr lang="ru-RU" sz="2200" b="1" dirty="0">
              <a:solidFill>
                <a:schemeClr val="tx1"/>
              </a:solidFill>
            </a:endParaRPr>
          </a:p>
        </p:txBody>
      </p:sp>
      <p:sp>
        <p:nvSpPr>
          <p:cNvPr id="10" name="Пятиугольник 9"/>
          <p:cNvSpPr/>
          <p:nvPr/>
        </p:nvSpPr>
        <p:spPr>
          <a:xfrm>
            <a:off x="144016" y="2761403"/>
            <a:ext cx="4248472" cy="1459685"/>
          </a:xfrm>
          <a:prstGeom prst="homePlat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orthographicFront"/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>
                <a:solidFill>
                  <a:schemeClr val="tx1"/>
                </a:solidFill>
              </a:rPr>
              <a:t>Подпрограмма "Совершенствование межбюджетных отношений в Туапсинском районе"</a:t>
            </a:r>
            <a:endParaRPr lang="ru-RU" dirty="0" smtClean="0">
              <a:solidFill>
                <a:schemeClr val="tx1"/>
              </a:solidFill>
            </a:endParaRPr>
          </a:p>
        </p:txBody>
      </p:sp>
      <p:sp>
        <p:nvSpPr>
          <p:cNvPr id="11" name="Стрелка вправо с вырезом 10"/>
          <p:cNvSpPr/>
          <p:nvPr/>
        </p:nvSpPr>
        <p:spPr>
          <a:xfrm>
            <a:off x="4032448" y="2034301"/>
            <a:ext cx="4860032" cy="3037773"/>
          </a:xfrm>
          <a:prstGeom prst="notchedRightArrow">
            <a:avLst/>
          </a:prstGeom>
          <a:solidFill>
            <a:srgbClr val="CC660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orthographicFront"/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предоставление дотации на выравнивание бюджетной обеспеченности поселений </a:t>
            </a:r>
            <a:r>
              <a:rPr lang="ru-RU" sz="1600" dirty="0" smtClean="0">
                <a:solidFill>
                  <a:schemeClr val="tx1"/>
                </a:solidFill>
              </a:rPr>
              <a:t>– 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38 000,0 тыс</a:t>
            </a:r>
            <a:r>
              <a:rPr lang="ru-RU" sz="1600" dirty="0">
                <a:solidFill>
                  <a:schemeClr val="tx1"/>
                </a:solidFill>
              </a:rPr>
              <a:t>. руб</a:t>
            </a:r>
            <a:r>
              <a:rPr lang="ru-RU" sz="1600" dirty="0" smtClean="0">
                <a:solidFill>
                  <a:schemeClr val="tx1"/>
                </a:solidFill>
              </a:rPr>
              <a:t>.</a:t>
            </a:r>
          </a:p>
          <a:p>
            <a:pPr algn="ctr"/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2" name="Пятиугольник 11"/>
          <p:cNvSpPr/>
          <p:nvPr/>
        </p:nvSpPr>
        <p:spPr>
          <a:xfrm>
            <a:off x="144016" y="5068223"/>
            <a:ext cx="4534111" cy="1118224"/>
          </a:xfrm>
          <a:prstGeom prst="homePlat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orthographicFront"/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Подпрограмма "Управление муниципальным долгом"</a:t>
            </a:r>
          </a:p>
        </p:txBody>
      </p:sp>
      <p:sp>
        <p:nvSpPr>
          <p:cNvPr id="13" name="Стрелка вправо с вырезом 12"/>
          <p:cNvSpPr/>
          <p:nvPr/>
        </p:nvSpPr>
        <p:spPr>
          <a:xfrm>
            <a:off x="4714876" y="4511211"/>
            <a:ext cx="4397076" cy="2232248"/>
          </a:xfrm>
          <a:prstGeom prst="notchedRightArrow">
            <a:avLst/>
          </a:prstGeom>
          <a:solidFill>
            <a:srgbClr val="CC660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orthographicFront"/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обслуживание муниципального долга – </a:t>
            </a:r>
          </a:p>
          <a:p>
            <a:pPr algn="ctr"/>
            <a:r>
              <a:rPr lang="ru-RU" sz="1600" dirty="0">
                <a:solidFill>
                  <a:schemeClr val="tx1"/>
                </a:solidFill>
              </a:rPr>
              <a:t>1 762,8 тыс. руб.</a:t>
            </a:r>
          </a:p>
        </p:txBody>
      </p:sp>
    </p:spTree>
    <p:extLst>
      <p:ext uri="{BB962C8B-B14F-4D97-AF65-F5344CB8AC3E}">
        <p14:creationId xmlns:p14="http://schemas.microsoft.com/office/powerpoint/2010/main" val="2590773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0159" y="178493"/>
            <a:ext cx="4001801" cy="31700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Palatino Linotype" panose="02040502050505030304" pitchFamily="18" charset="0"/>
              </a:rPr>
              <a:t>Туапсинский район </a:t>
            </a:r>
            <a:r>
              <a:rPr lang="ru-RU" sz="2000" dirty="0">
                <a:latin typeface="Palatino Linotype" panose="02040502050505030304" pitchFamily="18" charset="0"/>
              </a:rPr>
              <a:t>– </a:t>
            </a:r>
            <a:r>
              <a:rPr lang="ru-RU" sz="2200" i="1" dirty="0">
                <a:solidFill>
                  <a:srgbClr val="000099"/>
                </a:solidFill>
                <a:latin typeface="Palatino Linotype" panose="02040502050505030304" pitchFamily="18" charset="0"/>
              </a:rPr>
              <a:t>точка соединения промышленности </a:t>
            </a:r>
            <a:endParaRPr lang="ru-RU" sz="2200" i="1" dirty="0" smtClean="0">
              <a:solidFill>
                <a:srgbClr val="000099"/>
              </a:solidFill>
              <a:latin typeface="Palatino Linotype" panose="02040502050505030304" pitchFamily="18" charset="0"/>
            </a:endParaRPr>
          </a:p>
          <a:p>
            <a:pPr algn="ctr"/>
            <a:r>
              <a:rPr lang="ru-RU" sz="2200" i="1" dirty="0" smtClean="0">
                <a:solidFill>
                  <a:srgbClr val="000099"/>
                </a:solidFill>
                <a:latin typeface="Palatino Linotype" panose="02040502050505030304" pitchFamily="18" charset="0"/>
              </a:rPr>
              <a:t>и </a:t>
            </a:r>
            <a:r>
              <a:rPr lang="ru-RU" sz="2200" i="1" dirty="0">
                <a:solidFill>
                  <a:srgbClr val="000099"/>
                </a:solidFill>
                <a:latin typeface="Palatino Linotype" panose="02040502050505030304" pitchFamily="18" charset="0"/>
              </a:rPr>
              <a:t>туристско-рекреационной отраслей, что обеспечивает стабильное и всестороннее развитие не только инфраструктуры, но и </a:t>
            </a:r>
            <a:endParaRPr lang="ru-RU" sz="2200" i="1" dirty="0" smtClean="0">
              <a:solidFill>
                <a:srgbClr val="000099"/>
              </a:solidFill>
              <a:latin typeface="Palatino Linotype" panose="02040502050505030304" pitchFamily="18" charset="0"/>
            </a:endParaRPr>
          </a:p>
          <a:p>
            <a:pPr algn="ctr"/>
            <a:r>
              <a:rPr lang="ru-RU" sz="2200" i="1" dirty="0" smtClean="0">
                <a:solidFill>
                  <a:srgbClr val="000099"/>
                </a:solidFill>
                <a:latin typeface="Palatino Linotype" panose="02040502050505030304" pitchFamily="18" charset="0"/>
              </a:rPr>
              <a:t>социально-культурной </a:t>
            </a:r>
            <a:r>
              <a:rPr lang="ru-RU" sz="2200" i="1" dirty="0">
                <a:solidFill>
                  <a:srgbClr val="000099"/>
                </a:solidFill>
                <a:latin typeface="Palatino Linotype" panose="02040502050505030304" pitchFamily="18" charset="0"/>
              </a:rPr>
              <a:t>сферы.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374123" y="2375421"/>
            <a:ext cx="4604808" cy="440120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000" i="1" dirty="0">
                <a:solidFill>
                  <a:srgbClr val="000099"/>
                </a:solidFill>
                <a:latin typeface="Palatino Linotype" panose="02040502050505030304" pitchFamily="18" charset="0"/>
                <a:ea typeface="Calibri"/>
                <a:cs typeface="Times New Roman"/>
              </a:rPr>
              <a:t>В Туапсинском районе, как и в России в целом приоритетными являются социальные обязательства перед населением, поэтому такие задачи как обеспечение достойной заработной платы, своевременная выплата пособий, льгот и выплат, а также помощь нуждающимся и незащищенным гражданам, многодетным семьям и инвалидам – это вопросы, на которых внимание заостряется в первую очередь при распределении бюджетных средств и планировании расходов. </a:t>
            </a:r>
            <a:endParaRPr lang="ru-RU" sz="2000" i="1" dirty="0">
              <a:solidFill>
                <a:srgbClr val="000099"/>
              </a:solidFill>
              <a:latin typeface="Palatino Linotype" panose="02040502050505030304" pitchFamily="18" charset="0"/>
            </a:endParaRPr>
          </a:p>
        </p:txBody>
      </p:sp>
      <p:pic>
        <p:nvPicPr>
          <p:cNvPr id="1030" name="Picture 6" descr="G:\бюджет\uvgr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59" y="3573016"/>
            <a:ext cx="4001801" cy="295580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G:\бюджет для граждан\06092016-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0797" y="178493"/>
            <a:ext cx="4511683" cy="2098379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066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9715496"/>
              </p:ext>
            </p:extLst>
          </p:nvPr>
        </p:nvGraphicFramePr>
        <p:xfrm>
          <a:off x="-108011" y="116632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48" name="Презентация" r:id="rId3" imgW="5010812" imgH="2817887" progId="PowerPoint.Show.12">
                  <p:embed/>
                </p:oleObj>
              </mc:Choice>
              <mc:Fallback>
                <p:oleObj name="Презентация" r:id="rId3" imgW="5010812" imgH="2817887" progId="PowerPoint.Show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08011" y="116632"/>
                        <a:ext cx="9144000" cy="68580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04954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72008"/>
            <a:ext cx="8229600" cy="836712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2400" b="1" u="sng" dirty="0" smtClean="0"/>
              <a:t>МУНИЦИПАЛЬНАЯ </a:t>
            </a:r>
            <a:r>
              <a:rPr lang="ru-RU" sz="2400" b="1" u="sng" dirty="0"/>
              <a:t>ПРОГРАММА </a:t>
            </a:r>
            <a:r>
              <a:rPr lang="ru-RU" sz="2400" b="1" u="sng" dirty="0" smtClean="0"/>
              <a:t>«РАЗВИТИЕ КУЛЬТУРЫ В ТУАПСИНСКОМ РАЙОНЕ"</a:t>
            </a:r>
            <a:endParaRPr lang="ru-RU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619672" y="908720"/>
            <a:ext cx="7524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70583E"/>
                </a:solidFill>
              </a:rPr>
              <a:t>РАСХОДЫ НА </a:t>
            </a:r>
            <a:r>
              <a:rPr lang="ru-RU" sz="2400" b="1" dirty="0" smtClean="0">
                <a:solidFill>
                  <a:srgbClr val="70583E"/>
                </a:solidFill>
              </a:rPr>
              <a:t>2021 </a:t>
            </a:r>
            <a:r>
              <a:rPr lang="ru-RU" sz="2400" b="1" dirty="0">
                <a:solidFill>
                  <a:srgbClr val="70583E"/>
                </a:solidFill>
              </a:rPr>
              <a:t>год </a:t>
            </a:r>
            <a:r>
              <a:rPr lang="ru-RU" sz="2400" b="1" dirty="0" smtClean="0">
                <a:solidFill>
                  <a:srgbClr val="70583E"/>
                </a:solidFill>
              </a:rPr>
              <a:t>– 83 633,3 </a:t>
            </a:r>
            <a:r>
              <a:rPr lang="ru-RU" sz="2400" b="1" dirty="0">
                <a:solidFill>
                  <a:srgbClr val="70583E"/>
                </a:solidFill>
              </a:rPr>
              <a:t>тыс. рублей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1359645"/>
            <a:ext cx="4572000" cy="64633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just"/>
            <a:r>
              <a:rPr lang="ru-RU" dirty="0"/>
              <a:t>обеспечение деятельности отдела культуры" - </a:t>
            </a:r>
            <a:r>
              <a:rPr lang="ru-RU" dirty="0" smtClean="0"/>
              <a:t> 2 496,3 </a:t>
            </a:r>
            <a:r>
              <a:rPr lang="ru-RU" dirty="0"/>
              <a:t>тыс. руб.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604289" y="1365146"/>
            <a:ext cx="4464495" cy="14773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ru-RU" dirty="0"/>
              <a:t>обеспечение деятельности муниципального казенного учреждения "Туапсинский районный организационно-методический центр" </a:t>
            </a:r>
            <a:r>
              <a:rPr lang="ru-RU" dirty="0" smtClean="0"/>
              <a:t>– 9 115,5 тыс</a:t>
            </a:r>
            <a:r>
              <a:rPr lang="ru-RU" dirty="0"/>
              <a:t>. руб.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2723" y="2103810"/>
            <a:ext cx="4572000" cy="92333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ru-RU" dirty="0"/>
              <a:t>обеспечение деятельности учреждений дополнительного образования детей отрасли "Культура" </a:t>
            </a:r>
            <a:r>
              <a:rPr lang="ru-RU" dirty="0" smtClean="0"/>
              <a:t>– 66 256,8 тыс</a:t>
            </a:r>
            <a:r>
              <a:rPr lang="ru-RU" dirty="0"/>
              <a:t>. руб.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604289" y="2858194"/>
            <a:ext cx="4464495" cy="203132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ru-RU" dirty="0"/>
              <a:t>финансирование расходов на поэтапное повышение уровня средней заработной платы педработников муниципальных организаций дополнительного образования детей до средней заработной платы учителей </a:t>
            </a:r>
            <a:r>
              <a:rPr lang="ru-RU" dirty="0" smtClean="0"/>
              <a:t>– </a:t>
            </a:r>
            <a:endParaRPr lang="ru-RU" dirty="0"/>
          </a:p>
          <a:p>
            <a:pPr algn="just"/>
            <a:r>
              <a:rPr lang="ru-RU" dirty="0" smtClean="0"/>
              <a:t>4 124,7 тыс</a:t>
            </a:r>
            <a:r>
              <a:rPr lang="ru-RU" dirty="0"/>
              <a:t>. руб.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604289" y="6393677"/>
            <a:ext cx="4464496" cy="36933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/>
              <a:t>доплаты водителям </a:t>
            </a:r>
            <a:r>
              <a:rPr lang="ru-RU" dirty="0" smtClean="0"/>
              <a:t>– 84,5 тыс</a:t>
            </a:r>
            <a:r>
              <a:rPr lang="ru-RU" dirty="0"/>
              <a:t>. руб.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623614" y="4889519"/>
            <a:ext cx="4464495" cy="147732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ru-RU" dirty="0" smtClean="0"/>
              <a:t>социальная выплата компенсационного характера, связанная с оплатой жилого помещения по договору найма (поднайма) – 84,0 тыс. руб.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0" y="3143248"/>
            <a:ext cx="4572000" cy="2831544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dirty="0"/>
              <a:t>осуществление отдельных полномочий Краснодарского края по предоставлению мер социальной поддержки в виде компенсации расходов на оплату жилых помещений, отопления и освещения педагогическим работникам муниципальных образовательных учреждений, расположенных на территории Туапсинского района, проживающим и работающим в сельской местности Туапсинского района </a:t>
            </a:r>
            <a:r>
              <a:rPr lang="ru-RU" sz="1600" dirty="0" smtClean="0"/>
              <a:t>– 66,0 </a:t>
            </a:r>
            <a:r>
              <a:rPr lang="ru-RU" sz="1600" dirty="0"/>
              <a:t>тыс. руб</a:t>
            </a:r>
            <a:r>
              <a:rPr lang="ru-RU" dirty="0"/>
              <a:t>.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0" y="6072206"/>
            <a:ext cx="4623614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 smtClean="0"/>
              <a:t>проведение мероприятий – 1 405,5 тыс. руб.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117401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648072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2000" b="1" u="sng" dirty="0"/>
              <a:t>МУНИЦИПАЛЬНАЯ ПРОГРАММА "РАЗВИТИЕ ФИЗИЧЕСКОЙ КУЛЬТУРЫ В ТУАПСИНСКОМ РАЙОНЕ"</a:t>
            </a:r>
            <a:endParaRPr lang="ru-RU" sz="2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082514" y="980728"/>
            <a:ext cx="4061486" cy="72008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содержание отдела по </a:t>
            </a:r>
            <a:endParaRPr lang="ru-RU" sz="1400" dirty="0" smtClean="0"/>
          </a:p>
          <a:p>
            <a:pPr algn="ctr"/>
            <a:r>
              <a:rPr lang="ru-RU" sz="1400" dirty="0" smtClean="0"/>
              <a:t>физической </a:t>
            </a:r>
            <a:r>
              <a:rPr lang="ru-RU" sz="1400" dirty="0"/>
              <a:t>культуре и спорту </a:t>
            </a:r>
            <a:r>
              <a:rPr lang="ru-RU" sz="1400" dirty="0" smtClean="0"/>
              <a:t>– </a:t>
            </a:r>
          </a:p>
          <a:p>
            <a:pPr algn="ctr"/>
            <a:r>
              <a:rPr lang="ru-RU" sz="1400" dirty="0" smtClean="0"/>
              <a:t>3 567,3 </a:t>
            </a:r>
            <a:r>
              <a:rPr lang="ru-RU" sz="1400" dirty="0"/>
              <a:t>тыс. руб.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354185" y="280050"/>
            <a:ext cx="28260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  РАСХОДЫ </a:t>
            </a:r>
            <a:r>
              <a:rPr lang="ru-RU" sz="1600" b="1" dirty="0"/>
              <a:t>НА </a:t>
            </a:r>
            <a:r>
              <a:rPr lang="ru-RU" sz="1600" b="1" dirty="0" smtClean="0"/>
              <a:t>2021 </a:t>
            </a:r>
            <a:r>
              <a:rPr lang="ru-RU" sz="1600" b="1" dirty="0"/>
              <a:t>год </a:t>
            </a:r>
            <a:r>
              <a:rPr lang="ru-RU" sz="1600" b="1" dirty="0" smtClean="0"/>
              <a:t>– </a:t>
            </a:r>
          </a:p>
          <a:p>
            <a:r>
              <a:rPr lang="ru-RU" sz="1600" b="1" dirty="0" smtClean="0"/>
              <a:t>  132 646,2 тыс. руб. </a:t>
            </a:r>
            <a:endParaRPr lang="ru-RU" sz="16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082514" y="1772246"/>
            <a:ext cx="4071934" cy="394277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dirty="0" smtClean="0"/>
          </a:p>
          <a:p>
            <a:r>
              <a:rPr lang="ru-RU" sz="1200" dirty="0" smtClean="0"/>
              <a:t>*</a:t>
            </a:r>
            <a:r>
              <a:rPr lang="ru-RU" sz="1400" dirty="0" smtClean="0"/>
              <a:t>содержание спортивных школ–                         126 053,5 тыс</a:t>
            </a:r>
            <a:r>
              <a:rPr lang="ru-RU" sz="1400" dirty="0"/>
              <a:t>. руб</a:t>
            </a:r>
            <a:r>
              <a:rPr lang="ru-RU" sz="1400" dirty="0" smtClean="0"/>
              <a:t>.;</a:t>
            </a:r>
          </a:p>
          <a:p>
            <a:r>
              <a:rPr lang="ru-RU" sz="1400" dirty="0" smtClean="0"/>
              <a:t>*проведение мероприятий – 929,9  тыс. руб.;</a:t>
            </a:r>
          </a:p>
          <a:p>
            <a:pPr lvl="0"/>
            <a:r>
              <a:rPr lang="ru-RU" sz="1400" dirty="0" smtClean="0"/>
              <a:t>*соц.выплата компенсационного  характера,  связанная с оплатой жилого помещения по договору найма (поднайма) - 60,0 тыс. руб.;</a:t>
            </a:r>
          </a:p>
          <a:p>
            <a:pPr lvl="0"/>
            <a:r>
              <a:rPr lang="ru-RU" sz="1400" dirty="0" smtClean="0"/>
              <a:t>*доплаты водителям – 330,0  тыс. руб.;</a:t>
            </a:r>
          </a:p>
          <a:p>
            <a:r>
              <a:rPr lang="ru-RU" sz="1400" dirty="0" smtClean="0"/>
              <a:t>*осуществление отдельных полномочий Краснодарского края по предоставлению социальной поддержки отдельным категориям работников муниципальных физкультурно-спортивных организаций, осуществляющих подготовку спортивного резерва, и муниципальных образовательных учреждений дополнительного образования детей –218,8  тыс. руб.;</a:t>
            </a:r>
          </a:p>
          <a:p>
            <a:r>
              <a:rPr lang="ru-RU" sz="1400" dirty="0" smtClean="0"/>
              <a:t>*оплата труда инструкторов по спорту –           1 089,2 тыс. руб.</a:t>
            </a:r>
          </a:p>
          <a:p>
            <a:pPr algn="ctr"/>
            <a:endParaRPr lang="ru-RU" sz="14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072066" y="5949279"/>
            <a:ext cx="4071934" cy="69443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*проведение спортивных мероприятий –  397,5 тыс. руб.</a:t>
            </a:r>
          </a:p>
        </p:txBody>
      </p:sp>
      <p:sp>
        <p:nvSpPr>
          <p:cNvPr id="3" name="AutoShape 2" descr="https://brasovo-vestnik.ru/wp-content/uploads/2019/10/bab9f9172771394973bef95f73b83dfb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62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427" y="4608753"/>
            <a:ext cx="4069116" cy="1859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626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484784"/>
            <a:ext cx="4077968" cy="1800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Выноска со стрелкой вправо 16"/>
          <p:cNvSpPr/>
          <p:nvPr/>
        </p:nvSpPr>
        <p:spPr>
          <a:xfrm>
            <a:off x="142844" y="6165304"/>
            <a:ext cx="4929222" cy="692696"/>
          </a:xfrm>
          <a:prstGeom prst="rightArrowCallout">
            <a:avLst>
              <a:gd name="adj1" fmla="val 23982"/>
              <a:gd name="adj2" fmla="val 50000"/>
              <a:gd name="adj3" fmla="val 32631"/>
              <a:gd name="adj4" fmla="val 82382"/>
            </a:avLst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Подпрограмма </a:t>
            </a:r>
            <a:r>
              <a:rPr lang="ru-RU" sz="1400" dirty="0" smtClean="0"/>
              <a:t>«Развитие </a:t>
            </a:r>
          </a:p>
          <a:p>
            <a:pPr algn="ctr"/>
            <a:r>
              <a:rPr lang="ru-RU" sz="1400" dirty="0" smtClean="0"/>
              <a:t>массового спорта» –  397,5 тыс. руб.</a:t>
            </a:r>
            <a:endParaRPr lang="ru-RU" sz="1400" dirty="0"/>
          </a:p>
        </p:txBody>
      </p:sp>
      <p:sp>
        <p:nvSpPr>
          <p:cNvPr id="13" name="Выноска со стрелкой вправо 12"/>
          <p:cNvSpPr/>
          <p:nvPr/>
        </p:nvSpPr>
        <p:spPr>
          <a:xfrm>
            <a:off x="142844" y="3140968"/>
            <a:ext cx="4939670" cy="1500198"/>
          </a:xfrm>
          <a:prstGeom prst="rightArrowCallout">
            <a:avLst>
              <a:gd name="adj1" fmla="val 23982"/>
              <a:gd name="adj2" fmla="val 50000"/>
              <a:gd name="adj3" fmla="val 32631"/>
              <a:gd name="adj4" fmla="val 82382"/>
            </a:avLst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Подпрограмма «Развитие детско-юношеского спорта» - 128 681,4 тыс. руб.</a:t>
            </a:r>
            <a:endParaRPr lang="ru-RU" sz="1400" dirty="0"/>
          </a:p>
        </p:txBody>
      </p:sp>
      <p:sp>
        <p:nvSpPr>
          <p:cNvPr id="7" name="Выноска со стрелкой вправо 6"/>
          <p:cNvSpPr/>
          <p:nvPr/>
        </p:nvSpPr>
        <p:spPr>
          <a:xfrm>
            <a:off x="142844" y="785794"/>
            <a:ext cx="4929222" cy="1071570"/>
          </a:xfrm>
          <a:prstGeom prst="rightArrowCallout">
            <a:avLst>
              <a:gd name="adj1" fmla="val 23982"/>
              <a:gd name="adj2" fmla="val 50000"/>
              <a:gd name="adj3" fmla="val 32631"/>
              <a:gd name="adj4" fmla="val 82382"/>
            </a:avLst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Подпрограмма </a:t>
            </a:r>
            <a:r>
              <a:rPr lang="ru-RU" sz="1400" dirty="0" smtClean="0"/>
              <a:t>« Обеспечение </a:t>
            </a:r>
            <a:r>
              <a:rPr lang="ru-RU" sz="1400" dirty="0"/>
              <a:t>деятельности учреждений по реализации государственной политики в сфере физической культуры и спорта на муниципальном </a:t>
            </a:r>
            <a:r>
              <a:rPr lang="ru-RU" sz="1400" dirty="0" smtClean="0"/>
              <a:t>уровне » – </a:t>
            </a:r>
          </a:p>
          <a:p>
            <a:pPr algn="ctr"/>
            <a:r>
              <a:rPr lang="ru-RU" sz="1400" dirty="0" smtClean="0"/>
              <a:t>3 567,3 тыс. руб.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503440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000" b="1" u="sng" dirty="0"/>
              <a:t>МУНИЦИПАЛЬНАЯ ПРОГРАММА "РАЗВИТИЕ ЖИЛИЩНО-КОММУНАЛЬНОГО ХОЗЯЙСТВА В МУНИЦИПАЛЬНОМ ОБРАЗОВАНИИ ТУАПСИНСКИЙ РАЙОН"</a:t>
            </a:r>
            <a:endParaRPr lang="ru-RU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218909" y="1089052"/>
            <a:ext cx="6849119" cy="369332"/>
          </a:xfrm>
          <a:prstGeom prst="rect">
            <a:avLst/>
          </a:prstGeom>
          <a:solidFill>
            <a:srgbClr val="FCC4D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РАСХОДЫ НА </a:t>
            </a:r>
            <a:r>
              <a:rPr lang="ru-RU" b="1" dirty="0" smtClean="0">
                <a:solidFill>
                  <a:schemeClr val="tx1"/>
                </a:solidFill>
              </a:rPr>
              <a:t>2021 </a:t>
            </a:r>
            <a:r>
              <a:rPr lang="ru-RU" b="1" dirty="0">
                <a:solidFill>
                  <a:schemeClr val="tx1"/>
                </a:solidFill>
              </a:rPr>
              <a:t>год </a:t>
            </a:r>
            <a:r>
              <a:rPr lang="ru-RU" b="1" dirty="0" smtClean="0">
                <a:solidFill>
                  <a:schemeClr val="tx1"/>
                </a:solidFill>
              </a:rPr>
              <a:t>– 10 657,1 тыс</a:t>
            </a:r>
            <a:r>
              <a:rPr lang="ru-RU" b="1" dirty="0">
                <a:solidFill>
                  <a:schemeClr val="tx1"/>
                </a:solidFill>
              </a:rPr>
              <a:t>. </a:t>
            </a:r>
            <a:r>
              <a:rPr lang="ru-RU" b="1" dirty="0" smtClean="0">
                <a:solidFill>
                  <a:schemeClr val="tx1"/>
                </a:solidFill>
              </a:rPr>
              <a:t>рублей: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2844" y="1643051"/>
            <a:ext cx="4857784" cy="2800767"/>
          </a:xfrm>
          <a:prstGeom prst="rect">
            <a:avLst/>
          </a:prstGeom>
          <a:solidFill>
            <a:srgbClr val="FA9CB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* на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осуществлению отдельных полномочий Краснодарского края по ведению учета граждан отдельных категорий в качестве нуждающихся в жилых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помещениях – </a:t>
            </a:r>
          </a:p>
          <a:p>
            <a:pPr algn="ctr"/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642,1 тыс. руб.</a:t>
            </a:r>
          </a:p>
          <a:p>
            <a:pPr algn="ctr"/>
            <a:endParaRPr lang="ru-RU" sz="16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* на осуществление отдельных полномочий по осуществлению регионального государственного жилищного надзора и лицензионного контроля – 1 284,2 тыс. руб.</a:t>
            </a:r>
          </a:p>
          <a:p>
            <a:pPr algn="ctr"/>
            <a:endParaRPr lang="ru-RU" sz="1600" b="1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3074" name="Picture 2" descr="F:\schema_1.1.5_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4443818"/>
            <a:ext cx="4857784" cy="2128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250789" y="1643050"/>
            <a:ext cx="3571900" cy="1323439"/>
          </a:xfrm>
          <a:prstGeom prst="rect">
            <a:avLst/>
          </a:prstGeom>
          <a:solidFill>
            <a:srgbClr val="F991A7"/>
          </a:solidFill>
          <a:ln>
            <a:solidFill>
              <a:srgbClr val="8ABF2B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endParaRPr lang="ru-RU" sz="1600" b="1" dirty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endParaRPr lang="ru-RU" sz="16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* на обеспечение деятельности:</a:t>
            </a:r>
          </a:p>
          <a:p>
            <a:pPr algn="ctr"/>
            <a:endParaRPr lang="ru-RU" sz="1600" b="1" dirty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endParaRPr lang="ru-RU" sz="1600" b="1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1" name="Блок-схема: процесс 10"/>
          <p:cNvSpPr/>
          <p:nvPr/>
        </p:nvSpPr>
        <p:spPr>
          <a:xfrm rot="16200000">
            <a:off x="4393405" y="4107661"/>
            <a:ext cx="3286148" cy="1500198"/>
          </a:xfrm>
          <a:prstGeom prst="flowChartProcess">
            <a:avLst/>
          </a:prstGeom>
          <a:solidFill>
            <a:srgbClr val="FA9CB0"/>
          </a:solidFill>
          <a:ln>
            <a:solidFill>
              <a:srgbClr val="8ABF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 anchorCtr="1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Управление  ЖКХ и ТЭК –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 7 110,2 тыс. руб.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2" name="Блок-схема: процесс 11"/>
          <p:cNvSpPr/>
          <p:nvPr/>
        </p:nvSpPr>
        <p:spPr>
          <a:xfrm rot="16200000">
            <a:off x="6391309" y="4107661"/>
            <a:ext cx="3286148" cy="1500198"/>
          </a:xfrm>
          <a:prstGeom prst="flowChartProcess">
            <a:avLst/>
          </a:prstGeom>
          <a:solidFill>
            <a:srgbClr val="FA9CB0"/>
          </a:solidFill>
          <a:ln>
            <a:solidFill>
              <a:srgbClr val="8ABF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 anchorCtr="1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МБУ «Квартирно-правовая служба» -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 1 620,6 тыс. руб.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4" name="Арка 13"/>
          <p:cNvSpPr/>
          <p:nvPr/>
        </p:nvSpPr>
        <p:spPr>
          <a:xfrm>
            <a:off x="5883074" y="2575185"/>
            <a:ext cx="2151309" cy="1279000"/>
          </a:xfrm>
          <a:prstGeom prst="blockArc">
            <a:avLst>
              <a:gd name="adj1" fmla="val 10800005"/>
              <a:gd name="adj2" fmla="val 0"/>
              <a:gd name="adj3" fmla="val 25000"/>
            </a:avLst>
          </a:prstGeom>
          <a:solidFill>
            <a:srgbClr val="92D05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294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\\Server38\53\БЮДЖЕТ 2017\БЮДЖЕТ ДЛЯ ГРАЖДАН\КАРТИНКИ\prog_product_logo.gif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3061" y="4572008"/>
            <a:ext cx="8781427" cy="208597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4016"/>
            <a:ext cx="9144000" cy="148478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u="sng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МУНИЦИПАЛЬНАЯ ПРОГРАММА "ФУНКЦИОНИРОВАНИЕ ОРГАНОВ МЕСТНОГО САМОУПРАВЛЕНИЯ В МУНИЦИПАЛЬНОМ ОБРАЗОВАНИИ ТУАПСИНСКИЙ РАЙОН"</a:t>
            </a:r>
            <a:endParaRPr lang="ru-RU" sz="2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66034" y="1827716"/>
            <a:ext cx="5040560" cy="36933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РАСХОДЫ НА 2021 год – 82 373,3 тыс. руб.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932041" y="2428867"/>
            <a:ext cx="4032447" cy="203132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/>
              <a:t>обеспечение деятельности 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муниципального казенного</a:t>
            </a:r>
          </a:p>
          <a:p>
            <a:pPr algn="ctr"/>
            <a:endParaRPr lang="ru-RU" dirty="0"/>
          </a:p>
          <a:p>
            <a:pPr algn="ctr"/>
            <a:r>
              <a:rPr lang="ru-RU" dirty="0" smtClean="0"/>
              <a:t> учреждения Центр ОДОМС –</a:t>
            </a:r>
          </a:p>
          <a:p>
            <a:pPr algn="ctr"/>
            <a:r>
              <a:rPr lang="ru-RU" dirty="0" smtClean="0"/>
              <a:t> </a:t>
            </a:r>
            <a:endParaRPr lang="ru-RU" dirty="0"/>
          </a:p>
          <a:p>
            <a:pPr algn="ctr"/>
            <a:r>
              <a:rPr lang="ru-RU" dirty="0" smtClean="0"/>
              <a:t>73 217,2 тыс</a:t>
            </a:r>
            <a:r>
              <a:rPr lang="ru-RU" dirty="0"/>
              <a:t>. руб.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2428868"/>
            <a:ext cx="4572000" cy="203132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/>
              <a:t>телекоммуникационные </a:t>
            </a:r>
            <a:r>
              <a:rPr lang="ru-RU" dirty="0"/>
              <a:t>и информационные услуги для отраслевых и функциональных органов администрации, включая услуги сети Интернет, техническое сопровождение программных продуктов </a:t>
            </a:r>
            <a:r>
              <a:rPr lang="ru-RU" dirty="0" smtClean="0"/>
              <a:t>– </a:t>
            </a:r>
          </a:p>
          <a:p>
            <a:pPr algn="ctr"/>
            <a:r>
              <a:rPr lang="ru-RU" dirty="0" smtClean="0"/>
              <a:t>9 156,1 тыс</a:t>
            </a:r>
            <a:r>
              <a:rPr lang="ru-RU" dirty="0"/>
              <a:t>. руб. </a:t>
            </a:r>
          </a:p>
        </p:txBody>
      </p:sp>
    </p:spTree>
    <p:extLst>
      <p:ext uri="{BB962C8B-B14F-4D97-AF65-F5344CB8AC3E}">
        <p14:creationId xmlns:p14="http://schemas.microsoft.com/office/powerpoint/2010/main" val="2805887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6004" y="150594"/>
            <a:ext cx="9144000" cy="76470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u="sng" dirty="0"/>
              <a:t>МУНИЦИПАЛЬНАЯ </a:t>
            </a:r>
            <a:r>
              <a:rPr lang="ru-RU" sz="2400" b="1" u="sng" dirty="0" smtClean="0"/>
              <a:t>ПРОГРАММА</a:t>
            </a:r>
            <a:br>
              <a:rPr lang="ru-RU" sz="2400" b="1" u="sng" dirty="0" smtClean="0"/>
            </a:br>
            <a:r>
              <a:rPr lang="ru-RU" sz="2400" b="1" u="sng" dirty="0" smtClean="0"/>
              <a:t> </a:t>
            </a:r>
            <a:r>
              <a:rPr lang="ru-RU" sz="2400" b="1" u="sng" dirty="0"/>
              <a:t>"МОЛОДЕЖЬ ТУАПСИНСКОГО РАЙОНА"</a:t>
            </a:r>
            <a:endParaRPr lang="ru-RU" sz="24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672014" y="917419"/>
            <a:ext cx="5796677" cy="593164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РАСХОДЫ НА </a:t>
            </a:r>
            <a:r>
              <a:rPr lang="ru-RU" sz="2000" b="1" dirty="0" smtClean="0"/>
              <a:t>2021 </a:t>
            </a:r>
            <a:r>
              <a:rPr lang="ru-RU" sz="2000" b="1" dirty="0"/>
              <a:t>год </a:t>
            </a:r>
            <a:r>
              <a:rPr lang="ru-RU" sz="2000" b="1" dirty="0" smtClean="0"/>
              <a:t>– 9 908,5 </a:t>
            </a:r>
            <a:r>
              <a:rPr lang="ru-RU" sz="2000" b="1" dirty="0"/>
              <a:t>тыс. рублей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41860" y="1628800"/>
            <a:ext cx="8856984" cy="193899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endParaRPr lang="ru-RU" sz="2000" dirty="0" smtClean="0"/>
          </a:p>
          <a:p>
            <a:pPr algn="ctr"/>
            <a:r>
              <a:rPr lang="ru-RU" sz="2000" dirty="0" smtClean="0"/>
              <a:t>В </a:t>
            </a:r>
            <a:r>
              <a:rPr lang="ru-RU" sz="2000" dirty="0"/>
              <a:t>рамках данной программы предусмотрены расходы </a:t>
            </a:r>
            <a:endParaRPr lang="ru-RU" sz="2000" dirty="0" smtClean="0"/>
          </a:p>
          <a:p>
            <a:pPr lvl="0" algn="ctr"/>
            <a:r>
              <a:rPr lang="ru-RU" sz="2000" dirty="0" smtClean="0"/>
              <a:t>на </a:t>
            </a:r>
            <a:r>
              <a:rPr lang="ru-RU" sz="2000" dirty="0"/>
              <a:t>обеспечение </a:t>
            </a:r>
            <a:r>
              <a:rPr lang="ru-RU" sz="2000" dirty="0" smtClean="0"/>
              <a:t>деятельности муниципального казенного учреждения "Молодежный центр" 6 192,6 тыс. руб. и управления по работе с молодежью 3 474,9 тыс. руб.</a:t>
            </a:r>
          </a:p>
          <a:p>
            <a:pPr algn="ctr"/>
            <a:endParaRPr lang="ru-RU" sz="2000" dirty="0"/>
          </a:p>
        </p:txBody>
      </p:sp>
      <p:pic>
        <p:nvPicPr>
          <p:cNvPr id="12289" name="Picture 1" descr="\\Server38\53\БЮДЖЕТ 2018\БЮДЖЕТ ДЛЯ ГРАЖДАН\молодежь\1-5-1250x8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643314"/>
            <a:ext cx="3071802" cy="3071834"/>
          </a:xfrm>
          <a:prstGeom prst="rect">
            <a:avLst/>
          </a:prstGeom>
          <a:noFill/>
        </p:spPr>
      </p:pic>
      <p:pic>
        <p:nvPicPr>
          <p:cNvPr id="12290" name="Picture 2" descr="\\Server38\53\БЮДЖЕТ 2018\БЮДЖЕТ ДЛЯ ГРАЖДАН\молодежь\1-7-538x35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9" y="3643314"/>
            <a:ext cx="3286147" cy="3071834"/>
          </a:xfrm>
          <a:prstGeom prst="rect">
            <a:avLst/>
          </a:prstGeom>
          <a:noFill/>
        </p:spPr>
      </p:pic>
      <p:pic>
        <p:nvPicPr>
          <p:cNvPr id="12291" name="Picture 3" descr="\\Server38\53\БЮДЖЕТ 2018\БЮДЖЕТ ДЛЯ ГРАЖДАН\молодежь\513619_80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72264" y="3643314"/>
            <a:ext cx="2571736" cy="30718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06533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90872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000" b="1" u="sng" dirty="0"/>
              <a:t>МУНИЦИПАЛЬНАЯ ПРОГРАММА "РАЗВИТИЕ АГРОПРОМЫШЛЕННОГО КОМПЛЕКСА НА ТЕРРИТОРИИ МУНИЦИПАЛЬНОГО ОБРАЗОВАНИЯ ТУАПСИНСКИЙ РАЙОН"</a:t>
            </a:r>
            <a:endParaRPr lang="ru-RU" sz="2000" b="1" u="sng" dirty="0" smtClean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691680" y="908720"/>
            <a:ext cx="5904656" cy="43204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РАСХОДЫ НА </a:t>
            </a:r>
            <a:r>
              <a:rPr lang="ru-RU" sz="2000" b="1" dirty="0" smtClean="0"/>
              <a:t>2021 </a:t>
            </a:r>
            <a:r>
              <a:rPr lang="ru-RU" sz="2000" b="1" dirty="0"/>
              <a:t>год </a:t>
            </a:r>
            <a:r>
              <a:rPr lang="ru-RU" sz="2000" b="1" dirty="0" smtClean="0"/>
              <a:t>– 3 931,9 </a:t>
            </a:r>
            <a:r>
              <a:rPr lang="ru-RU" sz="2000" b="1" dirty="0"/>
              <a:t>тыс. рублей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-35719" y="1351500"/>
            <a:ext cx="9144000" cy="313932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ysClr val="windowText" lastClr="000000"/>
                </a:solidFill>
              </a:rPr>
              <a:t>    </a:t>
            </a:r>
            <a:r>
              <a:rPr lang="ru-RU" sz="1400" dirty="0" smtClean="0">
                <a:solidFill>
                  <a:sysClr val="windowText" lastClr="000000"/>
                </a:solidFill>
              </a:rPr>
              <a:t>Предусмотрены расходы на осуществление отдельных полномочий Краснодарского края:</a:t>
            </a:r>
            <a:endParaRPr lang="en-US" sz="1400" dirty="0" smtClean="0">
              <a:solidFill>
                <a:sysClr val="windowText" lastClr="000000"/>
              </a:solidFill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400" dirty="0">
                <a:solidFill>
                  <a:sysClr val="windowText" lastClr="000000"/>
                </a:solidFill>
              </a:rPr>
              <a:t>О</a:t>
            </a:r>
            <a:r>
              <a:rPr lang="ru-RU" sz="1400" dirty="0" smtClean="0">
                <a:solidFill>
                  <a:sysClr val="windowText" lastClr="000000"/>
                </a:solidFill>
              </a:rPr>
              <a:t>существление отдельных полномочий Краснодарского края по поддержке сельскохозяйственного производства в Краснодарском крае в части предоставления субсидий гражданам, ведущим личное подсобное хозяйство, крестьянским (фермерским) хозяйствам, индивидуальным предпринимателям, ведущим деятельность в области сельскохозяйственного производства – 523,2  тыс. руб.</a:t>
            </a:r>
          </a:p>
          <a:p>
            <a:pPr algn="just"/>
            <a:endParaRPr lang="en-US" sz="1400" dirty="0" smtClean="0">
              <a:solidFill>
                <a:sysClr val="windowText" lastClr="000000"/>
              </a:solidFill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400" dirty="0">
                <a:solidFill>
                  <a:sysClr val="windowText" lastClr="000000"/>
                </a:solidFill>
              </a:rPr>
              <a:t>О</a:t>
            </a:r>
            <a:r>
              <a:rPr lang="ru-RU" sz="1400" dirty="0" smtClean="0">
                <a:solidFill>
                  <a:sysClr val="windowText" lastClr="000000"/>
                </a:solidFill>
              </a:rPr>
              <a:t>существление государственных полномочий по предупреждению и ликвидации болезней животных, их лечению, защите населения от болезней, общих для человека и животных, в части регулирования численности безнадзорных животных на территории муниципальных образований Краснодарского края – 2 894,2 тыс. руб.</a:t>
            </a:r>
          </a:p>
          <a:p>
            <a:pPr marL="285750" indent="-285750" algn="just">
              <a:buFont typeface="Wingdings" pitchFamily="2" charset="2"/>
              <a:buChar char="ü"/>
            </a:pPr>
            <a:endParaRPr lang="ru-RU" sz="1400" dirty="0" smtClean="0">
              <a:solidFill>
                <a:sysClr val="windowText" lastClr="000000"/>
              </a:solidFill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400" dirty="0" smtClean="0">
                <a:solidFill>
                  <a:sysClr val="windowText" lastClr="000000"/>
                </a:solidFill>
              </a:rPr>
              <a:t>Поддержка сельскохозяйственного производства в Туапсинском районе – 514,5 тыс. рублей</a:t>
            </a:r>
          </a:p>
          <a:p>
            <a:pPr marL="285750" indent="-285750" algn="just">
              <a:buFont typeface="Wingdings" pitchFamily="2" charset="2"/>
              <a:buChar char="ü"/>
            </a:pPr>
            <a:endParaRPr lang="ru-RU" sz="1400" dirty="0" smtClean="0">
              <a:solidFill>
                <a:sysClr val="windowText" lastClr="000000"/>
              </a:solidFill>
            </a:endParaRPr>
          </a:p>
          <a:p>
            <a:pPr marL="285750" indent="-285750" algn="just">
              <a:buFont typeface="Wingdings" pitchFamily="2" charset="2"/>
              <a:buChar char="ü"/>
            </a:pPr>
            <a:endParaRPr lang="ru-RU" sz="1400" dirty="0">
              <a:solidFill>
                <a:sysClr val="windowText" lastClr="000000"/>
              </a:solidFill>
            </a:endParaRPr>
          </a:p>
        </p:txBody>
      </p:sp>
      <p:pic>
        <p:nvPicPr>
          <p:cNvPr id="6146" name="Picture 2" descr="\\Server38\53\БЮДЖЕТ 2018\БЮДЖЕТ ДЛЯ ГРАЖДАН\kormim_kroli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4161300"/>
            <a:ext cx="2928958" cy="2714644"/>
          </a:xfrm>
          <a:prstGeom prst="rect">
            <a:avLst/>
          </a:prstGeom>
          <a:noFill/>
        </p:spPr>
      </p:pic>
      <p:pic>
        <p:nvPicPr>
          <p:cNvPr id="6147" name="Picture 3" descr="\\Server38\53\БЮДЖЕТ 2018\БЮДЖЕТ ДЛЯ ГРАЖДАН\фото индюшк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429" y="4150906"/>
            <a:ext cx="2786082" cy="2707094"/>
          </a:xfrm>
          <a:prstGeom prst="rect">
            <a:avLst/>
          </a:prstGeom>
          <a:noFill/>
        </p:spPr>
      </p:pic>
      <p:pic>
        <p:nvPicPr>
          <p:cNvPr id="6148" name="Picture 4" descr="\\Server38\53\БЮДЖЕТ 2018\БЮДЖЕТ ДЛЯ ГРАЖДАН\Язык-коровы-фото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58979" y="4154433"/>
            <a:ext cx="2857520" cy="27283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9612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949370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2000" b="1" u="sng" dirty="0">
                <a:solidFill>
                  <a:schemeClr val="accent4">
                    <a:lumMod val="75000"/>
                  </a:schemeClr>
                </a:solidFill>
              </a:rPr>
              <a:t>МУНИЦИПАЛЬНАЯ ПРОГРАММА "ПО УЛУЧШЕНИЮ ПОЛОЖЕНИЯ ДЕТЕЙ В МУНИЦИПАЛЬНОМ ОБРАЗОВАНИИ ТУАПСИНСКИЙ РАЙОН"</a:t>
            </a:r>
            <a:endParaRPr lang="ru-RU" sz="20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500174"/>
            <a:ext cx="9144000" cy="369332"/>
          </a:xfrm>
          <a:prstGeom prst="rect">
            <a:avLst/>
          </a:prstGeom>
          <a:solidFill>
            <a:srgbClr val="FFFF9B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Предусмотрены </a:t>
            </a:r>
            <a:r>
              <a:rPr lang="ru-RU" dirty="0"/>
              <a:t>расходы </a:t>
            </a:r>
            <a:r>
              <a:rPr lang="ru-RU" dirty="0" smtClean="0"/>
              <a:t>на: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7851799"/>
              </p:ext>
            </p:extLst>
          </p:nvPr>
        </p:nvGraphicFramePr>
        <p:xfrm>
          <a:off x="0" y="1852615"/>
          <a:ext cx="9144000" cy="5104777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9144000"/>
              </a:tblGrid>
              <a:tr h="928313"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smtClean="0">
                          <a:effectLst/>
                        </a:rPr>
                        <a:t> Осуществление отдельных государственных полномочий по оплате проезда детей-сирот и детей, оставшихся без попечения родителей, находящихся под опекой (попечительством), включая предварительную опеку (попечительство), переданных на воспитание в приемную семью или на патронатное воспитание, к месту лечения и обратно – 31,2</a:t>
                      </a:r>
                      <a:r>
                        <a:rPr lang="ru-RU" sz="1400" u="none" strike="noStrike" baseline="0" dirty="0" smtClean="0">
                          <a:effectLst/>
                        </a:rPr>
                        <a:t> </a:t>
                      </a:r>
                      <a:r>
                        <a:rPr lang="ru-RU" sz="1400" u="none" strike="noStrike" dirty="0" smtClean="0">
                          <a:effectLst/>
                        </a:rPr>
                        <a:t>тыс. руб.</a:t>
                      </a:r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solidFill>
                      <a:srgbClr val="FCC4D0"/>
                    </a:solidFill>
                  </a:tcPr>
                </a:tc>
              </a:tr>
              <a:tr h="93610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Осуществление отдельных государственных полномочий по выплате ежемесячных денежных средств на содержание детей-сирот и детей, оставшихся без попечения родителей, находящихся под опекой (попечительством), включая предварительную опеку (попечительство), переданных на воспитание в приемную семью –  33 694,5 тыс. руб.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Осуществление отдельных государственных полномочий по выплате ежемесячного вознаграждения, причитающегося приемным родителям за оказание услуг по воспитанию приемных детей – </a:t>
                      </a:r>
                    </a:p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17 656,1 тыс. руб.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Осуществление отдельных полномочий Краснодарского края на организацию и осуществление деятельности по опеке и попечительству в отношении несовершеннолетних – 16,0 тыс. руб. </a:t>
                      </a:r>
                    </a:p>
                  </a:txBody>
                  <a:tcPr marL="0" marR="0" marT="0" marB="0">
                    <a:solidFill>
                      <a:srgbClr val="00B0F0"/>
                    </a:solidFill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Осуществление отдельных государственных полномочий по выплате ежемесячных денежных средств на содержание детей, нуждающихся в особой заботе государства, переданных на патронатное воспитание – 532,2 тыс. руб.</a:t>
                      </a:r>
                    </a:p>
                  </a:txBody>
                  <a:tcPr marL="0" marR="0" marT="0" marB="0">
                    <a:solidFill>
                      <a:srgbClr val="FB9FA1"/>
                    </a:solidFill>
                  </a:tcPr>
                </a:tc>
              </a:tr>
              <a:tr h="720080"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Осуществление отдельных государственных полномочий по выплате ежемесячного вознаграждения,        причитающегося патронатным воспитателям за оказание услуг по осуществлению патронатного </a:t>
                      </a:r>
                    </a:p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воспитания и </a:t>
                      </a:r>
                      <a:r>
                        <a:rPr lang="ru-RU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постинтернатного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сопровождения – 683,6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тыс. руб.</a:t>
                      </a:r>
                      <a:endParaRPr lang="ru-RU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>
                    <a:solidFill>
                      <a:srgbClr val="FFFFCC"/>
                    </a:solidFill>
                  </a:tcPr>
                </a:tc>
              </a:tr>
              <a:tr h="720080"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Осуществление отдельных государственных полномочий Краснодарского края по обеспечению отдыха детей в каникулярное время в профильных лагерях, организованных муниципальными общеобразовательными организациями Краснодарского края – 7 259,8 тыс. руб.</a:t>
                      </a:r>
                    </a:p>
                  </a:txBody>
                  <a:tcPr marL="0" marR="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Блок-схема: альтернативный процесс 8"/>
          <p:cNvSpPr/>
          <p:nvPr/>
        </p:nvSpPr>
        <p:spPr>
          <a:xfrm>
            <a:off x="3418130" y="667322"/>
            <a:ext cx="5725870" cy="785818"/>
          </a:xfrm>
          <a:prstGeom prst="flowChartAlternateProcess">
            <a:avLst/>
          </a:prstGeom>
          <a:solidFill>
            <a:srgbClr val="FFFFCC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РАСХОДЫ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</a:rPr>
              <a:t> на 2021 год – 70 101,2 тыс. руб.</a:t>
            </a:r>
            <a:endParaRPr lang="ru-RU" sz="20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486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949370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2000" b="1" u="sng" dirty="0">
                <a:solidFill>
                  <a:schemeClr val="accent4">
                    <a:lumMod val="75000"/>
                  </a:schemeClr>
                </a:solidFill>
              </a:rPr>
              <a:t>МУНИЦИПАЛЬНАЯ ПРОГРАММА "ПО УЛУЧШЕНИЮ ПОЛОЖЕНИЯ ДЕТЕЙ В МУНИЦИПАЛЬНОМ ОБРАЗОВАНИИ ТУАПСИНСКИЙ РАЙОН"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6068661"/>
              </p:ext>
            </p:extLst>
          </p:nvPr>
        </p:nvGraphicFramePr>
        <p:xfrm>
          <a:off x="0" y="928670"/>
          <a:ext cx="9144000" cy="3508442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9144000"/>
              </a:tblGrid>
              <a:tr h="55611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Осуществление отдельных полномочий Краснодарского края на организацию оздоровления </a:t>
                      </a:r>
                    </a:p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и отдыха детей – 642,3 тыс. руб.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>
                    <a:solidFill>
                      <a:srgbClr val="FCC4D0"/>
                    </a:solidFill>
                  </a:tcPr>
                </a:tc>
              </a:tr>
              <a:tr h="50397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Осуществление отдельных полномочий Краснодарского края по организации и осуществлению деятельности по опеке и попечительству в отношении несовершеннолетних – 8 540,4 тыс. руб.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>
                    <a:solidFill>
                      <a:srgbClr val="FFFF9B"/>
                    </a:solidFill>
                  </a:tcPr>
                </a:tc>
              </a:tr>
              <a:tr h="138793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Осуществление отдельных государственных полномочий по выявлению обстоятельств, свидетельствующих о необходимости оказания детям-сиротам и детям, оставшимся без попечения родителей, лицам из числа детей-сирот и детей, оставшихся без попечения родителей, содействия в преодолении трудной жизненной ситуации, и осуществлению контроля за использованием детьми-сиротами и детьми, оставшимися без попечения родителей, лицами из числа детей-сирот и детей, оставшихся без попечения родителей, предоставленных им жилых помещений специализированного жилищного фонда – 439,1тыс. руб.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35458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Организация подвоза детей к месту отдыха и обратно, страхование детей во время перевозки – 75,0 тыс. руб.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>
                    <a:solidFill>
                      <a:srgbClr val="FB9FA1"/>
                    </a:solidFill>
                  </a:tcPr>
                </a:tc>
              </a:tr>
              <a:tr h="70583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Создание муниципальной системы выявления, развития и поддержки одаренных детей и </a:t>
                      </a:r>
                    </a:p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обеспечение условий их личностной, социальной самореализации и </a:t>
                      </a:r>
                    </a:p>
                    <a:p>
                      <a:pPr algn="ct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профессионального самоопределения – 531,0 тыс. руб.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>
                    <a:solidFill>
                      <a:srgbClr val="CEF2EB"/>
                    </a:solidFill>
                  </a:tcPr>
                </a:tc>
              </a:tr>
            </a:tbl>
          </a:graphicData>
        </a:graphic>
      </p:graphicFrame>
      <p:pic>
        <p:nvPicPr>
          <p:cNvPr id="8" name="Рисунок 7" descr="\\Server38\53\БЮДЖЕТ 2017\БЮДЖЕТ ДЛЯ ГРАЖДАН\КАРТИНКИ\patronat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437112"/>
            <a:ext cx="9144000" cy="2379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99398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3366"/>
            <a:ext cx="9072594" cy="949370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2000" b="1" u="sng" dirty="0"/>
              <a:t>МУНИЦИПАЛЬНАЯ ПРОГРАММА </a:t>
            </a:r>
            <a:r>
              <a:rPr lang="ru-RU" sz="2000" b="1" u="sng" dirty="0" smtClean="0"/>
              <a:t>«СОДЕЙСТВИЕ РАЗВИТИЮ ГРАЖДАНСКОГО ОБЩЕСТВА И ГАРМОНИЗАЦИИЙ МЕЖНАЦИОНАЛЬНЫХ ОТНОШЕНИЙ"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1759389"/>
            <a:ext cx="9144000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/>
              <a:t>В рамках программы предусмотрены </a:t>
            </a:r>
            <a:r>
              <a:rPr lang="ru-RU" dirty="0"/>
              <a:t>расходы </a:t>
            </a:r>
            <a:r>
              <a:rPr lang="ru-RU" dirty="0" smtClean="0"/>
              <a:t>на проведение мероприятий по празднованию государственных праздников, памятных дат и исторических событий, а также </a:t>
            </a:r>
            <a:r>
              <a:rPr lang="ru-RU" dirty="0"/>
              <a:t>п</a:t>
            </a:r>
            <a:r>
              <a:rPr lang="ru-RU" dirty="0" smtClean="0"/>
              <a:t>редоставление </a:t>
            </a:r>
            <a:r>
              <a:rPr lang="ru-RU" dirty="0"/>
              <a:t>субсидий </a:t>
            </a:r>
            <a:r>
              <a:rPr lang="ru-RU" dirty="0" smtClean="0"/>
              <a:t>общественным объединениям для </a:t>
            </a:r>
            <a:r>
              <a:rPr lang="ru-RU" dirty="0"/>
              <a:t>поддержки общественно полезных </a:t>
            </a:r>
            <a:r>
              <a:rPr lang="ru-RU" dirty="0" smtClean="0"/>
              <a:t>программ</a:t>
            </a:r>
            <a:endParaRPr lang="ru-RU" dirty="0"/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4572000" y="1052736"/>
            <a:ext cx="4500594" cy="714380"/>
          </a:xfrm>
          <a:prstGeom prst="flowChartAlternateProcess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РАСХОДЫ на 2021 год – 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12 516,8 тыс. руб.</a:t>
            </a:r>
            <a:endParaRPr lang="ru-RU" sz="2400" dirty="0"/>
          </a:p>
        </p:txBody>
      </p:sp>
      <p:pic>
        <p:nvPicPr>
          <p:cNvPr id="1026" name="Picture 2" descr="\\Server38\53\БЮДЖЕТ 2018\БЮДЖЕТ ДЛЯ ГРАЖДАН\maxres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5856" y="2928935"/>
            <a:ext cx="2952328" cy="3522442"/>
          </a:xfrm>
          <a:prstGeom prst="rect">
            <a:avLst/>
          </a:prstGeom>
          <a:noFill/>
        </p:spPr>
      </p:pic>
      <p:pic>
        <p:nvPicPr>
          <p:cNvPr id="1027" name="Picture 3" descr="\\Server38\53\БЮДЖЕТ 2018\БЮДЖЕТ ДЛЯ ГРАЖДАН\1-ма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504" y="2928934"/>
            <a:ext cx="3024336" cy="3571900"/>
          </a:xfrm>
          <a:prstGeom prst="rect">
            <a:avLst/>
          </a:prstGeom>
          <a:noFill/>
        </p:spPr>
      </p:pic>
      <p:pic>
        <p:nvPicPr>
          <p:cNvPr id="1028" name="Picture 4" descr="\\Server38\53\БЮДЖЕТ 2018\БЮДЖЕТ ДЛЯ ГРАЖДАН\12_jun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72200" y="2928932"/>
            <a:ext cx="2614817" cy="35224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67959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Прямая со стрелкой 20"/>
          <p:cNvCxnSpPr/>
          <p:nvPr/>
        </p:nvCxnSpPr>
        <p:spPr>
          <a:xfrm>
            <a:off x="7452320" y="4432933"/>
            <a:ext cx="670302" cy="821347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5148064" y="4460242"/>
            <a:ext cx="520072" cy="820306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720080"/>
          </a:xfrm>
        </p:spPr>
        <p:txBody>
          <a:bodyPr>
            <a:noAutofit/>
          </a:bodyPr>
          <a:lstStyle/>
          <a:p>
            <a:r>
              <a:rPr lang="ru-RU" sz="2700" b="1" dirty="0">
                <a:solidFill>
                  <a:srgbClr val="002060"/>
                </a:solidFill>
                <a:latin typeface="Palatino Linotype" panose="02040502050505030304" pitchFamily="18" charset="0"/>
              </a:rPr>
              <a:t>Муниципальное образование </a:t>
            </a:r>
            <a:r>
              <a:rPr lang="ru-RU" sz="2700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Туапсинский </a:t>
            </a:r>
            <a:r>
              <a:rPr lang="ru-RU" sz="2700" b="1" dirty="0">
                <a:solidFill>
                  <a:srgbClr val="002060"/>
                </a:solidFill>
                <a:latin typeface="Palatino Linotype" panose="02040502050505030304" pitchFamily="18" charset="0"/>
              </a:rPr>
              <a:t>район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44007" y="1196752"/>
            <a:ext cx="4286477" cy="165977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b="1" dirty="0">
                <a:solidFill>
                  <a:schemeClr val="tx1"/>
                </a:solidFill>
                <a:latin typeface="Palatino Linotype" panose="02040502050505030304" pitchFamily="18" charset="0"/>
              </a:rPr>
              <a:t>Численность населения </a:t>
            </a:r>
          </a:p>
          <a:p>
            <a:pPr lvl="0" algn="ctr"/>
            <a:r>
              <a:rPr lang="ru-RU" sz="2400" b="1" dirty="0">
                <a:solidFill>
                  <a:schemeClr val="tx1"/>
                </a:solidFill>
                <a:latin typeface="Palatino Linotype" panose="02040502050505030304" pitchFamily="18" charset="0"/>
              </a:rPr>
              <a:t>на </a:t>
            </a:r>
            <a:r>
              <a:rPr lang="ru-RU" sz="2400" b="1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01.01.2020 года</a:t>
            </a:r>
          </a:p>
          <a:p>
            <a:pPr lvl="0" algn="ctr"/>
            <a:r>
              <a:rPr lang="ru-RU" sz="2800" b="1" u="sng" dirty="0" smtClean="0">
                <a:solidFill>
                  <a:srgbClr val="0000FF"/>
                </a:solidFill>
                <a:latin typeface="Palatino Linotype" panose="02040502050505030304" pitchFamily="18" charset="0"/>
              </a:rPr>
              <a:t>127  717 человека</a:t>
            </a:r>
            <a:endParaRPr lang="ru-RU" sz="2800" b="1" u="sng" dirty="0">
              <a:solidFill>
                <a:srgbClr val="0000FF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14" name="Блок-схема: узел 13"/>
          <p:cNvSpPr/>
          <p:nvPr/>
        </p:nvSpPr>
        <p:spPr>
          <a:xfrm>
            <a:off x="4974992" y="3356992"/>
            <a:ext cx="3384376" cy="1368152"/>
          </a:xfrm>
          <a:prstGeom prst="flowChartConnector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19 372 руб. </a:t>
            </a:r>
            <a:endParaRPr lang="ru-RU" sz="2800" b="1" dirty="0">
              <a:solidFill>
                <a:srgbClr val="002060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067944" y="5239844"/>
            <a:ext cx="2378643" cy="1015663"/>
          </a:xfrm>
          <a:prstGeom prst="rect">
            <a:avLst/>
          </a:prstGeom>
          <a:solidFill>
            <a:srgbClr val="FFDF57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000099"/>
                </a:solidFill>
                <a:latin typeface="Palatino Linotype" panose="02040502050505030304" pitchFamily="18" charset="0"/>
              </a:rPr>
              <a:t>Объем </a:t>
            </a:r>
            <a:r>
              <a:rPr lang="ru-RU" sz="2000" b="1" u="sng" dirty="0">
                <a:solidFill>
                  <a:srgbClr val="000099"/>
                </a:solidFill>
                <a:latin typeface="Palatino Linotype" panose="02040502050505030304" pitchFamily="18" charset="0"/>
              </a:rPr>
              <a:t>доходов</a:t>
            </a:r>
            <a:r>
              <a:rPr lang="ru-RU" sz="2000" u="sng" dirty="0">
                <a:solidFill>
                  <a:srgbClr val="000099"/>
                </a:solidFill>
                <a:latin typeface="Palatino Linotype" panose="02040502050505030304" pitchFamily="18" charset="0"/>
              </a:rPr>
              <a:t> </a:t>
            </a:r>
            <a:endParaRPr lang="ru-RU" sz="2000" u="sng" dirty="0" smtClean="0">
              <a:solidFill>
                <a:srgbClr val="000099"/>
              </a:solidFill>
              <a:latin typeface="Palatino Linotype" panose="02040502050505030304" pitchFamily="18" charset="0"/>
            </a:endParaRPr>
          </a:p>
          <a:p>
            <a:pPr algn="ctr"/>
            <a:r>
              <a:rPr lang="ru-RU" sz="2000" dirty="0" smtClean="0">
                <a:solidFill>
                  <a:srgbClr val="000099"/>
                </a:solidFill>
                <a:latin typeface="Palatino Linotype" panose="02040502050505030304" pitchFamily="18" charset="0"/>
              </a:rPr>
              <a:t>на 1 </a:t>
            </a:r>
            <a:r>
              <a:rPr lang="ru-RU" sz="2000" dirty="0">
                <a:solidFill>
                  <a:srgbClr val="000099"/>
                </a:solidFill>
                <a:latin typeface="Palatino Linotype" panose="02040502050505030304" pitchFamily="18" charset="0"/>
              </a:rPr>
              <a:t>жителя </a:t>
            </a:r>
            <a:endParaRPr lang="ru-RU" sz="2000" dirty="0" smtClean="0">
              <a:solidFill>
                <a:srgbClr val="000099"/>
              </a:solidFill>
              <a:latin typeface="Palatino Linotype" panose="02040502050505030304" pitchFamily="18" charset="0"/>
            </a:endParaRPr>
          </a:p>
          <a:p>
            <a:pPr algn="ctr"/>
            <a:r>
              <a:rPr lang="ru-RU" sz="2000" dirty="0" smtClean="0">
                <a:solidFill>
                  <a:srgbClr val="000099"/>
                </a:solidFill>
                <a:latin typeface="Palatino Linotype" panose="02040502050505030304" pitchFamily="18" charset="0"/>
              </a:rPr>
              <a:t>в 2021 году</a:t>
            </a:r>
            <a:endParaRPr lang="ru-RU" sz="2000" dirty="0">
              <a:solidFill>
                <a:srgbClr val="000099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772734" y="5221141"/>
            <a:ext cx="2287909" cy="1015663"/>
          </a:xfrm>
          <a:prstGeom prst="rect">
            <a:avLst/>
          </a:prstGeom>
          <a:solidFill>
            <a:srgbClr val="FFDF57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000099"/>
                </a:solidFill>
                <a:latin typeface="Palatino Linotype" panose="02040502050505030304" pitchFamily="18" charset="0"/>
              </a:rPr>
              <a:t>Объем </a:t>
            </a:r>
            <a:r>
              <a:rPr lang="ru-RU" sz="2000" b="1" u="sng" dirty="0" smtClean="0">
                <a:solidFill>
                  <a:srgbClr val="000099"/>
                </a:solidFill>
                <a:latin typeface="Palatino Linotype" panose="02040502050505030304" pitchFamily="18" charset="0"/>
              </a:rPr>
              <a:t>расходов</a:t>
            </a:r>
            <a:r>
              <a:rPr lang="ru-RU" sz="2000" dirty="0" smtClean="0">
                <a:solidFill>
                  <a:srgbClr val="000099"/>
                </a:solidFill>
                <a:latin typeface="Palatino Linotype" panose="02040502050505030304" pitchFamily="18" charset="0"/>
              </a:rPr>
              <a:t> </a:t>
            </a:r>
          </a:p>
          <a:p>
            <a:pPr algn="ctr"/>
            <a:r>
              <a:rPr lang="ru-RU" sz="2000" dirty="0" smtClean="0">
                <a:solidFill>
                  <a:srgbClr val="000099"/>
                </a:solidFill>
                <a:latin typeface="Palatino Linotype" panose="02040502050505030304" pitchFamily="18" charset="0"/>
              </a:rPr>
              <a:t>на 1 </a:t>
            </a:r>
            <a:r>
              <a:rPr lang="ru-RU" sz="2000" dirty="0">
                <a:solidFill>
                  <a:srgbClr val="000099"/>
                </a:solidFill>
                <a:latin typeface="Palatino Linotype" panose="02040502050505030304" pitchFamily="18" charset="0"/>
              </a:rPr>
              <a:t>жителя </a:t>
            </a:r>
            <a:endParaRPr lang="ru-RU" sz="2000" dirty="0" smtClean="0">
              <a:solidFill>
                <a:srgbClr val="000099"/>
              </a:solidFill>
              <a:latin typeface="Palatino Linotype" panose="02040502050505030304" pitchFamily="18" charset="0"/>
            </a:endParaRPr>
          </a:p>
          <a:p>
            <a:pPr algn="ctr"/>
            <a:r>
              <a:rPr lang="ru-RU" sz="2000" dirty="0" smtClean="0">
                <a:solidFill>
                  <a:srgbClr val="000099"/>
                </a:solidFill>
                <a:latin typeface="Palatino Linotype" panose="02040502050505030304" pitchFamily="18" charset="0"/>
              </a:rPr>
              <a:t>в 2021 году</a:t>
            </a:r>
            <a:endParaRPr lang="ru-RU" sz="2000" dirty="0">
              <a:solidFill>
                <a:srgbClr val="000099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30" name="Прямоугольник с двумя скругленными противолежащими углами 29"/>
          <p:cNvSpPr/>
          <p:nvPr/>
        </p:nvSpPr>
        <p:spPr>
          <a:xfrm>
            <a:off x="323530" y="3933056"/>
            <a:ext cx="3574582" cy="2592288"/>
          </a:xfrm>
          <a:prstGeom prst="round2Diag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Palatino Linotype" panose="02040502050505030304" pitchFamily="18" charset="0"/>
              </a:rPr>
              <a:t>Величина прожиточного минимума в Краснодарском крае </a:t>
            </a:r>
            <a:endParaRPr lang="ru-RU" sz="2400" dirty="0" smtClean="0">
              <a:solidFill>
                <a:schemeClr val="tx1">
                  <a:lumMod val="95000"/>
                  <a:lumOff val="5000"/>
                </a:schemeClr>
              </a:solidFill>
              <a:latin typeface="Palatino Linotype" panose="02040502050505030304" pitchFamily="18" charset="0"/>
            </a:endParaRPr>
          </a:p>
          <a:p>
            <a:pPr lvl="0" algn="ctr"/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Palatino Linotype" panose="02040502050505030304" pitchFamily="18" charset="0"/>
              </a:rPr>
              <a:t>в 2021 году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Palatino Linotype" panose="02040502050505030304" pitchFamily="18" charset="0"/>
            </a:endParaRPr>
          </a:p>
          <a:p>
            <a:pPr lvl="0" algn="ctr"/>
            <a:r>
              <a:rPr lang="ru-RU" sz="2800" b="1" u="sng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12 792 рубля</a:t>
            </a:r>
            <a:r>
              <a:rPr lang="ru-RU" sz="2400" b="1" u="sng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 </a:t>
            </a:r>
            <a:endParaRPr lang="ru-RU" sz="2400" b="1" u="sng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pic>
        <p:nvPicPr>
          <p:cNvPr id="3074" name="Picture 2" descr="C:\Users\RomaliyskayaOR\Desktop\Раб стол Ромалийская\РАЗНОЕ\фото туапсе\tuapse-stela-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908720"/>
            <a:ext cx="3991288" cy="27363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2840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Рисунок 46" descr="\\Server38\53\БЮДЖЕТ 2017\БЮДЖЕТ ДЛЯ ГРАЖДАН\КАРТИНКИ\safety_dor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1469" y="1486035"/>
            <a:ext cx="4882531" cy="5301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Рисунок 45" descr="\\Server38\53\БЮДЖЕТ 2016\БЮДЖЕТ ДЛЯ ГРАЖДАН\КАРТИНКИ БЮДЖЕТ ДЛЯ ГРАЖДАН\75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46511" y="1486035"/>
            <a:ext cx="4307979" cy="5301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697144" cy="980728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2000" b="1" u="sng" dirty="0"/>
              <a:t>МУНИЦИПАЛЬНАЯ ПРОГРАММА "ЗАЩИТА НАСЕЛЕНИЯ И ТЕРРИТОРИИ ОТ ЧРЕЗВЫЧАЙНЫХ СИТУАЦИЙ ОБЕСПЕЧЕНИЕ ПОЖАРНОЙ БЕЗОПАСНОСТИ"</a:t>
            </a:r>
            <a:endParaRPr lang="ru-RU" sz="2000" dirty="0"/>
          </a:p>
        </p:txBody>
      </p:sp>
      <p:sp>
        <p:nvSpPr>
          <p:cNvPr id="7" name="Овал 6"/>
          <p:cNvSpPr/>
          <p:nvPr/>
        </p:nvSpPr>
        <p:spPr>
          <a:xfrm>
            <a:off x="4285828" y="641301"/>
            <a:ext cx="4860032" cy="879486"/>
          </a:xfrm>
          <a:prstGeom prst="ellipse">
            <a:avLst/>
          </a:prstGeom>
          <a:solidFill>
            <a:schemeClr val="accent2">
              <a:lumMod val="60000"/>
              <a:lumOff val="40000"/>
              <a:alpha val="63000"/>
            </a:schemeClr>
          </a:solidFill>
          <a:ln>
            <a:solidFill>
              <a:srgbClr val="F963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РАСХОДЫ НА </a:t>
            </a:r>
            <a:r>
              <a:rPr lang="ru-RU" b="1" dirty="0" smtClean="0">
                <a:solidFill>
                  <a:schemeClr val="tx1"/>
                </a:solidFill>
              </a:rPr>
              <a:t>2021 </a:t>
            </a:r>
            <a:r>
              <a:rPr lang="ru-RU" b="1" dirty="0">
                <a:solidFill>
                  <a:schemeClr val="tx1"/>
                </a:solidFill>
              </a:rPr>
              <a:t>год </a:t>
            </a:r>
            <a:r>
              <a:rPr lang="ru-RU" b="1" dirty="0" smtClean="0">
                <a:solidFill>
                  <a:schemeClr val="tx1"/>
                </a:solidFill>
              </a:rPr>
              <a:t>–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89 016,2 тыс. руб.</a:t>
            </a:r>
            <a:endParaRPr lang="ru-RU" b="1" dirty="0">
              <a:solidFill>
                <a:schemeClr val="tx1"/>
              </a:solidFill>
            </a:endParaRPr>
          </a:p>
        </p:txBody>
      </p:sp>
      <p:grpSp>
        <p:nvGrpSpPr>
          <p:cNvPr id="4" name="Группа 33"/>
          <p:cNvGrpSpPr/>
          <p:nvPr/>
        </p:nvGrpSpPr>
        <p:grpSpPr>
          <a:xfrm>
            <a:off x="-22498" y="4941168"/>
            <a:ext cx="9166498" cy="1491078"/>
            <a:chOff x="0" y="1823725"/>
            <a:chExt cx="9166498" cy="2014209"/>
          </a:xfrm>
          <a:solidFill>
            <a:srgbClr val="0070C0">
              <a:alpha val="69804"/>
            </a:srgbClr>
          </a:solidFill>
        </p:grpSpPr>
        <p:sp>
          <p:nvSpPr>
            <p:cNvPr id="35" name="Пятиугольник 34"/>
            <p:cNvSpPr/>
            <p:nvPr/>
          </p:nvSpPr>
          <p:spPr>
            <a:xfrm>
              <a:off x="0" y="1823725"/>
              <a:ext cx="4283968" cy="2014209"/>
            </a:xfrm>
            <a:prstGeom prst="homePlate">
              <a:avLst/>
            </a:prstGeom>
            <a:grpFill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rgbClr val="FFFF00"/>
                  </a:solidFill>
                </a:rPr>
                <a:t>Подпрограмма "Профилактика терроризма на территории муниципального образования Туапсинский район" </a:t>
              </a:r>
              <a:r>
                <a:rPr lang="ru-RU" sz="1400" dirty="0" smtClean="0">
                  <a:solidFill>
                    <a:srgbClr val="FFFF00"/>
                  </a:solidFill>
                </a:rPr>
                <a:t>– </a:t>
              </a:r>
              <a:endParaRPr lang="ru-RU" sz="1400" dirty="0">
                <a:solidFill>
                  <a:srgbClr val="FFFF00"/>
                </a:solidFill>
              </a:endParaRPr>
            </a:p>
            <a:p>
              <a:pPr algn="ctr"/>
              <a:r>
                <a:rPr lang="ru-RU" sz="1400" dirty="0" smtClean="0">
                  <a:solidFill>
                    <a:srgbClr val="FFFF00"/>
                  </a:solidFill>
                </a:rPr>
                <a:t>31 545,0 тыс. руб</a:t>
              </a:r>
              <a:r>
                <a:rPr lang="ru-RU" sz="1400" dirty="0">
                  <a:solidFill>
                    <a:srgbClr val="FFFF00"/>
                  </a:solidFill>
                </a:rPr>
                <a:t>.</a:t>
              </a:r>
            </a:p>
          </p:txBody>
        </p:sp>
        <p:sp>
          <p:nvSpPr>
            <p:cNvPr id="36" name="Пятиугольник 35"/>
            <p:cNvSpPr/>
            <p:nvPr/>
          </p:nvSpPr>
          <p:spPr>
            <a:xfrm flipH="1">
              <a:off x="4306466" y="1904057"/>
              <a:ext cx="4860032" cy="1917708"/>
            </a:xfrm>
            <a:prstGeom prst="homePlate">
              <a:avLst/>
            </a:prstGeom>
            <a:grpFill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dirty="0" smtClean="0">
                  <a:solidFill>
                    <a:srgbClr val="FFFF00"/>
                  </a:solidFill>
                </a:rPr>
                <a:t>охрана образовательных учреждений (дошкольные учреждения, общеобразовательные школы, </a:t>
              </a:r>
            </a:p>
            <a:p>
              <a:pPr algn="ctr"/>
              <a:r>
                <a:rPr lang="ru-RU" sz="1600" smtClean="0">
                  <a:solidFill>
                    <a:srgbClr val="FFFF00"/>
                  </a:solidFill>
                </a:rPr>
                <a:t>учреждения дополнительного</a:t>
              </a:r>
            </a:p>
            <a:p>
              <a:pPr algn="ctr"/>
              <a:r>
                <a:rPr lang="ru-RU" sz="1600" smtClean="0">
                  <a:solidFill>
                    <a:srgbClr val="FFFF00"/>
                  </a:solidFill>
                </a:rPr>
                <a:t> образования детей)</a:t>
              </a:r>
              <a:endParaRPr lang="ru-RU" sz="1600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5" name="Группа 36"/>
          <p:cNvGrpSpPr/>
          <p:nvPr/>
        </p:nvGrpSpPr>
        <p:grpSpPr>
          <a:xfrm>
            <a:off x="-46511" y="3573016"/>
            <a:ext cx="9168013" cy="1296144"/>
            <a:chOff x="0" y="1337368"/>
            <a:chExt cx="9144000" cy="1750885"/>
          </a:xfrm>
          <a:solidFill>
            <a:srgbClr val="0070C0">
              <a:alpha val="69804"/>
            </a:srgbClr>
          </a:solidFill>
        </p:grpSpPr>
        <p:sp>
          <p:nvSpPr>
            <p:cNvPr id="38" name="Пятиугольник 37"/>
            <p:cNvSpPr/>
            <p:nvPr/>
          </p:nvSpPr>
          <p:spPr>
            <a:xfrm>
              <a:off x="0" y="1337368"/>
              <a:ext cx="4283968" cy="1750885"/>
            </a:xfrm>
            <a:prstGeom prst="homePlate">
              <a:avLst/>
            </a:prstGeom>
            <a:grpFill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rgbClr val="FFFF00"/>
                  </a:solidFill>
                </a:rPr>
                <a:t>Подпрограмма "Мероприятия по предупреждению и ликвидации чрезвычайных ситуаций, стихийных бедствий и их последствий" </a:t>
              </a:r>
              <a:r>
                <a:rPr lang="ru-RU" sz="1400" dirty="0" smtClean="0">
                  <a:solidFill>
                    <a:srgbClr val="FFFF00"/>
                  </a:solidFill>
                </a:rPr>
                <a:t>– </a:t>
              </a:r>
            </a:p>
            <a:p>
              <a:pPr algn="ctr"/>
              <a:r>
                <a:rPr lang="ru-RU" sz="1400" dirty="0" smtClean="0">
                  <a:solidFill>
                    <a:srgbClr val="FFFF00"/>
                  </a:solidFill>
                </a:rPr>
                <a:t>36 659,2 тыс. руб</a:t>
              </a:r>
              <a:r>
                <a:rPr lang="ru-RU" sz="1400" dirty="0">
                  <a:solidFill>
                    <a:srgbClr val="FFFF00"/>
                  </a:solidFill>
                </a:rPr>
                <a:t>.</a:t>
              </a:r>
            </a:p>
          </p:txBody>
        </p:sp>
        <p:sp>
          <p:nvSpPr>
            <p:cNvPr id="39" name="Пятиугольник 38"/>
            <p:cNvSpPr/>
            <p:nvPr/>
          </p:nvSpPr>
          <p:spPr>
            <a:xfrm flipH="1">
              <a:off x="4283968" y="1337368"/>
              <a:ext cx="4860032" cy="1750885"/>
            </a:xfrm>
            <a:prstGeom prst="homePlate">
              <a:avLst/>
            </a:prstGeom>
            <a:grpFill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dirty="0">
                  <a:solidFill>
                    <a:srgbClr val="FFFF00"/>
                  </a:solidFill>
                </a:rPr>
                <a:t>на содержание аварийно-спасательных формирований, и спасательных подразделений на водных объектах, </a:t>
              </a:r>
              <a:r>
                <a:rPr lang="ru-RU" sz="1600" dirty="0" smtClean="0">
                  <a:solidFill>
                    <a:srgbClr val="FFFF00"/>
                  </a:solidFill>
                </a:rPr>
                <a:t>обеспечение </a:t>
              </a:r>
              <a:r>
                <a:rPr lang="ru-RU" sz="1600" dirty="0">
                  <a:solidFill>
                    <a:srgbClr val="FFFF00"/>
                  </a:solidFill>
                </a:rPr>
                <a:t>деятельности отдела по делам ГО и </a:t>
              </a:r>
              <a:r>
                <a:rPr lang="ru-RU" sz="1600" dirty="0" smtClean="0">
                  <a:solidFill>
                    <a:srgbClr val="FFFF00"/>
                  </a:solidFill>
                </a:rPr>
                <a:t>ЧС </a:t>
              </a:r>
              <a:endParaRPr lang="ru-RU" sz="1600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6" name="Группа 39"/>
          <p:cNvGrpSpPr/>
          <p:nvPr/>
        </p:nvGrpSpPr>
        <p:grpSpPr>
          <a:xfrm>
            <a:off x="1860" y="2564904"/>
            <a:ext cx="9144000" cy="908720"/>
            <a:chOff x="0" y="1337368"/>
            <a:chExt cx="9144000" cy="1227536"/>
          </a:xfrm>
          <a:solidFill>
            <a:srgbClr val="0070C0">
              <a:alpha val="69804"/>
            </a:srgbClr>
          </a:solidFill>
        </p:grpSpPr>
        <p:sp>
          <p:nvSpPr>
            <p:cNvPr id="41" name="Пятиугольник 40"/>
            <p:cNvSpPr/>
            <p:nvPr/>
          </p:nvSpPr>
          <p:spPr>
            <a:xfrm>
              <a:off x="0" y="1337368"/>
              <a:ext cx="4283968" cy="1227536"/>
            </a:xfrm>
            <a:prstGeom prst="homePlate">
              <a:avLst/>
            </a:prstGeom>
            <a:grpFill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rgbClr val="FFFF00"/>
                  </a:solidFill>
                </a:rPr>
                <a:t>Подпрограмма "Обеспечение пожарной безопасности" </a:t>
              </a:r>
              <a:r>
                <a:rPr lang="ru-RU" sz="1400" dirty="0" smtClean="0">
                  <a:solidFill>
                    <a:srgbClr val="FFFF00"/>
                  </a:solidFill>
                </a:rPr>
                <a:t>– </a:t>
              </a:r>
              <a:endParaRPr lang="ru-RU" sz="1400" dirty="0">
                <a:solidFill>
                  <a:srgbClr val="FFFF00"/>
                </a:solidFill>
              </a:endParaRPr>
            </a:p>
            <a:p>
              <a:pPr algn="ctr"/>
              <a:r>
                <a:rPr lang="ru-RU" sz="1400" dirty="0" smtClean="0">
                  <a:solidFill>
                    <a:srgbClr val="FFFF00"/>
                  </a:solidFill>
                </a:rPr>
                <a:t>6 269,2 тыс</a:t>
              </a:r>
              <a:r>
                <a:rPr lang="ru-RU" sz="1400" dirty="0">
                  <a:solidFill>
                    <a:srgbClr val="FFFF00"/>
                  </a:solidFill>
                </a:rPr>
                <a:t>. руб.</a:t>
              </a:r>
            </a:p>
          </p:txBody>
        </p:sp>
        <p:sp>
          <p:nvSpPr>
            <p:cNvPr id="42" name="Пятиугольник 41"/>
            <p:cNvSpPr/>
            <p:nvPr/>
          </p:nvSpPr>
          <p:spPr>
            <a:xfrm flipH="1">
              <a:off x="4283968" y="1337368"/>
              <a:ext cx="4860032" cy="1227536"/>
            </a:xfrm>
            <a:prstGeom prst="homePlate">
              <a:avLst/>
            </a:prstGeom>
            <a:grpFill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>
                  <a:solidFill>
                    <a:srgbClr val="FFFF00"/>
                  </a:solidFill>
                </a:rPr>
                <a:t>на функционирование пожарного отделения</a:t>
              </a:r>
            </a:p>
          </p:txBody>
        </p:sp>
      </p:grpSp>
      <p:grpSp>
        <p:nvGrpSpPr>
          <p:cNvPr id="8" name="Группа 42"/>
          <p:cNvGrpSpPr/>
          <p:nvPr/>
        </p:nvGrpSpPr>
        <p:grpSpPr>
          <a:xfrm>
            <a:off x="1860" y="1556792"/>
            <a:ext cx="9144000" cy="908720"/>
            <a:chOff x="0" y="1337368"/>
            <a:chExt cx="9144000" cy="1227536"/>
          </a:xfrm>
          <a:solidFill>
            <a:srgbClr val="0070C0">
              <a:alpha val="69804"/>
            </a:srgbClr>
          </a:solidFill>
        </p:grpSpPr>
        <p:sp>
          <p:nvSpPr>
            <p:cNvPr id="44" name="Пятиугольник 43"/>
            <p:cNvSpPr/>
            <p:nvPr/>
          </p:nvSpPr>
          <p:spPr>
            <a:xfrm>
              <a:off x="0" y="1337368"/>
              <a:ext cx="4283968" cy="1227536"/>
            </a:xfrm>
            <a:prstGeom prst="homePlate">
              <a:avLst/>
            </a:prstGeom>
            <a:grpFill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rgbClr val="FFFF00"/>
                  </a:solidFill>
                </a:rPr>
                <a:t>Подпрограмма "Служба 112" </a:t>
              </a:r>
              <a:r>
                <a:rPr lang="ru-RU" sz="1400" dirty="0" smtClean="0">
                  <a:solidFill>
                    <a:srgbClr val="FFFF00"/>
                  </a:solidFill>
                </a:rPr>
                <a:t>– </a:t>
              </a:r>
              <a:endParaRPr lang="ru-RU" sz="1400" dirty="0">
                <a:solidFill>
                  <a:srgbClr val="FFFF00"/>
                </a:solidFill>
              </a:endParaRPr>
            </a:p>
            <a:p>
              <a:pPr algn="ctr"/>
              <a:r>
                <a:rPr lang="ru-RU" sz="1400" dirty="0" smtClean="0">
                  <a:solidFill>
                    <a:srgbClr val="FFFF00"/>
                  </a:solidFill>
                </a:rPr>
                <a:t>14 542,8 тыс</a:t>
              </a:r>
              <a:r>
                <a:rPr lang="ru-RU" sz="1400" dirty="0">
                  <a:solidFill>
                    <a:srgbClr val="FFFF00"/>
                  </a:solidFill>
                </a:rPr>
                <a:t>. руб.</a:t>
              </a:r>
            </a:p>
          </p:txBody>
        </p:sp>
        <p:sp>
          <p:nvSpPr>
            <p:cNvPr id="45" name="Пятиугольник 44"/>
            <p:cNvSpPr/>
            <p:nvPr/>
          </p:nvSpPr>
          <p:spPr>
            <a:xfrm flipH="1">
              <a:off x="4283968" y="1337368"/>
              <a:ext cx="4860032" cy="1227536"/>
            </a:xfrm>
            <a:prstGeom prst="homePlate">
              <a:avLst/>
            </a:prstGeom>
            <a:grpFill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>
                  <a:solidFill>
                    <a:srgbClr val="FFFF00"/>
                  </a:solidFill>
                </a:rPr>
                <a:t>на функционирование ситуационного центра муниципального образования Туапсинский район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45377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836712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2000" b="1" u="sng" dirty="0"/>
              <a:t>МУНИЦИПАЛЬНАЯ ПРОГРАММА "УПРАВЛЕНИЕ МУНИЦИПАЛЬНОЙ СОБСТВЕННОСТЬЮ"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5576" y="1412777"/>
            <a:ext cx="8808912" cy="1584175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1600" b="1" dirty="0">
                <a:solidFill>
                  <a:srgbClr val="7030A0"/>
                </a:solidFill>
              </a:rPr>
              <a:t>В рамках данной </a:t>
            </a:r>
            <a:r>
              <a:rPr lang="ru-RU" sz="1600" b="1" dirty="0" smtClean="0">
                <a:solidFill>
                  <a:srgbClr val="7030A0"/>
                </a:solidFill>
              </a:rPr>
              <a:t>программы </a:t>
            </a:r>
            <a:r>
              <a:rPr lang="ru-RU" sz="1600" b="1" dirty="0">
                <a:solidFill>
                  <a:srgbClr val="7030A0"/>
                </a:solidFill>
              </a:rPr>
              <a:t>предусмотрены расходы на обеспечение деятельности отраслевого органа - управление имущественных отношений администрации МО Туапсинский район </a:t>
            </a:r>
            <a:r>
              <a:rPr lang="ru-RU" sz="1600" b="1" dirty="0" smtClean="0">
                <a:solidFill>
                  <a:srgbClr val="7030A0"/>
                </a:solidFill>
              </a:rPr>
              <a:t>– 6 318,7 тыс</a:t>
            </a:r>
            <a:r>
              <a:rPr lang="ru-RU" sz="1600" b="1" dirty="0">
                <a:solidFill>
                  <a:srgbClr val="7030A0"/>
                </a:solidFill>
              </a:rPr>
              <a:t>. руб. и </a:t>
            </a:r>
            <a:r>
              <a:rPr lang="ru-RU" sz="1600" b="1" dirty="0" smtClean="0">
                <a:solidFill>
                  <a:srgbClr val="7030A0"/>
                </a:solidFill>
              </a:rPr>
              <a:t>на </a:t>
            </a:r>
            <a:r>
              <a:rPr lang="ru-RU" sz="1600" b="1" dirty="0">
                <a:solidFill>
                  <a:srgbClr val="7030A0"/>
                </a:solidFill>
              </a:rPr>
              <a:t>выполнение муниципального задания муниципального бюджетного учреждения "Комитет земельных отношений" </a:t>
            </a:r>
            <a:r>
              <a:rPr lang="ru-RU" sz="1600" b="1" dirty="0" smtClean="0">
                <a:solidFill>
                  <a:srgbClr val="7030A0"/>
                </a:solidFill>
              </a:rPr>
              <a:t>– 11 586,2 </a:t>
            </a:r>
            <a:r>
              <a:rPr lang="ru-RU" sz="1600" b="1" dirty="0">
                <a:solidFill>
                  <a:srgbClr val="7030A0"/>
                </a:solidFill>
              </a:rPr>
              <a:t>тыс. руб</a:t>
            </a:r>
            <a:r>
              <a:rPr lang="ru-RU" sz="1600" b="1" dirty="0" smtClean="0">
                <a:solidFill>
                  <a:srgbClr val="7030A0"/>
                </a:solidFill>
              </a:rPr>
              <a:t>., а также расходы на другие мероприятия программы – 1 034,7 тыс. руб.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724128" y="620688"/>
            <a:ext cx="3240360" cy="792088"/>
          </a:xfrm>
          <a:prstGeom prst="roundRect">
            <a:avLst/>
          </a:prstGeom>
          <a:solidFill>
            <a:srgbClr val="485D9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РАСХОДЫ НА </a:t>
            </a:r>
            <a:r>
              <a:rPr lang="ru-RU" b="1" dirty="0" smtClean="0"/>
              <a:t>2021 </a:t>
            </a:r>
            <a:r>
              <a:rPr lang="ru-RU" b="1" dirty="0"/>
              <a:t>год </a:t>
            </a:r>
            <a:r>
              <a:rPr lang="ru-RU" b="1" dirty="0" smtClean="0"/>
              <a:t>– 46 772,3 тыс</a:t>
            </a:r>
            <a:r>
              <a:rPr lang="ru-RU" b="1" dirty="0"/>
              <a:t>. рублей</a:t>
            </a:r>
          </a:p>
        </p:txBody>
      </p:sp>
      <p:pic>
        <p:nvPicPr>
          <p:cNvPr id="7" name="Рисунок 6" descr="\\Server38\53\БЮДЖЕТ 2017\БЮДЖЕТ ДЛЯ ГРАЖДАН\КАРТИНКИ БЮДЖЕТ ДЛЯ ГРАЖДАН\02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077072"/>
            <a:ext cx="4176464" cy="2674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1846" y="3013198"/>
            <a:ext cx="89644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Осуществление отдельных государственных полномочий по предоставлению жилых помещений детям-сиротам и детям, оставшимся без попечения родителей, лицам из их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числа – 27 832,7 тыс. руб.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AutoShape 2" descr="https://storage.myseldon.com/news_pict_CB/CB2266D7DCF8096E7409CA0EF63E4C1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72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2244" y="4077072"/>
            <a:ext cx="4408684" cy="2674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1287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\\Server38\53\БЮДЖЕТ 2016\БЮДЖЕТ ДЛЯ ГРАЖДАН\КАРТИНКИ БЮДЖЕТ ДЛЯ ГРАЖДАН\53.jpg"/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-34281" y="4000504"/>
            <a:ext cx="2034513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\\Server38\53\БЮДЖЕТ 2016\БЮДЖЕТ ДЛЯ ГРАЖДАН\КАРТИНКИ БЮДЖЕТ ДЛЯ ГРАЖДАН\4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14488"/>
            <a:ext cx="1928794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71480"/>
            <a:ext cx="8625136" cy="764704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2800" b="1" u="sng" dirty="0"/>
              <a:t>МУНИЦИПАЛЬНАЯ ПРОГРАММА "ЭКОНОМИЧЕСКОЕ РАЗВИТИЕ ТУАПСИНСКОГО РАЙОНА"</a:t>
            </a:r>
            <a:endParaRPr lang="ru-RU" sz="2800" dirty="0"/>
          </a:p>
        </p:txBody>
      </p:sp>
      <p:sp>
        <p:nvSpPr>
          <p:cNvPr id="5" name="Овал 4"/>
          <p:cNvSpPr/>
          <p:nvPr/>
        </p:nvSpPr>
        <p:spPr>
          <a:xfrm>
            <a:off x="5940152" y="548680"/>
            <a:ext cx="3203848" cy="137008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РАСХОДЫ </a:t>
            </a:r>
            <a:endParaRPr lang="ru-RU" sz="1600" b="1" dirty="0" smtClean="0"/>
          </a:p>
          <a:p>
            <a:pPr algn="ctr"/>
            <a:r>
              <a:rPr lang="ru-RU" sz="1600" b="1" dirty="0" smtClean="0"/>
              <a:t>НА 2021 год –</a:t>
            </a:r>
          </a:p>
          <a:p>
            <a:pPr algn="ctr"/>
            <a:r>
              <a:rPr lang="ru-RU" sz="1600" b="1" dirty="0" smtClean="0"/>
              <a:t> 8 045,1 тыс. </a:t>
            </a:r>
            <a:r>
              <a:rPr lang="ru-RU" sz="1600" b="1" dirty="0"/>
              <a:t>рублей</a:t>
            </a:r>
          </a:p>
        </p:txBody>
      </p:sp>
      <p:sp>
        <p:nvSpPr>
          <p:cNvPr id="10" name="Прямоугольник с одним вырезанным скругленным углом 9"/>
          <p:cNvSpPr/>
          <p:nvPr/>
        </p:nvSpPr>
        <p:spPr>
          <a:xfrm>
            <a:off x="1940920" y="2000240"/>
            <a:ext cx="7203080" cy="864096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600" dirty="0"/>
              <a:t>Подпрограмма "Формирование инвестиционной привлекательности муниципального образования Туапсинский район" </a:t>
            </a:r>
            <a:r>
              <a:rPr lang="ru-RU" sz="1600" dirty="0" smtClean="0"/>
              <a:t>– 1 234,1 тыс. руб</a:t>
            </a:r>
            <a:r>
              <a:rPr lang="ru-RU" sz="1600" dirty="0"/>
              <a:t>.:</a:t>
            </a:r>
            <a:endParaRPr lang="ru-RU" sz="1600" dirty="0" smtClean="0"/>
          </a:p>
          <a:p>
            <a:pPr marL="0" lvl="1" indent="-285750">
              <a:buFont typeface="Arial" panose="020B0604020202020204" pitchFamily="34" charset="0"/>
              <a:buChar char="•"/>
            </a:pPr>
            <a:r>
              <a:rPr lang="ru-RU" sz="1600" dirty="0"/>
              <a:t>участие в международных форумах</a:t>
            </a:r>
          </a:p>
        </p:txBody>
      </p:sp>
      <p:sp>
        <p:nvSpPr>
          <p:cNvPr id="11" name="Прямоугольник с одним вырезанным скругленным углом 10"/>
          <p:cNvSpPr/>
          <p:nvPr/>
        </p:nvSpPr>
        <p:spPr>
          <a:xfrm>
            <a:off x="1928794" y="3068960"/>
            <a:ext cx="7203080" cy="800472"/>
          </a:xfrm>
          <a:prstGeom prst="snip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dirty="0"/>
              <a:t>Подпрограмма "Жилище" </a:t>
            </a:r>
            <a:r>
              <a:rPr lang="ru-RU" dirty="0" smtClean="0"/>
              <a:t>– 3 151,5 тыс</a:t>
            </a:r>
            <a:r>
              <a:rPr lang="ru-RU" dirty="0"/>
              <a:t>. руб.: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/>
              <a:t> мероприятий по обеспечению жильем молодых семей</a:t>
            </a:r>
          </a:p>
        </p:txBody>
      </p:sp>
      <p:sp>
        <p:nvSpPr>
          <p:cNvPr id="13" name="Прямоугольник с одним вырезанным скругленным углом 12"/>
          <p:cNvSpPr/>
          <p:nvPr/>
        </p:nvSpPr>
        <p:spPr>
          <a:xfrm>
            <a:off x="1940920" y="4024263"/>
            <a:ext cx="7203080" cy="1656184"/>
          </a:xfrm>
          <a:prstGeom prst="snip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600" dirty="0"/>
              <a:t>Подпрограмма "Информационное обеспечение и формирование общественного мнения населения муниципального образования Туапсинский район" </a:t>
            </a:r>
            <a:r>
              <a:rPr lang="ru-RU" sz="1600" dirty="0" smtClean="0"/>
              <a:t>– 3 378,5 тыс</a:t>
            </a:r>
            <a:r>
              <a:rPr lang="ru-RU" sz="1600" dirty="0"/>
              <a:t>. руб.: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/>
              <a:t>оплата расходов связанных с публикацией в средствах массовой информации нормативно-правовых актов муниципального образования Туапсинский район</a:t>
            </a:r>
          </a:p>
        </p:txBody>
      </p:sp>
      <p:sp>
        <p:nvSpPr>
          <p:cNvPr id="2050" name="AutoShape 2" descr="Картинки по запросу Доступное и комфортное жилье - гражданам Росс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" name="Прямоугольник с одним вырезанным скругленным углом 2"/>
          <p:cNvSpPr/>
          <p:nvPr/>
        </p:nvSpPr>
        <p:spPr>
          <a:xfrm>
            <a:off x="1940920" y="5805264"/>
            <a:ext cx="7203080" cy="1052736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/>
              <a:t>Подпрограмма "Поддержка малого и среднего предпринимательства на территории муниципального образования Туапсинский </a:t>
            </a:r>
            <a:r>
              <a:rPr lang="ru-RU" sz="1600" dirty="0" smtClean="0"/>
              <a:t>район» 281,0 тыс. руб.</a:t>
            </a:r>
          </a:p>
          <a:p>
            <a:r>
              <a:rPr lang="ru-RU" dirty="0" smtClean="0"/>
              <a:t>На </a:t>
            </a:r>
            <a:r>
              <a:rPr lang="ru-RU" sz="1600" dirty="0"/>
              <a:t>оплату консультационных и образовательных услуг</a:t>
            </a:r>
          </a:p>
        </p:txBody>
      </p:sp>
    </p:spTree>
    <p:extLst>
      <p:ext uri="{BB962C8B-B14F-4D97-AF65-F5344CB8AC3E}">
        <p14:creationId xmlns:p14="http://schemas.microsoft.com/office/powerpoint/2010/main" val="2235919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\\Server38\53\БЮДЖЕТ 2017\БЮДЖЕТ ДЛЯ ГРАЖДАН\КАРТИНКИ\0_130b52_b81e3993_orig.jpg"/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4643438" y="4500570"/>
            <a:ext cx="4500562" cy="235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\\Server38\53\БЮДЖЕТ 2016\БЮДЖЕТ ДЛЯ ГРАЖДАН\КАРТИНКИ БЮДЖЕТ ДЛЯ ГРАЖДАН\1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509120"/>
            <a:ext cx="4644008" cy="2348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94650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2000" b="1" u="sng" dirty="0"/>
              <a:t>МУНИЦИПАЛЬНАЯ ПРОГРАММА "ОБЕСПЕЧЕНИЕ БЕЗОПАСНОСТИ НАСЕЛЕНИЯ ТУАПСИНСКОГО РАЙОНА"</a:t>
            </a:r>
            <a:endParaRPr lang="ru-RU" sz="20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708643" y="746152"/>
            <a:ext cx="3816424" cy="620688"/>
          </a:xfrm>
          <a:prstGeom prst="roundRect">
            <a:avLst/>
          </a:prstGeom>
          <a:solidFill>
            <a:srgbClr val="2CA68F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7030A0"/>
                </a:solidFill>
              </a:rPr>
              <a:t>РАСХОДЫ НА </a:t>
            </a:r>
            <a:r>
              <a:rPr lang="ru-RU" sz="1600" b="1" dirty="0" smtClean="0">
                <a:solidFill>
                  <a:srgbClr val="7030A0"/>
                </a:solidFill>
              </a:rPr>
              <a:t>2021 </a:t>
            </a:r>
            <a:r>
              <a:rPr lang="ru-RU" sz="1600" b="1" dirty="0">
                <a:solidFill>
                  <a:srgbClr val="7030A0"/>
                </a:solidFill>
              </a:rPr>
              <a:t>год </a:t>
            </a:r>
            <a:r>
              <a:rPr lang="ru-RU" sz="1600" b="1" dirty="0" smtClean="0">
                <a:solidFill>
                  <a:srgbClr val="7030A0"/>
                </a:solidFill>
              </a:rPr>
              <a:t>– </a:t>
            </a:r>
          </a:p>
          <a:p>
            <a:pPr algn="ctr"/>
            <a:r>
              <a:rPr lang="ru-RU" sz="1600" b="1" dirty="0" smtClean="0">
                <a:solidFill>
                  <a:srgbClr val="7030A0"/>
                </a:solidFill>
              </a:rPr>
              <a:t>6 324,4 тыс</a:t>
            </a:r>
            <a:r>
              <a:rPr lang="ru-RU" sz="1600" b="1" dirty="0">
                <a:solidFill>
                  <a:srgbClr val="7030A0"/>
                </a:solidFill>
              </a:rPr>
              <a:t>. </a:t>
            </a:r>
            <a:r>
              <a:rPr lang="ru-RU" sz="1600" b="1" dirty="0" smtClean="0">
                <a:solidFill>
                  <a:srgbClr val="7030A0"/>
                </a:solidFill>
              </a:rPr>
              <a:t>руб.</a:t>
            </a:r>
            <a:endParaRPr lang="ru-RU" sz="1600" b="1" dirty="0">
              <a:solidFill>
                <a:srgbClr val="7030A0"/>
              </a:solidFill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929051631"/>
              </p:ext>
            </p:extLst>
          </p:nvPr>
        </p:nvGraphicFramePr>
        <p:xfrm>
          <a:off x="142844" y="1000108"/>
          <a:ext cx="4143347" cy="37331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729095240"/>
              </p:ext>
            </p:extLst>
          </p:nvPr>
        </p:nvGraphicFramePr>
        <p:xfrm>
          <a:off x="4571968" y="1000108"/>
          <a:ext cx="4572032" cy="3643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84533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474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000" b="1" u="sng" dirty="0"/>
              <a:t>МУНИЦИПАЛЬНАЯ ПРОГРАММА "СОЦИАЛЬНАЯ ПОДДЕРЖКА ОТДЕЛЬНЫХ КАТЕГОРИЙ ГРАЖДАН </a:t>
            </a:r>
            <a:r>
              <a:rPr lang="ru-RU" sz="2000" b="1" u="sng" dirty="0" smtClean="0"/>
              <a:t/>
            </a:r>
            <a:br>
              <a:rPr lang="ru-RU" sz="2000" b="1" u="sng" dirty="0" smtClean="0"/>
            </a:br>
            <a:r>
              <a:rPr lang="ru-RU" sz="2000" b="1" u="sng" dirty="0" smtClean="0"/>
              <a:t>МУНИЦИПАЛЬНОГО </a:t>
            </a:r>
            <a:r>
              <a:rPr lang="ru-RU" sz="2000" b="1" u="sng" dirty="0"/>
              <a:t>ОБРАЗОВАНИЯ </a:t>
            </a:r>
            <a:r>
              <a:rPr lang="ru-RU" sz="2000" b="1" u="sng" dirty="0" smtClean="0"/>
              <a:t>ТУАПСИНСКИЙ </a:t>
            </a:r>
            <a:r>
              <a:rPr lang="ru-RU" sz="2000" b="1" u="sng" dirty="0"/>
              <a:t>РАЙОН"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18516"/>
            <a:ext cx="9036496" cy="5239484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sz="2800" b="1" dirty="0">
                <a:solidFill>
                  <a:srgbClr val="900A17"/>
                </a:solidFill>
              </a:rPr>
              <a:t>В рамках данной </a:t>
            </a:r>
            <a:r>
              <a:rPr lang="ru-RU" sz="2800" b="1" dirty="0" smtClean="0">
                <a:solidFill>
                  <a:srgbClr val="900A17"/>
                </a:solidFill>
              </a:rPr>
              <a:t>программы </a:t>
            </a:r>
            <a:r>
              <a:rPr lang="ru-RU" sz="2800" b="1" dirty="0">
                <a:solidFill>
                  <a:srgbClr val="900A17"/>
                </a:solidFill>
              </a:rPr>
              <a:t>предусмотрены расходы на выплаты доплат к пенсии муниципальным служащим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46087" y="1095296"/>
            <a:ext cx="791114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РАСХОДЫ НА </a:t>
            </a: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2021 </a:t>
            </a:r>
            <a:r>
              <a:rPr lang="ru-RU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год </a:t>
            </a: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– 3 597,1 тыс</a:t>
            </a:r>
            <a:r>
              <a:rPr lang="ru-RU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 рублей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Рисунок 5" descr="\\Server38\53\БЮДЖЕТ 2020\БЮДЖЕТ ДЛЯ ГРАЖДАН\Rosstat-otsenil-rost-pensij-za-god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068960"/>
            <a:ext cx="6147048" cy="3600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18920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71400"/>
            <a:ext cx="9144000" cy="1196752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2000" b="1" u="sng" dirty="0"/>
              <a:t>МУНИЦИПАЛЬНАЯ ПРОГРАММА "РАЗВИТИЕ САНАТОРНО-КУРОРТНОГО И ТУРИСТСКОГО КОМПЛЕКСА МУНИЦИПАЛЬНОГО ОБРАЗОВАНИЯ ТУАПСИНСКИЙ РАЙОН"</a:t>
            </a:r>
            <a:endParaRPr lang="ru-RU" sz="2000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67544" y="1052736"/>
            <a:ext cx="8280920" cy="576064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buNone/>
            </a:pPr>
            <a:r>
              <a:rPr lang="ru-RU" b="1" dirty="0">
                <a:solidFill>
                  <a:srgbClr val="FF0000"/>
                </a:solidFill>
              </a:rPr>
              <a:t>РАСХОДЫ НА </a:t>
            </a:r>
            <a:r>
              <a:rPr lang="ru-RU" b="1" dirty="0" smtClean="0">
                <a:solidFill>
                  <a:srgbClr val="FF0000"/>
                </a:solidFill>
              </a:rPr>
              <a:t>2021 </a:t>
            </a:r>
            <a:r>
              <a:rPr lang="ru-RU" b="1" dirty="0">
                <a:solidFill>
                  <a:srgbClr val="FF0000"/>
                </a:solidFill>
              </a:rPr>
              <a:t>год </a:t>
            </a:r>
            <a:r>
              <a:rPr lang="ru-RU" b="1" dirty="0" smtClean="0">
                <a:solidFill>
                  <a:srgbClr val="FF0000"/>
                </a:solidFill>
              </a:rPr>
              <a:t>– 9 144,7 тыс</a:t>
            </a:r>
            <a:r>
              <a:rPr lang="ru-RU" b="1" dirty="0">
                <a:solidFill>
                  <a:srgbClr val="FF0000"/>
                </a:solidFill>
              </a:rPr>
              <a:t>. рублей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536" y="1628800"/>
            <a:ext cx="84969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/>
              <a:t>	</a:t>
            </a:r>
            <a:r>
              <a:rPr lang="ru-RU" sz="2000" b="1" dirty="0">
                <a:solidFill>
                  <a:srgbClr val="CC0066"/>
                </a:solidFill>
              </a:rPr>
              <a:t>В рамках данной </a:t>
            </a:r>
            <a:r>
              <a:rPr lang="ru-RU" sz="2000" b="1" dirty="0" smtClean="0">
                <a:solidFill>
                  <a:srgbClr val="CC0066"/>
                </a:solidFill>
              </a:rPr>
              <a:t>программы </a:t>
            </a:r>
            <a:r>
              <a:rPr lang="ru-RU" sz="2000" b="1" dirty="0">
                <a:solidFill>
                  <a:srgbClr val="CC0066"/>
                </a:solidFill>
              </a:rPr>
              <a:t>предусмотрены расходы на обеспечение деятельности управления по развитию курортов администрации МО Туапсинский район </a:t>
            </a:r>
            <a:r>
              <a:rPr lang="ru-RU" sz="2000" b="1" dirty="0" smtClean="0">
                <a:solidFill>
                  <a:srgbClr val="CC0066"/>
                </a:solidFill>
              </a:rPr>
              <a:t>– 6 431,6 тыс</a:t>
            </a:r>
            <a:r>
              <a:rPr lang="ru-RU" sz="2000" b="1" dirty="0">
                <a:solidFill>
                  <a:srgbClr val="CC0066"/>
                </a:solidFill>
              </a:rPr>
              <a:t>. руб., на выполнение муниципального задания муниципального бюджетного учреждения "Центр развития пляжного отдыха и туризма Туапсинского района" </a:t>
            </a:r>
            <a:r>
              <a:rPr lang="ru-RU" sz="2000" b="1" dirty="0" smtClean="0">
                <a:solidFill>
                  <a:srgbClr val="CC0066"/>
                </a:solidFill>
              </a:rPr>
              <a:t>– 2 322,3 тыс. руб.</a:t>
            </a:r>
          </a:p>
          <a:p>
            <a:pPr algn="just"/>
            <a:endParaRPr lang="ru-RU" sz="2000" b="1" dirty="0" smtClean="0">
              <a:solidFill>
                <a:srgbClr val="CC0066"/>
              </a:solidFill>
            </a:endParaRPr>
          </a:p>
          <a:p>
            <a:pPr algn="ctr"/>
            <a:r>
              <a:rPr lang="ru-RU" sz="2000" b="1" dirty="0">
                <a:solidFill>
                  <a:srgbClr val="CC0066"/>
                </a:solidFill>
              </a:rPr>
              <a:t>В</a:t>
            </a:r>
            <a:r>
              <a:rPr lang="ru-RU" sz="2000" b="1" dirty="0" smtClean="0">
                <a:solidFill>
                  <a:srgbClr val="CC0066"/>
                </a:solidFill>
              </a:rPr>
              <a:t>несение членских взносов в Ассоциацию курортных городов – </a:t>
            </a:r>
          </a:p>
          <a:p>
            <a:pPr algn="ctr"/>
            <a:r>
              <a:rPr lang="ru-RU" sz="2000" b="1" dirty="0" smtClean="0">
                <a:solidFill>
                  <a:srgbClr val="CC0066"/>
                </a:solidFill>
              </a:rPr>
              <a:t>390,8 тыс. руб.</a:t>
            </a:r>
            <a:endParaRPr lang="ru-RU" sz="2000" b="1" dirty="0">
              <a:solidFill>
                <a:srgbClr val="CC0066"/>
              </a:solidFill>
            </a:endParaRPr>
          </a:p>
        </p:txBody>
      </p:sp>
      <p:pic>
        <p:nvPicPr>
          <p:cNvPr id="7" name="Рисунок 6" descr="\\Server38\53\БЮДЖЕТ 2016\БЮДЖЕТ ДЛЯ ГРАЖДАН\КАРТИНКИ БЮДЖЕТ ДЛЯ ГРАЖДАН\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90" y="4491122"/>
            <a:ext cx="3929090" cy="21525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\\Server38\53\БЮДЖЕТ 2017\БЮДЖЕТ ДЛЯ ГРАЖДАН\КАРТИНКИ\map-tuapse.gif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552" y="4491122"/>
            <a:ext cx="3732410" cy="21525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07938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4282" y="214290"/>
            <a:ext cx="8712968" cy="42860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smtClean="0">
                <a:solidFill>
                  <a:srgbClr val="0033CC"/>
                </a:solidFill>
              </a:rPr>
              <a:t>В проекте бюджета предусмотрены расходы:</a:t>
            </a:r>
            <a:endParaRPr lang="ru-RU" sz="1600" b="1" dirty="0">
              <a:solidFill>
                <a:srgbClr val="0033CC"/>
              </a:solidFill>
              <a:effectLst/>
            </a:endParaRPr>
          </a:p>
        </p:txBody>
      </p:sp>
      <p:pic>
        <p:nvPicPr>
          <p:cNvPr id="6146" name="Picture 2" descr="\\Server38\53\БЮДЖЕТ 2020\БЮДЖЕТ ДЛЯ ГРАЖДАН\картинки для бюджета для граждан\современная школа\совр школа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089" y="764705"/>
            <a:ext cx="4342473" cy="2662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42910" y="3929067"/>
            <a:ext cx="78581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788024" y="764705"/>
            <a:ext cx="4143404" cy="2662754"/>
          </a:xfrm>
          <a:prstGeom prst="roundRect">
            <a:avLst/>
          </a:prstGeom>
          <a:solidFill>
            <a:srgbClr val="F991A7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u="sng" dirty="0" smtClean="0">
                <a:solidFill>
                  <a:srgbClr val="0033CC"/>
                </a:solidFill>
              </a:rPr>
              <a:t>Реконструкция МБОУ СОШ № 19 с. Ольгинка. Пристройка здания на 125 мест – 86 354,1 тыс. руб.</a:t>
            </a:r>
            <a:endParaRPr lang="ru-RU" dirty="0">
              <a:solidFill>
                <a:srgbClr val="0033CC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58089" y="3645024"/>
            <a:ext cx="8773339" cy="1152128"/>
          </a:xfrm>
          <a:prstGeom prst="roundRect">
            <a:avLst/>
          </a:prstGeom>
          <a:solidFill>
            <a:srgbClr val="B2DC66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u="sng" dirty="0" smtClean="0">
                <a:solidFill>
                  <a:srgbClr val="0033CC"/>
                </a:solidFill>
              </a:rPr>
              <a:t>Комплексный капитальный ремонт здания МБОУ СОШ № </a:t>
            </a:r>
            <a:r>
              <a:rPr lang="ru-RU" u="sng" dirty="0">
                <a:solidFill>
                  <a:srgbClr val="0033CC"/>
                </a:solidFill>
              </a:rPr>
              <a:t>2</a:t>
            </a:r>
            <a:r>
              <a:rPr lang="ru-RU" u="sng" dirty="0" smtClean="0">
                <a:solidFill>
                  <a:srgbClr val="0033CC"/>
                </a:solidFill>
              </a:rPr>
              <a:t>    г. Туапсе – </a:t>
            </a:r>
          </a:p>
          <a:p>
            <a:pPr algn="ctr"/>
            <a:r>
              <a:rPr lang="ru-RU" u="sng" dirty="0" smtClean="0">
                <a:solidFill>
                  <a:srgbClr val="0033CC"/>
                </a:solidFill>
              </a:rPr>
              <a:t>53 633,8 тыс. руб.</a:t>
            </a:r>
            <a:endParaRPr lang="ru-RU" dirty="0">
              <a:solidFill>
                <a:srgbClr val="0033CC"/>
              </a:solidFill>
            </a:endParaRPr>
          </a:p>
        </p:txBody>
      </p:sp>
      <p:pic>
        <p:nvPicPr>
          <p:cNvPr id="16" name="Рисунок 15" descr="https://sun9-35.userapi.com/c837126/v837126711/2a974/UVHfIDG3Xg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089" y="4941168"/>
            <a:ext cx="8773339" cy="16561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53863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42910" y="3929067"/>
            <a:ext cx="78581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</p:txBody>
      </p:sp>
      <p:sp>
        <p:nvSpPr>
          <p:cNvPr id="15" name="Прямоугольник 14"/>
          <p:cNvSpPr/>
          <p:nvPr/>
        </p:nvSpPr>
        <p:spPr>
          <a:xfrm>
            <a:off x="44559" y="214290"/>
            <a:ext cx="8643998" cy="8572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51520" y="285729"/>
            <a:ext cx="8572112" cy="1631103"/>
          </a:xfrm>
          <a:prstGeom prst="roundRect">
            <a:avLst/>
          </a:prstGeom>
          <a:solidFill>
            <a:srgbClr val="58EACE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t"/>
            <a:r>
              <a:rPr lang="ru-RU" sz="2000" b="1" dirty="0" smtClean="0">
                <a:solidFill>
                  <a:srgbClr val="0033CC"/>
                </a:solidFill>
              </a:rPr>
              <a:t>Строительство </a:t>
            </a:r>
            <a:r>
              <a:rPr lang="ru-RU" sz="2000" b="1" dirty="0">
                <a:solidFill>
                  <a:srgbClr val="0033CC"/>
                </a:solidFill>
              </a:rPr>
              <a:t>здания для врача общей практики (ВОП) в                  с. </a:t>
            </a:r>
            <a:r>
              <a:rPr lang="ru-RU" sz="2000" b="1" dirty="0" err="1" smtClean="0">
                <a:solidFill>
                  <a:srgbClr val="0033CC"/>
                </a:solidFill>
              </a:rPr>
              <a:t>Лермонтово</a:t>
            </a:r>
            <a:r>
              <a:rPr lang="ru-RU" sz="2000" b="1" dirty="0" smtClean="0">
                <a:solidFill>
                  <a:srgbClr val="0033CC"/>
                </a:solidFill>
              </a:rPr>
              <a:t> – 17 </a:t>
            </a:r>
            <a:r>
              <a:rPr lang="ru-RU" sz="2000" b="1" dirty="0">
                <a:solidFill>
                  <a:srgbClr val="0033CC"/>
                </a:solidFill>
              </a:rPr>
              <a:t>000,0 тыс. </a:t>
            </a:r>
            <a:r>
              <a:rPr lang="ru-RU" sz="2000" b="1" dirty="0" smtClean="0">
                <a:solidFill>
                  <a:srgbClr val="0033CC"/>
                </a:solidFill>
              </a:rPr>
              <a:t>рублей</a:t>
            </a:r>
            <a:endParaRPr lang="ru-RU" sz="2000" b="1" dirty="0">
              <a:solidFill>
                <a:srgbClr val="0033CC"/>
              </a:solidFill>
            </a:endParaRPr>
          </a:p>
        </p:txBody>
      </p:sp>
      <p:pic>
        <p:nvPicPr>
          <p:cNvPr id="61442" name="Picture 2" descr="\\Server38\53\БЮДЖЕТ 2020\БЮДЖЕТ ДЛЯ ГРАЖДАН\картинки для бюджета для граждан\фап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1520" y="2276872"/>
            <a:ext cx="4896544" cy="4392488"/>
          </a:xfrm>
          <a:prstGeom prst="rect">
            <a:avLst/>
          </a:prstGeom>
          <a:noFill/>
        </p:spPr>
      </p:pic>
      <p:graphicFrame>
        <p:nvGraphicFramePr>
          <p:cNvPr id="6144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9029302"/>
              </p:ext>
            </p:extLst>
          </p:nvPr>
        </p:nvGraphicFramePr>
        <p:xfrm>
          <a:off x="5076056" y="2243348"/>
          <a:ext cx="4657910" cy="4426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564" name="Документ" r:id="rId5" imgW="5934816" imgH="4549568" progId="Word.Document.12">
                  <p:embed/>
                </p:oleObj>
              </mc:Choice>
              <mc:Fallback>
                <p:oleObj name="Документ" r:id="rId5" imgW="5934816" imgH="4549568" progId="Word.Document.12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6056" y="2243348"/>
                        <a:ext cx="4657910" cy="4426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35883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00200"/>
          </a:xfrm>
        </p:spPr>
        <p:txBody>
          <a:bodyPr/>
          <a:lstStyle/>
          <a:p>
            <a:r>
              <a:rPr lang="ru-RU" sz="4400" dirty="0"/>
              <a:t>СОФИНАНСИРОВАНИЕ </a:t>
            </a: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smtClean="0"/>
              <a:t>в 2021 </a:t>
            </a:r>
            <a:r>
              <a:rPr lang="ru-RU" sz="4400" dirty="0"/>
              <a:t>году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" y="6508216"/>
            <a:ext cx="1860672" cy="393232"/>
          </a:xfrm>
          <a:prstGeom prst="rect">
            <a:avLst/>
          </a:prstGeom>
          <a:solidFill>
            <a:srgbClr val="84F4F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1 724,9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" y="6093296"/>
            <a:ext cx="1878468" cy="443518"/>
          </a:xfrm>
          <a:prstGeom prst="rect">
            <a:avLst/>
          </a:prstGeom>
          <a:solidFill>
            <a:srgbClr val="BE125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1426,6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860673" y="4141388"/>
            <a:ext cx="2206357" cy="2095924"/>
          </a:xfrm>
          <a:prstGeom prst="rect">
            <a:avLst/>
          </a:prstGeom>
          <a:solidFill>
            <a:srgbClr val="BE125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73 843,3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860673" y="6093296"/>
            <a:ext cx="2176245" cy="764704"/>
          </a:xfrm>
          <a:prstGeom prst="rect">
            <a:avLst/>
          </a:prstGeom>
          <a:solidFill>
            <a:srgbClr val="84F4F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4 713,4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067030" y="4534282"/>
            <a:ext cx="1561051" cy="2002532"/>
          </a:xfrm>
          <a:prstGeom prst="rect">
            <a:avLst/>
          </a:prstGeom>
          <a:solidFill>
            <a:srgbClr val="BE125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947,6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4052795" y="6508216"/>
            <a:ext cx="1526027" cy="378920"/>
          </a:xfrm>
          <a:prstGeom prst="rect">
            <a:avLst/>
          </a:prstGeom>
          <a:solidFill>
            <a:srgbClr val="84F4F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141,6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564456" y="3988812"/>
            <a:ext cx="1743849" cy="2248876"/>
          </a:xfrm>
          <a:prstGeom prst="rect">
            <a:avLst/>
          </a:prstGeom>
          <a:solidFill>
            <a:srgbClr val="BE125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50 415,8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5564457" y="6237312"/>
            <a:ext cx="1743848" cy="620688"/>
          </a:xfrm>
          <a:prstGeom prst="rect">
            <a:avLst/>
          </a:prstGeom>
          <a:solidFill>
            <a:srgbClr val="84F4F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3 218,0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308304" y="3284984"/>
            <a:ext cx="1835697" cy="2520280"/>
          </a:xfrm>
          <a:prstGeom prst="rect">
            <a:avLst/>
          </a:prstGeom>
          <a:solidFill>
            <a:srgbClr val="BE125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81 172,8</a:t>
            </a:r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7308304" y="5805264"/>
            <a:ext cx="1835697" cy="1052736"/>
          </a:xfrm>
          <a:prstGeom prst="rect">
            <a:avLst/>
          </a:prstGeom>
          <a:solidFill>
            <a:srgbClr val="84F4F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5 181,3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0" y="836712"/>
            <a:ext cx="2555776" cy="870962"/>
          </a:xfrm>
          <a:prstGeom prst="rect">
            <a:avLst/>
          </a:prstGeom>
          <a:solidFill>
            <a:srgbClr val="BE125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Краевой бюджет – </a:t>
            </a:r>
            <a:r>
              <a:rPr lang="ru-RU" b="1" dirty="0" smtClean="0"/>
              <a:t>207 806,1 </a:t>
            </a:r>
            <a:r>
              <a:rPr lang="ru-RU" dirty="0" smtClean="0"/>
              <a:t>тыс. руб.</a:t>
            </a:r>
            <a:endParaRPr lang="ru-RU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6569544" y="836712"/>
            <a:ext cx="2606966" cy="872609"/>
          </a:xfrm>
          <a:prstGeom prst="rect">
            <a:avLst/>
          </a:prstGeom>
          <a:solidFill>
            <a:srgbClr val="84F4F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Местный бюджет –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14 979,2 </a:t>
            </a:r>
            <a:r>
              <a:rPr lang="ru-RU" dirty="0" smtClean="0">
                <a:solidFill>
                  <a:schemeClr val="tx1"/>
                </a:solidFill>
              </a:rPr>
              <a:t>тыс. руб.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8100392" y="0"/>
            <a:ext cx="1043609" cy="41135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Тыс. руб.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7308304" y="1709321"/>
            <a:ext cx="1835697" cy="2007711"/>
          </a:xfrm>
          <a:prstGeom prst="rect">
            <a:avLst/>
          </a:prstGeom>
          <a:solidFill>
            <a:srgbClr val="F991A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р</a:t>
            </a:r>
            <a:r>
              <a:rPr lang="ru-RU" sz="1600" dirty="0" smtClean="0">
                <a:solidFill>
                  <a:schemeClr val="tx1"/>
                </a:solidFill>
              </a:rPr>
              <a:t>азвитие </a:t>
            </a:r>
            <a:r>
              <a:rPr lang="ru-RU" sz="1600" dirty="0">
                <a:solidFill>
                  <a:schemeClr val="tx1"/>
                </a:solidFill>
              </a:rPr>
              <a:t>общественной инфраструктуры муниципального </a:t>
            </a:r>
            <a:r>
              <a:rPr lang="ru-RU" sz="1600" dirty="0" smtClean="0">
                <a:solidFill>
                  <a:schemeClr val="tx1"/>
                </a:solidFill>
              </a:rPr>
              <a:t>значения (реконструкция </a:t>
            </a:r>
            <a:r>
              <a:rPr lang="ru-RU" sz="1600" dirty="0">
                <a:solidFill>
                  <a:schemeClr val="tx1"/>
                </a:solidFill>
              </a:rPr>
              <a:t>МБОУ СОШ </a:t>
            </a:r>
            <a:endParaRPr lang="ru-RU" sz="1600" dirty="0" smtClean="0">
              <a:solidFill>
                <a:schemeClr val="tx1"/>
              </a:solidFill>
            </a:endParaRP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№ </a:t>
            </a:r>
            <a:r>
              <a:rPr lang="ru-RU" sz="1600" dirty="0">
                <a:solidFill>
                  <a:schemeClr val="tx1"/>
                </a:solidFill>
              </a:rPr>
              <a:t>19 </a:t>
            </a:r>
            <a:r>
              <a:rPr lang="ru-RU" sz="1600" dirty="0" err="1" smtClean="0">
                <a:solidFill>
                  <a:schemeClr val="tx1"/>
                </a:solidFill>
              </a:rPr>
              <a:t>с.Ольгинка</a:t>
            </a:r>
            <a:r>
              <a:rPr lang="ru-RU" sz="1600" dirty="0" smtClean="0">
                <a:solidFill>
                  <a:schemeClr val="tx1"/>
                </a:solidFill>
              </a:rPr>
              <a:t>) 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067030" y="1709321"/>
            <a:ext cx="1497426" cy="2806037"/>
          </a:xfrm>
          <a:prstGeom prst="rect">
            <a:avLst/>
          </a:prstGeom>
          <a:solidFill>
            <a:srgbClr val="2AF2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оплаты труда </a:t>
            </a:r>
            <a:r>
              <a:rPr lang="ru-RU" dirty="0" err="1" smtClean="0">
                <a:solidFill>
                  <a:schemeClr val="tx1"/>
                </a:solidFill>
              </a:rPr>
              <a:t>инструк</a:t>
            </a:r>
            <a:r>
              <a:rPr lang="ru-RU" dirty="0" smtClean="0">
                <a:solidFill>
                  <a:schemeClr val="tx1"/>
                </a:solidFill>
              </a:rPr>
              <a:t>-</a:t>
            </a:r>
            <a:endParaRPr lang="ru-RU" dirty="0">
              <a:solidFill>
                <a:schemeClr val="tx1"/>
              </a:solidFill>
            </a:endParaRPr>
          </a:p>
          <a:p>
            <a:pPr algn="ctr"/>
            <a:r>
              <a:rPr lang="ru-RU" dirty="0">
                <a:solidFill>
                  <a:schemeClr val="tx1"/>
                </a:solidFill>
              </a:rPr>
              <a:t>торов по спорту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1860673" y="1709320"/>
            <a:ext cx="2199018" cy="2432067"/>
          </a:xfrm>
          <a:prstGeom prst="rect">
            <a:avLst/>
          </a:prstGeom>
          <a:solidFill>
            <a:srgbClr val="D7815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организации и</a:t>
            </a:r>
            <a:r>
              <a:rPr lang="ru-RU" dirty="0"/>
              <a:t> </a:t>
            </a:r>
            <a:r>
              <a:rPr lang="ru-RU" sz="1600" dirty="0">
                <a:solidFill>
                  <a:schemeClr val="tx1"/>
                </a:solidFill>
              </a:rPr>
              <a:t>обеспечению бесплатным горячим питанием обучающихся по образовательным программам начального общего образования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-17795" y="1709321"/>
            <a:ext cx="1878468" cy="438397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социальные </a:t>
            </a:r>
            <a:r>
              <a:rPr lang="ru-RU" dirty="0">
                <a:solidFill>
                  <a:schemeClr val="tx1"/>
                </a:solidFill>
              </a:rPr>
              <a:t>выплаты молодым семьям на приобретение (строительство) жилья 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5568483" y="1709321"/>
            <a:ext cx="1739821" cy="243206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 благоустройству зданий в целях соблюдения требований к воздушно-тепловому режиму, водоснабжению и канализации (МБОУ СОШ № 2 г</a:t>
            </a:r>
            <a:r>
              <a:rPr lang="ru-RU" sz="1400" dirty="0" smtClean="0">
                <a:solidFill>
                  <a:schemeClr val="tx1"/>
                </a:solidFill>
              </a:rPr>
              <a:t>. Туапсе)</a:t>
            </a:r>
            <a:endParaRPr lang="ru-R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251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2008"/>
            <a:ext cx="8697144" cy="548680"/>
          </a:xfrm>
        </p:spPr>
        <p:txBody>
          <a:bodyPr/>
          <a:lstStyle/>
          <a:p>
            <a:pPr algn="l"/>
            <a:r>
              <a:rPr lang="ru-RU" sz="2400" b="1" u="sng" dirty="0">
                <a:latin typeface="+mj-lt"/>
              </a:rPr>
              <a:t>НЕПРОГРАММНЫЕ РАСХОДЫ</a:t>
            </a:r>
            <a:endParaRPr lang="ru-RU" sz="2400" b="1" u="sng" dirty="0" smtClean="0"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24" y="1325841"/>
            <a:ext cx="4572000" cy="738664"/>
          </a:xfrm>
          <a:prstGeom prst="rect">
            <a:avLst/>
          </a:prstGeom>
          <a:solidFill>
            <a:srgbClr val="002060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400" dirty="0" smtClean="0"/>
              <a:t>обеспечение деятельности высшего должностного лица муниципального образования Туапсинский район -  2 331,7 тыс. руб.</a:t>
            </a:r>
            <a:endParaRPr lang="ru-RU" sz="1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-25484" y="2358719"/>
            <a:ext cx="4572000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sz="1400" dirty="0"/>
              <a:t>обеспечение деятельности Совета муниципального образования Туапсинский район - </a:t>
            </a:r>
            <a:r>
              <a:rPr lang="ru-RU" sz="1400" dirty="0" smtClean="0"/>
              <a:t> 1 744,3 тыс</a:t>
            </a:r>
            <a:r>
              <a:rPr lang="ru-RU" sz="1400" dirty="0"/>
              <a:t>. руб.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0" y="3357562"/>
            <a:ext cx="4572000" cy="73866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400" dirty="0"/>
              <a:t>обеспечение деятельности администрации муниципального образования Туапсинский район - </a:t>
            </a:r>
          </a:p>
          <a:p>
            <a:r>
              <a:rPr lang="ru-RU" sz="1400" dirty="0" smtClean="0"/>
              <a:t>91 315,2тыс</a:t>
            </a:r>
            <a:r>
              <a:rPr lang="ru-RU" sz="1400" dirty="0"/>
              <a:t>. руб.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20857" y="4570266"/>
            <a:ext cx="4572000" cy="738664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400" dirty="0" smtClean="0"/>
              <a:t>обеспечение деятельности финансового управления администрации муниципального образования Туапсинский район -  26 399,8 тыс. рублей</a:t>
            </a:r>
            <a:endParaRPr lang="ru-RU" sz="14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0" y="5713886"/>
            <a:ext cx="4572000" cy="954107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sz="1400" dirty="0"/>
              <a:t>обеспечение деятельности контрольно-счетной палаты администрации муниципального образования Туапсинский район - </a:t>
            </a:r>
            <a:r>
              <a:rPr lang="ru-RU" sz="1400" dirty="0" smtClean="0"/>
              <a:t> </a:t>
            </a:r>
          </a:p>
          <a:p>
            <a:r>
              <a:rPr lang="ru-RU" sz="1400" dirty="0" smtClean="0"/>
              <a:t>6 686,4 тыс</a:t>
            </a:r>
            <a:r>
              <a:rPr lang="ru-RU" sz="1400" dirty="0"/>
              <a:t>. рублей</a:t>
            </a:r>
          </a:p>
        </p:txBody>
      </p:sp>
      <p:sp>
        <p:nvSpPr>
          <p:cNvPr id="25" name="Прямоугольник с двумя вырезанными соседними углами 24"/>
          <p:cNvSpPr/>
          <p:nvPr/>
        </p:nvSpPr>
        <p:spPr>
          <a:xfrm>
            <a:off x="5148064" y="214290"/>
            <a:ext cx="3851920" cy="1667358"/>
          </a:xfrm>
          <a:prstGeom prst="snip2SameRect">
            <a:avLst>
              <a:gd name="adj1" fmla="val 50000"/>
              <a:gd name="adj2" fmla="val 0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Объем средств по непрограммным расходам составляет </a:t>
            </a:r>
            <a:r>
              <a:rPr lang="ru-RU" b="1" dirty="0" smtClean="0"/>
              <a:t>  133 026,3 тыс</a:t>
            </a:r>
            <a:r>
              <a:rPr lang="ru-RU" b="1" dirty="0"/>
              <a:t>. </a:t>
            </a:r>
            <a:r>
              <a:rPr lang="ru-RU" b="1" dirty="0" smtClean="0"/>
              <a:t>рублей</a:t>
            </a:r>
            <a:endParaRPr lang="ru-RU" b="1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4572000" y="4939598"/>
            <a:ext cx="4572000" cy="116955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400" dirty="0"/>
              <a:t>осуществление отдельных полномочий Краснодарского края по созданию и организации деятельности комиссий по делам несовершеннолетних и защите их прав </a:t>
            </a:r>
            <a:r>
              <a:rPr lang="ru-RU" sz="1400" dirty="0" smtClean="0"/>
              <a:t>–                         3 472,8 тыс. руб</a:t>
            </a:r>
            <a:r>
              <a:rPr lang="ru-RU" sz="1400" dirty="0"/>
              <a:t>.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4572000" y="2060665"/>
            <a:ext cx="4572000" cy="30777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400" dirty="0" smtClean="0"/>
              <a:t>расходы дорожного фонда – 358,0 тыс. рублей</a:t>
            </a:r>
            <a:endParaRPr lang="ru-RU" sz="14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4592857" y="4034671"/>
            <a:ext cx="4572000" cy="738664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400" dirty="0"/>
              <a:t>осуществление отдельных полномочий Краснодарского края по поддержке сельскохозяйственного производства </a:t>
            </a:r>
            <a:r>
              <a:rPr lang="ru-RU" sz="1400" dirty="0" smtClean="0"/>
              <a:t>– 642,3 </a:t>
            </a:r>
            <a:r>
              <a:rPr lang="ru-RU" sz="1400" dirty="0"/>
              <a:t>тыс.руб.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4572000" y="6314572"/>
            <a:ext cx="4572000" cy="52322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400" dirty="0"/>
              <a:t>расходы по обеспечению мобилизационной подготовки экономики </a:t>
            </a:r>
            <a:r>
              <a:rPr lang="ru-RU" sz="1400" dirty="0" smtClean="0"/>
              <a:t>– 48,8 тыс. руб</a:t>
            </a:r>
            <a:r>
              <a:rPr lang="ru-RU" sz="1400" dirty="0"/>
              <a:t>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572000" y="2852936"/>
            <a:ext cx="4572000" cy="954107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400" dirty="0"/>
              <a:t>о</a:t>
            </a:r>
            <a:r>
              <a:rPr lang="ru-RU" sz="1400" dirty="0" smtClean="0"/>
              <a:t>существление </a:t>
            </a:r>
            <a:r>
              <a:rPr lang="ru-RU" sz="1400" dirty="0"/>
              <a:t>полномочий по составлению (изменению) списков кандидатов в присяжные заседатели федеральных судов общей юрисдикции в Российской </a:t>
            </a:r>
            <a:r>
              <a:rPr lang="ru-RU" sz="1400" dirty="0" smtClean="0"/>
              <a:t>Федерации -  27,0 тыс. рублей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033842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8827" y="40450"/>
            <a:ext cx="750972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Стадии бюджетного процесса 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148827" y="941103"/>
            <a:ext cx="8694668" cy="5728257"/>
            <a:chOff x="107505" y="917886"/>
            <a:chExt cx="8694668" cy="5728257"/>
          </a:xfrm>
        </p:grpSpPr>
        <p:sp>
          <p:nvSpPr>
            <p:cNvPr id="9" name="Полилиния 8"/>
            <p:cNvSpPr/>
            <p:nvPr/>
          </p:nvSpPr>
          <p:spPr>
            <a:xfrm>
              <a:off x="107505" y="917886"/>
              <a:ext cx="6690490" cy="976185"/>
            </a:xfrm>
            <a:custGeom>
              <a:avLst/>
              <a:gdLst>
                <a:gd name="connsiteX0" fmla="*/ 0 w 6875323"/>
                <a:gd name="connsiteY0" fmla="*/ 107423 h 1074231"/>
                <a:gd name="connsiteX1" fmla="*/ 107423 w 6875323"/>
                <a:gd name="connsiteY1" fmla="*/ 0 h 1074231"/>
                <a:gd name="connsiteX2" fmla="*/ 6767900 w 6875323"/>
                <a:gd name="connsiteY2" fmla="*/ 0 h 1074231"/>
                <a:gd name="connsiteX3" fmla="*/ 6875323 w 6875323"/>
                <a:gd name="connsiteY3" fmla="*/ 107423 h 1074231"/>
                <a:gd name="connsiteX4" fmla="*/ 6875323 w 6875323"/>
                <a:gd name="connsiteY4" fmla="*/ 966808 h 1074231"/>
                <a:gd name="connsiteX5" fmla="*/ 6767900 w 6875323"/>
                <a:gd name="connsiteY5" fmla="*/ 1074231 h 1074231"/>
                <a:gd name="connsiteX6" fmla="*/ 107423 w 6875323"/>
                <a:gd name="connsiteY6" fmla="*/ 1074231 h 1074231"/>
                <a:gd name="connsiteX7" fmla="*/ 0 w 6875323"/>
                <a:gd name="connsiteY7" fmla="*/ 966808 h 1074231"/>
                <a:gd name="connsiteX8" fmla="*/ 0 w 6875323"/>
                <a:gd name="connsiteY8" fmla="*/ 107423 h 1074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5323" h="1074231">
                  <a:moveTo>
                    <a:pt x="0" y="107423"/>
                  </a:moveTo>
                  <a:cubicBezTo>
                    <a:pt x="0" y="48095"/>
                    <a:pt x="48095" y="0"/>
                    <a:pt x="107423" y="0"/>
                  </a:cubicBezTo>
                  <a:lnTo>
                    <a:pt x="6767900" y="0"/>
                  </a:lnTo>
                  <a:cubicBezTo>
                    <a:pt x="6827228" y="0"/>
                    <a:pt x="6875323" y="48095"/>
                    <a:pt x="6875323" y="107423"/>
                  </a:cubicBezTo>
                  <a:lnTo>
                    <a:pt x="6875323" y="966808"/>
                  </a:lnTo>
                  <a:cubicBezTo>
                    <a:pt x="6875323" y="1026136"/>
                    <a:pt x="6827228" y="1074231"/>
                    <a:pt x="6767900" y="1074231"/>
                  </a:cubicBezTo>
                  <a:lnTo>
                    <a:pt x="107423" y="1074231"/>
                  </a:lnTo>
                  <a:cubicBezTo>
                    <a:pt x="48095" y="1074231"/>
                    <a:pt x="0" y="1026136"/>
                    <a:pt x="0" y="966808"/>
                  </a:cubicBezTo>
                  <a:lnTo>
                    <a:pt x="0" y="107423"/>
                  </a:lnTo>
                  <a:close/>
                </a:path>
              </a:pathLst>
            </a:custGeom>
            <a:solidFill>
              <a:srgbClr val="92D050">
                <a:alpha val="63000"/>
              </a:srgbClr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0523" tIns="130523" rIns="1352461" bIns="130523" numCol="1" spcCol="1270" anchor="ctr" anchorCtr="0">
              <a:noAutofit/>
            </a:bodyPr>
            <a:lstStyle/>
            <a:p>
              <a:pPr lvl="0" algn="ctr" defTabSz="1155700">
                <a:spcBef>
                  <a:spcPct val="0"/>
                </a:spcBef>
              </a:pPr>
              <a:r>
                <a:rPr lang="ru-RU" sz="2600" b="1" kern="1200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Составление проекта бюджета </a:t>
              </a:r>
            </a:p>
            <a:p>
              <a:pPr lvl="0" algn="ctr" defTabSz="1155700">
                <a:spcBef>
                  <a:spcPct val="0"/>
                </a:spcBef>
              </a:pPr>
              <a:r>
                <a:rPr lang="ru-RU" sz="2600" b="1" kern="1200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 Туапсинский </a:t>
              </a:r>
              <a:endParaRPr lang="ru-RU" sz="2600" b="1" kern="1200" dirty="0">
                <a:solidFill>
                  <a:srgbClr val="002060"/>
                </a:solidFill>
              </a:endParaRPr>
            </a:p>
          </p:txBody>
        </p:sp>
        <p:sp>
          <p:nvSpPr>
            <p:cNvPr id="10" name="Полилиния 9"/>
            <p:cNvSpPr/>
            <p:nvPr/>
          </p:nvSpPr>
          <p:spPr>
            <a:xfrm>
              <a:off x="620922" y="2134662"/>
              <a:ext cx="6690490" cy="976891"/>
            </a:xfrm>
            <a:custGeom>
              <a:avLst/>
              <a:gdLst>
                <a:gd name="connsiteX0" fmla="*/ 0 w 6875323"/>
                <a:gd name="connsiteY0" fmla="*/ 107423 h 1074231"/>
                <a:gd name="connsiteX1" fmla="*/ 107423 w 6875323"/>
                <a:gd name="connsiteY1" fmla="*/ 0 h 1074231"/>
                <a:gd name="connsiteX2" fmla="*/ 6767900 w 6875323"/>
                <a:gd name="connsiteY2" fmla="*/ 0 h 1074231"/>
                <a:gd name="connsiteX3" fmla="*/ 6875323 w 6875323"/>
                <a:gd name="connsiteY3" fmla="*/ 107423 h 1074231"/>
                <a:gd name="connsiteX4" fmla="*/ 6875323 w 6875323"/>
                <a:gd name="connsiteY4" fmla="*/ 966808 h 1074231"/>
                <a:gd name="connsiteX5" fmla="*/ 6767900 w 6875323"/>
                <a:gd name="connsiteY5" fmla="*/ 1074231 h 1074231"/>
                <a:gd name="connsiteX6" fmla="*/ 107423 w 6875323"/>
                <a:gd name="connsiteY6" fmla="*/ 1074231 h 1074231"/>
                <a:gd name="connsiteX7" fmla="*/ 0 w 6875323"/>
                <a:gd name="connsiteY7" fmla="*/ 966808 h 1074231"/>
                <a:gd name="connsiteX8" fmla="*/ 0 w 6875323"/>
                <a:gd name="connsiteY8" fmla="*/ 107423 h 1074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5323" h="1074231">
                  <a:moveTo>
                    <a:pt x="0" y="107423"/>
                  </a:moveTo>
                  <a:cubicBezTo>
                    <a:pt x="0" y="48095"/>
                    <a:pt x="48095" y="0"/>
                    <a:pt x="107423" y="0"/>
                  </a:cubicBezTo>
                  <a:lnTo>
                    <a:pt x="6767900" y="0"/>
                  </a:lnTo>
                  <a:cubicBezTo>
                    <a:pt x="6827228" y="0"/>
                    <a:pt x="6875323" y="48095"/>
                    <a:pt x="6875323" y="107423"/>
                  </a:cubicBezTo>
                  <a:lnTo>
                    <a:pt x="6875323" y="966808"/>
                  </a:lnTo>
                  <a:cubicBezTo>
                    <a:pt x="6875323" y="1026136"/>
                    <a:pt x="6827228" y="1074231"/>
                    <a:pt x="6767900" y="1074231"/>
                  </a:cubicBezTo>
                  <a:lnTo>
                    <a:pt x="107423" y="1074231"/>
                  </a:lnTo>
                  <a:cubicBezTo>
                    <a:pt x="48095" y="1074231"/>
                    <a:pt x="0" y="1026136"/>
                    <a:pt x="0" y="966808"/>
                  </a:cubicBezTo>
                  <a:lnTo>
                    <a:pt x="0" y="107423"/>
                  </a:lnTo>
                  <a:close/>
                </a:path>
              </a:pathLst>
            </a:custGeom>
            <a:solidFill>
              <a:srgbClr val="C0DB39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0523" tIns="130523" rIns="1342190" bIns="130523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</a:pPr>
              <a:r>
                <a:rPr lang="ru-RU" sz="2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Рассмотрение проекта бюджета </a:t>
              </a:r>
            </a:p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</a:pPr>
              <a:r>
                <a:rPr lang="ru-RU" sz="2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 Туапсинский </a:t>
              </a:r>
              <a:r>
                <a:rPr lang="ru-RU" sz="2600" b="1" kern="1200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район </a:t>
              </a:r>
              <a:endParaRPr lang="ru-RU" sz="2600" b="1" kern="1200" dirty="0">
                <a:solidFill>
                  <a:srgbClr val="002060"/>
                </a:solidFill>
              </a:endParaRPr>
            </a:p>
          </p:txBody>
        </p:sp>
        <p:sp>
          <p:nvSpPr>
            <p:cNvPr id="11" name="Полилиния 10"/>
            <p:cNvSpPr/>
            <p:nvPr/>
          </p:nvSpPr>
          <p:spPr>
            <a:xfrm>
              <a:off x="1189904" y="3358686"/>
              <a:ext cx="6690490" cy="977596"/>
            </a:xfrm>
            <a:custGeom>
              <a:avLst/>
              <a:gdLst>
                <a:gd name="connsiteX0" fmla="*/ 0 w 6875323"/>
                <a:gd name="connsiteY0" fmla="*/ 107423 h 1074231"/>
                <a:gd name="connsiteX1" fmla="*/ 107423 w 6875323"/>
                <a:gd name="connsiteY1" fmla="*/ 0 h 1074231"/>
                <a:gd name="connsiteX2" fmla="*/ 6767900 w 6875323"/>
                <a:gd name="connsiteY2" fmla="*/ 0 h 1074231"/>
                <a:gd name="connsiteX3" fmla="*/ 6875323 w 6875323"/>
                <a:gd name="connsiteY3" fmla="*/ 107423 h 1074231"/>
                <a:gd name="connsiteX4" fmla="*/ 6875323 w 6875323"/>
                <a:gd name="connsiteY4" fmla="*/ 966808 h 1074231"/>
                <a:gd name="connsiteX5" fmla="*/ 6767900 w 6875323"/>
                <a:gd name="connsiteY5" fmla="*/ 1074231 h 1074231"/>
                <a:gd name="connsiteX6" fmla="*/ 107423 w 6875323"/>
                <a:gd name="connsiteY6" fmla="*/ 1074231 h 1074231"/>
                <a:gd name="connsiteX7" fmla="*/ 0 w 6875323"/>
                <a:gd name="connsiteY7" fmla="*/ 966808 h 1074231"/>
                <a:gd name="connsiteX8" fmla="*/ 0 w 6875323"/>
                <a:gd name="connsiteY8" fmla="*/ 107423 h 1074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5323" h="1074231">
                  <a:moveTo>
                    <a:pt x="0" y="107423"/>
                  </a:moveTo>
                  <a:cubicBezTo>
                    <a:pt x="0" y="48095"/>
                    <a:pt x="48095" y="0"/>
                    <a:pt x="107423" y="0"/>
                  </a:cubicBezTo>
                  <a:lnTo>
                    <a:pt x="6767900" y="0"/>
                  </a:lnTo>
                  <a:cubicBezTo>
                    <a:pt x="6827228" y="0"/>
                    <a:pt x="6875323" y="48095"/>
                    <a:pt x="6875323" y="107423"/>
                  </a:cubicBezTo>
                  <a:lnTo>
                    <a:pt x="6875323" y="966808"/>
                  </a:lnTo>
                  <a:cubicBezTo>
                    <a:pt x="6875323" y="1026136"/>
                    <a:pt x="6827228" y="1074231"/>
                    <a:pt x="6767900" y="1074231"/>
                  </a:cubicBezTo>
                  <a:lnTo>
                    <a:pt x="107423" y="1074231"/>
                  </a:lnTo>
                  <a:cubicBezTo>
                    <a:pt x="48095" y="1074231"/>
                    <a:pt x="0" y="1026136"/>
                    <a:pt x="0" y="966808"/>
                  </a:cubicBezTo>
                  <a:lnTo>
                    <a:pt x="0" y="107423"/>
                  </a:lnTo>
                  <a:close/>
                </a:path>
              </a:pathLst>
            </a:custGeom>
            <a:solidFill>
              <a:srgbClr val="48A9CC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0523" tIns="130523" rIns="1342190" bIns="130523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</a:pPr>
              <a:r>
                <a:rPr lang="ru-RU" sz="2600" b="1" kern="1200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Утверждение бюджета </a:t>
              </a:r>
            </a:p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</a:pPr>
              <a:r>
                <a:rPr lang="ru-RU" sz="2600" b="1" kern="1200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 Туапсинский район </a:t>
              </a:r>
              <a:endParaRPr lang="ru-RU" sz="2600" b="1" kern="1200" dirty="0">
                <a:solidFill>
                  <a:srgbClr val="002060"/>
                </a:solidFill>
              </a:endParaRPr>
            </a:p>
          </p:txBody>
        </p:sp>
        <p:sp>
          <p:nvSpPr>
            <p:cNvPr id="12" name="Полилиния 11"/>
            <p:cNvSpPr/>
            <p:nvPr/>
          </p:nvSpPr>
          <p:spPr>
            <a:xfrm>
              <a:off x="1647756" y="4515016"/>
              <a:ext cx="6722370" cy="978302"/>
            </a:xfrm>
            <a:custGeom>
              <a:avLst/>
              <a:gdLst>
                <a:gd name="connsiteX0" fmla="*/ 0 w 6875323"/>
                <a:gd name="connsiteY0" fmla="*/ 107423 h 1074231"/>
                <a:gd name="connsiteX1" fmla="*/ 107423 w 6875323"/>
                <a:gd name="connsiteY1" fmla="*/ 0 h 1074231"/>
                <a:gd name="connsiteX2" fmla="*/ 6767900 w 6875323"/>
                <a:gd name="connsiteY2" fmla="*/ 0 h 1074231"/>
                <a:gd name="connsiteX3" fmla="*/ 6875323 w 6875323"/>
                <a:gd name="connsiteY3" fmla="*/ 107423 h 1074231"/>
                <a:gd name="connsiteX4" fmla="*/ 6875323 w 6875323"/>
                <a:gd name="connsiteY4" fmla="*/ 966808 h 1074231"/>
                <a:gd name="connsiteX5" fmla="*/ 6767900 w 6875323"/>
                <a:gd name="connsiteY5" fmla="*/ 1074231 h 1074231"/>
                <a:gd name="connsiteX6" fmla="*/ 107423 w 6875323"/>
                <a:gd name="connsiteY6" fmla="*/ 1074231 h 1074231"/>
                <a:gd name="connsiteX7" fmla="*/ 0 w 6875323"/>
                <a:gd name="connsiteY7" fmla="*/ 966808 h 1074231"/>
                <a:gd name="connsiteX8" fmla="*/ 0 w 6875323"/>
                <a:gd name="connsiteY8" fmla="*/ 107423 h 1074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5323" h="1074231">
                  <a:moveTo>
                    <a:pt x="0" y="107423"/>
                  </a:moveTo>
                  <a:cubicBezTo>
                    <a:pt x="0" y="48095"/>
                    <a:pt x="48095" y="0"/>
                    <a:pt x="107423" y="0"/>
                  </a:cubicBezTo>
                  <a:lnTo>
                    <a:pt x="6767900" y="0"/>
                  </a:lnTo>
                  <a:cubicBezTo>
                    <a:pt x="6827228" y="0"/>
                    <a:pt x="6875323" y="48095"/>
                    <a:pt x="6875323" y="107423"/>
                  </a:cubicBezTo>
                  <a:lnTo>
                    <a:pt x="6875323" y="966808"/>
                  </a:lnTo>
                  <a:cubicBezTo>
                    <a:pt x="6875323" y="1026136"/>
                    <a:pt x="6827228" y="1074231"/>
                    <a:pt x="6767900" y="1074231"/>
                  </a:cubicBezTo>
                  <a:lnTo>
                    <a:pt x="107423" y="1074231"/>
                  </a:lnTo>
                  <a:cubicBezTo>
                    <a:pt x="48095" y="1074231"/>
                    <a:pt x="0" y="1026136"/>
                    <a:pt x="0" y="966808"/>
                  </a:cubicBezTo>
                  <a:lnTo>
                    <a:pt x="0" y="107423"/>
                  </a:lnTo>
                  <a:close/>
                </a:path>
              </a:pathLst>
            </a:custGeom>
            <a:solidFill>
              <a:srgbClr val="D66079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0523" tIns="130523" rIns="1342190" bIns="130523" numCol="1" spcCol="1270" anchor="ctr" anchorCtr="0">
              <a:noAutofit/>
            </a:bodyPr>
            <a:lstStyle/>
            <a:p>
              <a:pPr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Исполнение бюджета по доходам МО Туапсинский </a:t>
              </a:r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2161172" y="5667136"/>
              <a:ext cx="6641001" cy="979007"/>
            </a:xfrm>
            <a:custGeom>
              <a:avLst/>
              <a:gdLst>
                <a:gd name="connsiteX0" fmla="*/ 0 w 6875323"/>
                <a:gd name="connsiteY0" fmla="*/ 107423 h 1074231"/>
                <a:gd name="connsiteX1" fmla="*/ 107423 w 6875323"/>
                <a:gd name="connsiteY1" fmla="*/ 0 h 1074231"/>
                <a:gd name="connsiteX2" fmla="*/ 6767900 w 6875323"/>
                <a:gd name="connsiteY2" fmla="*/ 0 h 1074231"/>
                <a:gd name="connsiteX3" fmla="*/ 6875323 w 6875323"/>
                <a:gd name="connsiteY3" fmla="*/ 107423 h 1074231"/>
                <a:gd name="connsiteX4" fmla="*/ 6875323 w 6875323"/>
                <a:gd name="connsiteY4" fmla="*/ 966808 h 1074231"/>
                <a:gd name="connsiteX5" fmla="*/ 6767900 w 6875323"/>
                <a:gd name="connsiteY5" fmla="*/ 1074231 h 1074231"/>
                <a:gd name="connsiteX6" fmla="*/ 107423 w 6875323"/>
                <a:gd name="connsiteY6" fmla="*/ 1074231 h 1074231"/>
                <a:gd name="connsiteX7" fmla="*/ 0 w 6875323"/>
                <a:gd name="connsiteY7" fmla="*/ 966808 h 1074231"/>
                <a:gd name="connsiteX8" fmla="*/ 0 w 6875323"/>
                <a:gd name="connsiteY8" fmla="*/ 107423 h 1074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5323" h="1074231">
                  <a:moveTo>
                    <a:pt x="0" y="107423"/>
                  </a:moveTo>
                  <a:cubicBezTo>
                    <a:pt x="0" y="48095"/>
                    <a:pt x="48095" y="0"/>
                    <a:pt x="107423" y="0"/>
                  </a:cubicBezTo>
                  <a:lnTo>
                    <a:pt x="6767900" y="0"/>
                  </a:lnTo>
                  <a:cubicBezTo>
                    <a:pt x="6827228" y="0"/>
                    <a:pt x="6875323" y="48095"/>
                    <a:pt x="6875323" y="107423"/>
                  </a:cubicBezTo>
                  <a:lnTo>
                    <a:pt x="6875323" y="966808"/>
                  </a:lnTo>
                  <a:cubicBezTo>
                    <a:pt x="6875323" y="1026136"/>
                    <a:pt x="6827228" y="1074231"/>
                    <a:pt x="6767900" y="1074231"/>
                  </a:cubicBezTo>
                  <a:lnTo>
                    <a:pt x="107423" y="1074231"/>
                  </a:lnTo>
                  <a:cubicBezTo>
                    <a:pt x="48095" y="1074231"/>
                    <a:pt x="0" y="1026136"/>
                    <a:pt x="0" y="966808"/>
                  </a:cubicBezTo>
                  <a:lnTo>
                    <a:pt x="0" y="107423"/>
                  </a:lnTo>
                  <a:close/>
                </a:path>
              </a:pathLst>
            </a:custGeom>
            <a:solidFill>
              <a:srgbClr val="ECFC18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0523" tIns="130523" rIns="1342190" bIns="130523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Рассмотрение и утверждение отчета об исполнении</a:t>
              </a:r>
            </a:p>
          </p:txBody>
        </p:sp>
        <p:sp>
          <p:nvSpPr>
            <p:cNvPr id="14" name="Полилиния 13"/>
            <p:cNvSpPr/>
            <p:nvPr/>
          </p:nvSpPr>
          <p:spPr>
            <a:xfrm>
              <a:off x="6134769" y="1558199"/>
              <a:ext cx="698250" cy="698250"/>
            </a:xfrm>
            <a:custGeom>
              <a:avLst/>
              <a:gdLst>
                <a:gd name="connsiteX0" fmla="*/ 0 w 698250"/>
                <a:gd name="connsiteY0" fmla="*/ 384038 h 698250"/>
                <a:gd name="connsiteX1" fmla="*/ 157106 w 698250"/>
                <a:gd name="connsiteY1" fmla="*/ 384038 h 698250"/>
                <a:gd name="connsiteX2" fmla="*/ 157106 w 698250"/>
                <a:gd name="connsiteY2" fmla="*/ 0 h 698250"/>
                <a:gd name="connsiteX3" fmla="*/ 541144 w 698250"/>
                <a:gd name="connsiteY3" fmla="*/ 0 h 698250"/>
                <a:gd name="connsiteX4" fmla="*/ 541144 w 698250"/>
                <a:gd name="connsiteY4" fmla="*/ 384038 h 698250"/>
                <a:gd name="connsiteX5" fmla="*/ 698250 w 698250"/>
                <a:gd name="connsiteY5" fmla="*/ 384038 h 698250"/>
                <a:gd name="connsiteX6" fmla="*/ 349125 w 698250"/>
                <a:gd name="connsiteY6" fmla="*/ 698250 h 698250"/>
                <a:gd name="connsiteX7" fmla="*/ 0 w 698250"/>
                <a:gd name="connsiteY7" fmla="*/ 384038 h 698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98250" h="698250">
                  <a:moveTo>
                    <a:pt x="0" y="384038"/>
                  </a:moveTo>
                  <a:lnTo>
                    <a:pt x="157106" y="384038"/>
                  </a:lnTo>
                  <a:lnTo>
                    <a:pt x="157106" y="0"/>
                  </a:lnTo>
                  <a:lnTo>
                    <a:pt x="541144" y="0"/>
                  </a:lnTo>
                  <a:lnTo>
                    <a:pt x="541144" y="384038"/>
                  </a:lnTo>
                  <a:lnTo>
                    <a:pt x="698250" y="384038"/>
                  </a:lnTo>
                  <a:lnTo>
                    <a:pt x="349125" y="698250"/>
                  </a:lnTo>
                  <a:lnTo>
                    <a:pt x="0" y="384038"/>
                  </a:lnTo>
                  <a:close/>
                </a:path>
              </a:pathLst>
            </a:custGeom>
            <a:solidFill>
              <a:srgbClr val="0000FF">
                <a:alpha val="90000"/>
              </a:srgbClr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300000"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3936" tIns="36830" rIns="193936" bIns="209647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900" kern="1200" dirty="0"/>
            </a:p>
          </p:txBody>
        </p:sp>
        <p:sp>
          <p:nvSpPr>
            <p:cNvPr id="15" name="Полилиния 14"/>
            <p:cNvSpPr/>
            <p:nvPr/>
          </p:nvSpPr>
          <p:spPr>
            <a:xfrm>
              <a:off x="6483894" y="2781630"/>
              <a:ext cx="698250" cy="698250"/>
            </a:xfrm>
            <a:custGeom>
              <a:avLst/>
              <a:gdLst>
                <a:gd name="connsiteX0" fmla="*/ 0 w 698250"/>
                <a:gd name="connsiteY0" fmla="*/ 384038 h 698250"/>
                <a:gd name="connsiteX1" fmla="*/ 157106 w 698250"/>
                <a:gd name="connsiteY1" fmla="*/ 384038 h 698250"/>
                <a:gd name="connsiteX2" fmla="*/ 157106 w 698250"/>
                <a:gd name="connsiteY2" fmla="*/ 0 h 698250"/>
                <a:gd name="connsiteX3" fmla="*/ 541144 w 698250"/>
                <a:gd name="connsiteY3" fmla="*/ 0 h 698250"/>
                <a:gd name="connsiteX4" fmla="*/ 541144 w 698250"/>
                <a:gd name="connsiteY4" fmla="*/ 384038 h 698250"/>
                <a:gd name="connsiteX5" fmla="*/ 698250 w 698250"/>
                <a:gd name="connsiteY5" fmla="*/ 384038 h 698250"/>
                <a:gd name="connsiteX6" fmla="*/ 349125 w 698250"/>
                <a:gd name="connsiteY6" fmla="*/ 698250 h 698250"/>
                <a:gd name="connsiteX7" fmla="*/ 0 w 698250"/>
                <a:gd name="connsiteY7" fmla="*/ 384038 h 698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98250" h="698250">
                  <a:moveTo>
                    <a:pt x="0" y="384038"/>
                  </a:moveTo>
                  <a:lnTo>
                    <a:pt x="157106" y="384038"/>
                  </a:lnTo>
                  <a:lnTo>
                    <a:pt x="157106" y="0"/>
                  </a:lnTo>
                  <a:lnTo>
                    <a:pt x="541144" y="0"/>
                  </a:lnTo>
                  <a:lnTo>
                    <a:pt x="541144" y="384038"/>
                  </a:lnTo>
                  <a:lnTo>
                    <a:pt x="698250" y="384038"/>
                  </a:lnTo>
                  <a:lnTo>
                    <a:pt x="349125" y="698250"/>
                  </a:lnTo>
                  <a:lnTo>
                    <a:pt x="0" y="384038"/>
                  </a:lnTo>
                  <a:close/>
                </a:path>
              </a:pathLst>
            </a:custGeom>
            <a:solidFill>
              <a:srgbClr val="0000FF">
                <a:alpha val="90000"/>
              </a:srgbClr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300000"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3936" tIns="36830" rIns="193936" bIns="209647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900" kern="1200" dirty="0"/>
            </a:p>
          </p:txBody>
        </p:sp>
        <p:sp>
          <p:nvSpPr>
            <p:cNvPr id="16" name="Полилиния 15"/>
            <p:cNvSpPr/>
            <p:nvPr/>
          </p:nvSpPr>
          <p:spPr>
            <a:xfrm>
              <a:off x="7182144" y="3987157"/>
              <a:ext cx="698250" cy="698250"/>
            </a:xfrm>
            <a:custGeom>
              <a:avLst/>
              <a:gdLst>
                <a:gd name="connsiteX0" fmla="*/ 0 w 698250"/>
                <a:gd name="connsiteY0" fmla="*/ 384038 h 698250"/>
                <a:gd name="connsiteX1" fmla="*/ 157106 w 698250"/>
                <a:gd name="connsiteY1" fmla="*/ 384038 h 698250"/>
                <a:gd name="connsiteX2" fmla="*/ 157106 w 698250"/>
                <a:gd name="connsiteY2" fmla="*/ 0 h 698250"/>
                <a:gd name="connsiteX3" fmla="*/ 541144 w 698250"/>
                <a:gd name="connsiteY3" fmla="*/ 0 h 698250"/>
                <a:gd name="connsiteX4" fmla="*/ 541144 w 698250"/>
                <a:gd name="connsiteY4" fmla="*/ 384038 h 698250"/>
                <a:gd name="connsiteX5" fmla="*/ 698250 w 698250"/>
                <a:gd name="connsiteY5" fmla="*/ 384038 h 698250"/>
                <a:gd name="connsiteX6" fmla="*/ 349125 w 698250"/>
                <a:gd name="connsiteY6" fmla="*/ 698250 h 698250"/>
                <a:gd name="connsiteX7" fmla="*/ 0 w 698250"/>
                <a:gd name="connsiteY7" fmla="*/ 384038 h 698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98250" h="698250">
                  <a:moveTo>
                    <a:pt x="0" y="384038"/>
                  </a:moveTo>
                  <a:lnTo>
                    <a:pt x="157106" y="384038"/>
                  </a:lnTo>
                  <a:lnTo>
                    <a:pt x="157106" y="0"/>
                  </a:lnTo>
                  <a:lnTo>
                    <a:pt x="541144" y="0"/>
                  </a:lnTo>
                  <a:lnTo>
                    <a:pt x="541144" y="384038"/>
                  </a:lnTo>
                  <a:lnTo>
                    <a:pt x="698250" y="384038"/>
                  </a:lnTo>
                  <a:lnTo>
                    <a:pt x="349125" y="698250"/>
                  </a:lnTo>
                  <a:lnTo>
                    <a:pt x="0" y="384038"/>
                  </a:lnTo>
                  <a:close/>
                </a:path>
              </a:pathLst>
            </a:custGeom>
            <a:solidFill>
              <a:srgbClr val="0000FF">
                <a:alpha val="90000"/>
              </a:srgbClr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300000"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3936" tIns="36830" rIns="193936" bIns="209647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900" kern="1200" dirty="0"/>
            </a:p>
          </p:txBody>
        </p:sp>
        <p:sp>
          <p:nvSpPr>
            <p:cNvPr id="17" name="Полилиния 16"/>
            <p:cNvSpPr/>
            <p:nvPr/>
          </p:nvSpPr>
          <p:spPr>
            <a:xfrm>
              <a:off x="7671876" y="5222523"/>
              <a:ext cx="698250" cy="698250"/>
            </a:xfrm>
            <a:custGeom>
              <a:avLst/>
              <a:gdLst>
                <a:gd name="connsiteX0" fmla="*/ 0 w 698250"/>
                <a:gd name="connsiteY0" fmla="*/ 384038 h 698250"/>
                <a:gd name="connsiteX1" fmla="*/ 157106 w 698250"/>
                <a:gd name="connsiteY1" fmla="*/ 384038 h 698250"/>
                <a:gd name="connsiteX2" fmla="*/ 157106 w 698250"/>
                <a:gd name="connsiteY2" fmla="*/ 0 h 698250"/>
                <a:gd name="connsiteX3" fmla="*/ 541144 w 698250"/>
                <a:gd name="connsiteY3" fmla="*/ 0 h 698250"/>
                <a:gd name="connsiteX4" fmla="*/ 541144 w 698250"/>
                <a:gd name="connsiteY4" fmla="*/ 384038 h 698250"/>
                <a:gd name="connsiteX5" fmla="*/ 698250 w 698250"/>
                <a:gd name="connsiteY5" fmla="*/ 384038 h 698250"/>
                <a:gd name="connsiteX6" fmla="*/ 349125 w 698250"/>
                <a:gd name="connsiteY6" fmla="*/ 698250 h 698250"/>
                <a:gd name="connsiteX7" fmla="*/ 0 w 698250"/>
                <a:gd name="connsiteY7" fmla="*/ 384038 h 698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98250" h="698250">
                  <a:moveTo>
                    <a:pt x="0" y="384038"/>
                  </a:moveTo>
                  <a:lnTo>
                    <a:pt x="157106" y="384038"/>
                  </a:lnTo>
                  <a:lnTo>
                    <a:pt x="157106" y="0"/>
                  </a:lnTo>
                  <a:lnTo>
                    <a:pt x="541144" y="0"/>
                  </a:lnTo>
                  <a:lnTo>
                    <a:pt x="541144" y="384038"/>
                  </a:lnTo>
                  <a:lnTo>
                    <a:pt x="698250" y="384038"/>
                  </a:lnTo>
                  <a:lnTo>
                    <a:pt x="349125" y="698250"/>
                  </a:lnTo>
                  <a:lnTo>
                    <a:pt x="0" y="384038"/>
                  </a:lnTo>
                  <a:close/>
                </a:path>
              </a:pathLst>
            </a:custGeom>
            <a:solidFill>
              <a:srgbClr val="0000FF">
                <a:alpha val="90000"/>
              </a:srgbClr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300000"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3936" tIns="36830" rIns="193936" bIns="209647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900" kern="1200" dirty="0"/>
            </a:p>
          </p:txBody>
        </p:sp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7974" y="130505"/>
            <a:ext cx="2354943" cy="21295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16039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19" y="55603"/>
            <a:ext cx="3334541" cy="21328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4" descr="C:\Documents and Settings\RomaliyskayaOR.FINUP\Рабочий стол\РАЗНОЕ\фото туапсе\tuapsinsky__wg6daq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3384375" cy="20162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Documents and Settings\RomaliyskayaOR.FINUP\Рабочий стол\РАЗНОЕ\фото туапсе\599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0913" y="4449609"/>
            <a:ext cx="2794182" cy="21502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G:\Туапсе-4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6385" y="4478045"/>
            <a:ext cx="3020276" cy="21223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Documents and Settings\RomaliyskayaOR.FINUP\Рабочий стол\РАЗНОЕ\фото туапсе\b7afa506ce3ecc173856c9318ef7e39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1" y="4449609"/>
            <a:ext cx="2979442" cy="21507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364377" y="1916832"/>
            <a:ext cx="8424935" cy="281015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4000" b="1" dirty="0" smtClean="0">
              <a:solidFill>
                <a:srgbClr val="002060"/>
              </a:solidFill>
              <a:latin typeface="Bookman Old Style" pitchFamily="18" charset="0"/>
              <a:ea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050" b="1" dirty="0" smtClean="0">
              <a:solidFill>
                <a:srgbClr val="0070C0"/>
              </a:solidFill>
              <a:latin typeface="Bookman Old Style" panose="02050604050505020204" pitchFamily="18" charset="0"/>
              <a:ea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3333FF"/>
                </a:solidFill>
                <a:latin typeface="Palatino Linotype" pitchFamily="18" charset="0"/>
                <a:ea typeface="Times New Roman" pitchFamily="18" charset="0"/>
              </a:rPr>
              <a:t>ПРОЕКТ </a:t>
            </a:r>
            <a:r>
              <a:rPr lang="ru-RU" sz="3200" b="1" dirty="0">
                <a:solidFill>
                  <a:srgbClr val="3333FF"/>
                </a:solidFill>
                <a:latin typeface="Palatino Linotype" pitchFamily="18" charset="0"/>
                <a:ea typeface="Times New Roman" pitchFamily="18" charset="0"/>
              </a:rPr>
              <a:t>БЮДЖЕТА </a:t>
            </a:r>
            <a:endParaRPr lang="ru-RU" sz="4000" b="1" dirty="0">
              <a:solidFill>
                <a:srgbClr val="3333FF"/>
              </a:solidFill>
              <a:latin typeface="Palatino Linotype" pitchFamily="18" charset="0"/>
              <a:ea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2060"/>
                </a:solidFill>
                <a:latin typeface="Palatino Linotype" pitchFamily="18" charset="0"/>
                <a:ea typeface="Times New Roman" pitchFamily="18" charset="0"/>
              </a:rPr>
              <a:t>МУНИЦИПАЛЬНОГО ОБРАЗОВАНИЯ</a:t>
            </a:r>
            <a:endParaRPr lang="ru-RU" sz="600" b="1" dirty="0">
              <a:solidFill>
                <a:srgbClr val="002060"/>
              </a:solidFill>
              <a:latin typeface="Palatino Linotype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2060"/>
                </a:solidFill>
                <a:latin typeface="Palatino Linotype" pitchFamily="18" charset="0"/>
                <a:ea typeface="Times New Roman" pitchFamily="18" charset="0"/>
              </a:rPr>
              <a:t>ТУАПСИНСКИЙ </a:t>
            </a:r>
            <a:r>
              <a:rPr lang="ru-RU" sz="2800" b="1" dirty="0" smtClean="0">
                <a:solidFill>
                  <a:srgbClr val="002060"/>
                </a:solidFill>
                <a:latin typeface="Palatino Linotype" pitchFamily="18" charset="0"/>
                <a:ea typeface="Times New Roman" pitchFamily="18" charset="0"/>
              </a:rPr>
              <a:t>РАЙОН</a:t>
            </a:r>
            <a:endParaRPr lang="ru-RU" sz="2800" b="1" dirty="0">
              <a:solidFill>
                <a:srgbClr val="002060"/>
              </a:solidFill>
              <a:latin typeface="Palatino Linotype" pitchFamily="18" charset="0"/>
              <a:ea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3333FF"/>
                </a:solidFill>
                <a:latin typeface="Palatino Linotype" pitchFamily="18" charset="0"/>
                <a:ea typeface="Times New Roman" pitchFamily="18" charset="0"/>
              </a:rPr>
              <a:t>НА </a:t>
            </a:r>
            <a:r>
              <a:rPr lang="ru-RU" sz="2800" b="1" dirty="0" smtClean="0">
                <a:solidFill>
                  <a:srgbClr val="3333FF"/>
                </a:solidFill>
                <a:latin typeface="Palatino Linotype" pitchFamily="18" charset="0"/>
                <a:ea typeface="Times New Roman" pitchFamily="18" charset="0"/>
              </a:rPr>
              <a:t>2021 </a:t>
            </a:r>
            <a:r>
              <a:rPr lang="ru-RU" sz="2800" b="1" dirty="0">
                <a:solidFill>
                  <a:srgbClr val="3333FF"/>
                </a:solidFill>
                <a:latin typeface="Palatino Linotype" pitchFamily="18" charset="0"/>
                <a:ea typeface="Times New Roman" pitchFamily="18" charset="0"/>
              </a:rPr>
              <a:t>ГОД И НА ПЛАНОВЫЙ ПЕРИОД </a:t>
            </a:r>
            <a:endParaRPr lang="ru-RU" sz="2800" b="1" dirty="0" smtClean="0">
              <a:solidFill>
                <a:srgbClr val="3333FF"/>
              </a:solidFill>
              <a:latin typeface="Palatino Linotype" pitchFamily="18" charset="0"/>
              <a:ea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3333FF"/>
                </a:solidFill>
                <a:latin typeface="Palatino Linotype" pitchFamily="18" charset="0"/>
                <a:ea typeface="Times New Roman" pitchFamily="18" charset="0"/>
              </a:rPr>
              <a:t>2022 </a:t>
            </a:r>
            <a:r>
              <a:rPr lang="ru-RU" sz="2800" b="1" dirty="0">
                <a:solidFill>
                  <a:srgbClr val="3333FF"/>
                </a:solidFill>
                <a:latin typeface="Palatino Linotype" pitchFamily="18" charset="0"/>
                <a:ea typeface="Times New Roman" pitchFamily="18" charset="0"/>
              </a:rPr>
              <a:t>и </a:t>
            </a:r>
            <a:r>
              <a:rPr lang="ru-RU" sz="2800" b="1" dirty="0" smtClean="0">
                <a:solidFill>
                  <a:srgbClr val="3333FF"/>
                </a:solidFill>
                <a:latin typeface="Palatino Linotype" pitchFamily="18" charset="0"/>
                <a:ea typeface="Times New Roman" pitchFamily="18" charset="0"/>
              </a:rPr>
              <a:t>2023 </a:t>
            </a:r>
            <a:r>
              <a:rPr lang="ru-RU" sz="2800" b="1" dirty="0">
                <a:solidFill>
                  <a:srgbClr val="3333FF"/>
                </a:solidFill>
                <a:latin typeface="Palatino Linotype" pitchFamily="18" charset="0"/>
                <a:ea typeface="Times New Roman" pitchFamily="18" charset="0"/>
              </a:rPr>
              <a:t>ГОДОВ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002060"/>
              </a:solidFill>
              <a:latin typeface="Bookman Old Style" pitchFamily="18" charset="0"/>
              <a:ea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1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616" y="192644"/>
            <a:ext cx="1592758" cy="18587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7320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/>
              <a:t>ФИНАНСОВОЕ УПРАВЛЕНИЕ АДМИНИСТРАЦИИ МУНИЦИПАЛЬНОГО ОБРАЗОВАНИЯ ТУАПСИНСКИЙ РАЙОН 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523761701"/>
              </p:ext>
            </p:extLst>
          </p:nvPr>
        </p:nvGraphicFramePr>
        <p:xfrm>
          <a:off x="0" y="1556792"/>
          <a:ext cx="9144000" cy="5301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4282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62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3573016"/>
            <a:ext cx="5688631" cy="280831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700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В публичных слушаниях принимали участие депутаты Совета МО Туапсинский район, члены общественной палаты Туапсинского района,</a:t>
            </a:r>
            <a:br>
              <a:rPr lang="ru-RU" sz="2700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</a:br>
            <a:r>
              <a:rPr lang="ru-RU" sz="2700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 а также жители района.</a:t>
            </a:r>
            <a:endParaRPr lang="ru-RU" sz="2700" b="1" dirty="0">
              <a:solidFill>
                <a:srgbClr val="002060"/>
              </a:solidFill>
              <a:latin typeface="Palatino Linotype" panose="02040502050505030304" pitchFamily="18" charset="0"/>
            </a:endParaRPr>
          </a:p>
        </p:txBody>
      </p:sp>
      <p:pic>
        <p:nvPicPr>
          <p:cNvPr id="3" name="Picture 2" descr="C:\Users\RomaliyskayaOR\Desktop\Раб стол Ромалийская\РАЗНОЕ\фото туапсе\shar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5239" y="3799681"/>
            <a:ext cx="3168352" cy="2439323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  <a:softEdge rad="112500"/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258" name="Picture 2" descr="C:\Users\RomaliyskayaOR\Desktop\3b3137a08b8bf22969ae75f6bfeed67f_X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17673"/>
            <a:ext cx="3186176" cy="2542753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437697" y="188640"/>
            <a:ext cx="570630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700" b="1" dirty="0">
                <a:solidFill>
                  <a:srgbClr val="00206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 panose="02040502050505030304" pitchFamily="18" charset="0"/>
                <a:ea typeface="+mj-ea"/>
                <a:cs typeface="+mj-cs"/>
              </a:rPr>
              <a:t>ПУБЛИЧНЫЕ СЛУШАНИЯ </a:t>
            </a:r>
            <a:br>
              <a:rPr lang="ru-RU" sz="2700" b="1" dirty="0">
                <a:solidFill>
                  <a:srgbClr val="00206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 panose="02040502050505030304" pitchFamily="18" charset="0"/>
                <a:ea typeface="+mj-ea"/>
                <a:cs typeface="+mj-cs"/>
              </a:rPr>
            </a:br>
            <a:r>
              <a:rPr lang="ru-RU" sz="2700" b="1" dirty="0">
                <a:solidFill>
                  <a:srgbClr val="00206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 panose="02040502050505030304" pitchFamily="18" charset="0"/>
                <a:ea typeface="+mj-ea"/>
                <a:cs typeface="+mj-cs"/>
              </a:rPr>
              <a:t>по проекту бюджета муниципального образования Туапсинский район </a:t>
            </a:r>
            <a:br>
              <a:rPr lang="ru-RU" sz="2700" b="1" dirty="0">
                <a:solidFill>
                  <a:srgbClr val="00206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 panose="02040502050505030304" pitchFamily="18" charset="0"/>
                <a:ea typeface="+mj-ea"/>
                <a:cs typeface="+mj-cs"/>
              </a:rPr>
            </a:br>
            <a:r>
              <a:rPr lang="ru-RU" sz="2700" b="1" dirty="0">
                <a:solidFill>
                  <a:srgbClr val="00206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 panose="02040502050505030304" pitchFamily="18" charset="0"/>
                <a:ea typeface="+mj-ea"/>
                <a:cs typeface="+mj-cs"/>
              </a:rPr>
              <a:t>на 2021  - 2023 годы </a:t>
            </a:r>
            <a:br>
              <a:rPr lang="ru-RU" sz="2700" b="1" dirty="0">
                <a:solidFill>
                  <a:srgbClr val="00206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 panose="02040502050505030304" pitchFamily="18" charset="0"/>
                <a:ea typeface="+mj-ea"/>
                <a:cs typeface="+mj-cs"/>
              </a:rPr>
            </a:br>
            <a:r>
              <a:rPr lang="ru-RU" sz="2700" b="1" u="sng" dirty="0">
                <a:solidFill>
                  <a:srgbClr val="00206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 panose="02040502050505030304" pitchFamily="18" charset="0"/>
                <a:ea typeface="+mj-ea"/>
                <a:cs typeface="+mj-cs"/>
              </a:rPr>
              <a:t>проведены 09 декабря 2020 года.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8284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19815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Palatino Linotype" panose="02040502050505030304" pitchFamily="18" charset="0"/>
              </a:rPr>
              <a:t>На чем основано составление проекта </a:t>
            </a:r>
            <a:r>
              <a:rPr lang="ru-RU" sz="2800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бюджета</a:t>
            </a:r>
            <a:endParaRPr lang="ru-RU" sz="2800" b="1" dirty="0">
              <a:solidFill>
                <a:srgbClr val="002060"/>
              </a:solidFill>
              <a:latin typeface="Palatino Linotype" panose="02040502050505030304" pitchFamily="18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945548507"/>
              </p:ext>
            </p:extLst>
          </p:nvPr>
        </p:nvGraphicFramePr>
        <p:xfrm>
          <a:off x="43812" y="620689"/>
          <a:ext cx="9056375" cy="6237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447" y="521484"/>
            <a:ext cx="1746250" cy="1395348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125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8" name="Рисунок 7" descr="\\Server38\53\БЮДЖЕТ 2020\БЮДЖЕТ ДЛЯ ГРАЖДАН\4ZIAkJEvKbc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229200"/>
            <a:ext cx="2016224" cy="1479204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  <p:extLst>
      <p:ext uri="{BB962C8B-B14F-4D97-AF65-F5344CB8AC3E}">
        <p14:creationId xmlns:p14="http://schemas.microsoft.com/office/powerpoint/2010/main" val="359826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4624"/>
            <a:ext cx="8856984" cy="86409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smtClean="0">
                <a:solidFill>
                  <a:srgbClr val="002060"/>
                </a:solidFill>
              </a:rPr>
              <a:t>Цели и задачи бюджетной и налоговой политики                  на 2021 -2023 годы </a:t>
            </a:r>
            <a:endParaRPr lang="ru-RU" sz="2400" b="1" dirty="0">
              <a:solidFill>
                <a:srgbClr val="002060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841923178"/>
              </p:ext>
            </p:extLst>
          </p:nvPr>
        </p:nvGraphicFramePr>
        <p:xfrm>
          <a:off x="107504" y="980728"/>
          <a:ext cx="9036496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395536" y="1124744"/>
            <a:ext cx="2095641" cy="778573"/>
          </a:xfrm>
          <a:prstGeom prst="roundRect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Цели</a:t>
            </a:r>
            <a:endParaRPr lang="ru-RU" sz="24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162395" y="1135948"/>
            <a:ext cx="5555514" cy="767369"/>
          </a:xfrm>
          <a:prstGeom prst="roundRect">
            <a:avLst/>
          </a:prstGeom>
          <a:solidFill>
            <a:srgbClr val="FFFF66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Основные задачи </a:t>
            </a:r>
            <a:endParaRPr lang="ru-RU" sz="24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23408" y="2366823"/>
            <a:ext cx="2705518" cy="4268258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dirty="0">
                <a:solidFill>
                  <a:prstClr val="black"/>
                </a:solidFill>
                <a:latin typeface="Bookman Old Style" panose="02050604050505020204" pitchFamily="18" charset="0"/>
                <a:ea typeface="Calibri"/>
              </a:rPr>
              <a:t>обеспечение мер, </a:t>
            </a:r>
            <a:endParaRPr lang="ru-RU" sz="2000" dirty="0" smtClean="0">
              <a:solidFill>
                <a:prstClr val="black"/>
              </a:solidFill>
              <a:latin typeface="Bookman Old Style" panose="02050604050505020204" pitchFamily="18" charset="0"/>
              <a:ea typeface="Calibri"/>
            </a:endParaRPr>
          </a:p>
          <a:p>
            <a:pPr lvl="0" algn="ctr"/>
            <a:r>
              <a:rPr lang="ru-RU" sz="2000" dirty="0" smtClean="0">
                <a:solidFill>
                  <a:prstClr val="black"/>
                </a:solidFill>
                <a:latin typeface="Bookman Old Style" panose="02050604050505020204" pitchFamily="18" charset="0"/>
                <a:ea typeface="Calibri"/>
              </a:rPr>
              <a:t>направленных </a:t>
            </a:r>
            <a:r>
              <a:rPr lang="ru-RU" sz="2000" dirty="0">
                <a:solidFill>
                  <a:prstClr val="black"/>
                </a:solidFill>
                <a:latin typeface="Bookman Old Style" panose="02050604050505020204" pitchFamily="18" charset="0"/>
                <a:ea typeface="Calibri"/>
              </a:rPr>
              <a:t>на устойчивое социально-экономическое развитие муниципального образования Туапсинский район</a:t>
            </a:r>
            <a:endParaRPr lang="ru-RU" sz="2000" dirty="0">
              <a:solidFill>
                <a:prstClr val="black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162394" y="2331727"/>
            <a:ext cx="2633741" cy="430335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обеспечение </a:t>
            </a:r>
            <a:r>
              <a:rPr lang="ru-RU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сбалансиро-ванности </a:t>
            </a:r>
            <a:r>
              <a:rPr lang="ru-RU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и устойчивости бюджета муниципального образования Туапсинский район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962078" y="2344421"/>
            <a:ext cx="3095721" cy="429066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0215" algn="ctr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2000" dirty="0" smtClean="0">
                <a:solidFill>
                  <a:srgbClr val="002060"/>
                </a:solidFill>
                <a:latin typeface="Bookman Old Style" panose="02050604050505020204" pitchFamily="18" charset="0"/>
                <a:ea typeface="Calibri"/>
                <a:cs typeface="Times New Roman"/>
              </a:rPr>
              <a:t>поддержка </a:t>
            </a:r>
            <a:r>
              <a:rPr lang="ru-RU" sz="2000" dirty="0">
                <a:solidFill>
                  <a:srgbClr val="002060"/>
                </a:solidFill>
                <a:latin typeface="Bookman Old Style" panose="02050604050505020204" pitchFamily="18" charset="0"/>
                <a:ea typeface="Calibri"/>
                <a:cs typeface="Times New Roman"/>
              </a:rPr>
              <a:t>инвестиционной активности хозяйствующих субъектов, </a:t>
            </a:r>
            <a:r>
              <a:rPr lang="ru-RU" sz="2000" dirty="0" smtClean="0">
                <a:solidFill>
                  <a:srgbClr val="002060"/>
                </a:solidFill>
                <a:latin typeface="Bookman Old Style" panose="02050604050505020204" pitchFamily="18" charset="0"/>
                <a:ea typeface="Calibri"/>
                <a:cs typeface="Times New Roman"/>
              </a:rPr>
              <a:t>осуществляющих </a:t>
            </a:r>
            <a:r>
              <a:rPr lang="ru-RU" sz="2000" dirty="0">
                <a:solidFill>
                  <a:srgbClr val="002060"/>
                </a:solidFill>
                <a:latin typeface="Bookman Old Style" panose="02050604050505020204" pitchFamily="18" charset="0"/>
                <a:ea typeface="Calibri"/>
                <a:cs typeface="Times New Roman"/>
              </a:rPr>
              <a:t>деятельность на территории муниципального образования Туапсинский </a:t>
            </a:r>
            <a:r>
              <a:rPr lang="ru-RU" sz="2000" dirty="0" smtClean="0">
                <a:solidFill>
                  <a:srgbClr val="002060"/>
                </a:solidFill>
                <a:latin typeface="Bookman Old Style" panose="02050604050505020204" pitchFamily="18" charset="0"/>
                <a:ea typeface="Calibri"/>
                <a:cs typeface="Times New Roman"/>
              </a:rPr>
              <a:t>район</a:t>
            </a:r>
            <a:endParaRPr lang="ru-RU" sz="1600" dirty="0">
              <a:solidFill>
                <a:srgbClr val="002060"/>
              </a:solidFill>
              <a:latin typeface="Bookman Old Style" panose="02050604050505020204" pitchFamily="18" charset="0"/>
              <a:ea typeface="Calibri"/>
              <a:cs typeface="Times New Roman"/>
            </a:endParaRPr>
          </a:p>
          <a:p>
            <a:pPr lvl="0" algn="ctr"/>
            <a:endParaRPr lang="ru-RU" sz="2000" dirty="0">
              <a:solidFill>
                <a:prstClr val="black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 rot="5400000">
            <a:off x="1230594" y="1954808"/>
            <a:ext cx="462013" cy="362018"/>
          </a:xfrm>
          <a:prstGeom prst="rightArrow">
            <a:avLst>
              <a:gd name="adj1" fmla="val 50000"/>
              <a:gd name="adj2" fmla="val 54398"/>
            </a:avLst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Стрелка вправо 9"/>
          <p:cNvSpPr/>
          <p:nvPr/>
        </p:nvSpPr>
        <p:spPr>
          <a:xfrm rot="5400000">
            <a:off x="4089172" y="1948458"/>
            <a:ext cx="474708" cy="362018"/>
          </a:xfrm>
          <a:prstGeom prst="rightArrow">
            <a:avLst>
              <a:gd name="adj1" fmla="val 50000"/>
              <a:gd name="adj2" fmla="val 54398"/>
            </a:avLst>
          </a:prstGeom>
          <a:solidFill>
            <a:srgbClr val="FFFF66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Стрелка вправо 10"/>
          <p:cNvSpPr/>
          <p:nvPr/>
        </p:nvSpPr>
        <p:spPr>
          <a:xfrm rot="5400000">
            <a:off x="7256259" y="1954061"/>
            <a:ext cx="463505" cy="362018"/>
          </a:xfrm>
          <a:prstGeom prst="rightArrow">
            <a:avLst>
              <a:gd name="adj1" fmla="val 50000"/>
              <a:gd name="adj2" fmla="val 54398"/>
            </a:avLst>
          </a:prstGeom>
          <a:solidFill>
            <a:srgbClr val="FFFF66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3006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 стрелкой 5"/>
          <p:cNvCxnSpPr/>
          <p:nvPr/>
        </p:nvCxnSpPr>
        <p:spPr>
          <a:xfrm>
            <a:off x="503548" y="1484784"/>
            <a:ext cx="1076397" cy="0"/>
          </a:xfrm>
          <a:prstGeom prst="straightConnector1">
            <a:avLst/>
          </a:prstGeom>
          <a:ln w="76200">
            <a:solidFill>
              <a:srgbClr val="000099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503548" y="6507110"/>
            <a:ext cx="1076396" cy="0"/>
          </a:xfrm>
          <a:prstGeom prst="straightConnector1">
            <a:avLst/>
          </a:prstGeom>
          <a:ln w="76200">
            <a:solidFill>
              <a:srgbClr val="000099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683568" y="3919718"/>
            <a:ext cx="864096" cy="0"/>
          </a:xfrm>
          <a:prstGeom prst="straightConnector1">
            <a:avLst/>
          </a:prstGeom>
          <a:ln w="76200">
            <a:solidFill>
              <a:srgbClr val="000099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779" y="0"/>
            <a:ext cx="8964488" cy="86409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700" b="1" u="sng" dirty="0">
                <a:solidFill>
                  <a:srgbClr val="002060"/>
                </a:solidFill>
                <a:latin typeface="Palatino Linotype" panose="02040502050505030304" pitchFamily="18" charset="0"/>
              </a:rPr>
              <a:t>Цели и задачи бюджетной и налоговой политики                  на </a:t>
            </a:r>
            <a:r>
              <a:rPr lang="ru-RU" sz="2700" b="1" u="sng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2021  - 2023 годы </a:t>
            </a:r>
            <a:endParaRPr lang="ru-RU" sz="2700" b="1" u="sng" dirty="0">
              <a:solidFill>
                <a:srgbClr val="002060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7504" y="980728"/>
            <a:ext cx="792088" cy="5760640"/>
          </a:xfrm>
          <a:prstGeom prst="roundRect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lvl="0" algn="ctr"/>
            <a:r>
              <a:rPr lang="ru-RU" sz="2800" dirty="0">
                <a:solidFill>
                  <a:srgbClr val="002060"/>
                </a:solidFill>
                <a:latin typeface="Bookman Old Style" panose="02050604050505020204" pitchFamily="18" charset="0"/>
              </a:rPr>
              <a:t>Основные   </a:t>
            </a:r>
            <a:r>
              <a:rPr lang="ru-RU" sz="28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направления</a:t>
            </a:r>
            <a:endParaRPr lang="ru-RU" sz="28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flipV="1">
            <a:off x="910514" y="2348772"/>
            <a:ext cx="637150" cy="22936"/>
          </a:xfrm>
          <a:prstGeom prst="straightConnector1">
            <a:avLst/>
          </a:prstGeom>
          <a:ln w="76200">
            <a:solidFill>
              <a:srgbClr val="000099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910514" y="3127630"/>
            <a:ext cx="637150" cy="0"/>
          </a:xfrm>
          <a:prstGeom prst="straightConnector1">
            <a:avLst/>
          </a:prstGeom>
          <a:ln w="76200">
            <a:solidFill>
              <a:srgbClr val="000099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911438" y="4676770"/>
            <a:ext cx="636226" cy="0"/>
          </a:xfrm>
          <a:prstGeom prst="straightConnector1">
            <a:avLst/>
          </a:prstGeom>
          <a:ln w="76200">
            <a:solidFill>
              <a:srgbClr val="000099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899592" y="5333809"/>
            <a:ext cx="648072" cy="0"/>
          </a:xfrm>
          <a:prstGeom prst="straightConnector1">
            <a:avLst/>
          </a:prstGeom>
          <a:ln w="76200">
            <a:solidFill>
              <a:srgbClr val="000099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Скругленный прямоугольник 11"/>
          <p:cNvSpPr/>
          <p:nvPr/>
        </p:nvSpPr>
        <p:spPr>
          <a:xfrm>
            <a:off x="1579945" y="980728"/>
            <a:ext cx="7456550" cy="100811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00000"/>
              </a:lnSpc>
            </a:pPr>
            <a:r>
              <a:rPr lang="ru-RU" sz="1600" dirty="0">
                <a:solidFill>
                  <a:srgbClr val="002060"/>
                </a:solidFill>
                <a:latin typeface="Bookman Old Style" panose="02050604050505020204" pitchFamily="18" charset="0"/>
                <a:ea typeface="Calibri"/>
                <a:cs typeface="Times New Roman"/>
              </a:rPr>
              <a:t>обеспечения роста доходной части консолидированного </a:t>
            </a:r>
            <a:r>
              <a:rPr lang="ru-RU" sz="1600" dirty="0" smtClean="0">
                <a:solidFill>
                  <a:srgbClr val="002060"/>
                </a:solidFill>
                <a:latin typeface="Bookman Old Style" panose="02050604050505020204" pitchFamily="18" charset="0"/>
                <a:ea typeface="Calibri"/>
                <a:cs typeface="Times New Roman"/>
              </a:rPr>
              <a:t>            бюджета  МО </a:t>
            </a:r>
            <a:r>
              <a:rPr lang="ru-RU" sz="1600" dirty="0">
                <a:solidFill>
                  <a:srgbClr val="002060"/>
                </a:solidFill>
                <a:latin typeface="Bookman Old Style" panose="02050604050505020204" pitchFamily="18" charset="0"/>
                <a:ea typeface="Calibri"/>
                <a:cs typeface="Times New Roman"/>
              </a:rPr>
              <a:t>Туапсинский район за счет повышения качества администрирования доходов бюджета и собираемости налогов, эффективного использования муниципального имущества</a:t>
            </a:r>
            <a:endParaRPr lang="ru-RU" sz="16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554773" y="2083568"/>
            <a:ext cx="7456550" cy="57628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dirty="0">
                <a:solidFill>
                  <a:srgbClr val="002060"/>
                </a:solidFill>
                <a:latin typeface="Bookman Old Style" panose="02050604050505020204" pitchFamily="18" charset="0"/>
              </a:rPr>
              <a:t>обеспечение населения доступными и качественными муниципальными услугами, социальными гарантиями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579945" y="2780928"/>
            <a:ext cx="7456550" cy="69340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dirty="0">
                <a:solidFill>
                  <a:srgbClr val="002060"/>
                </a:solidFill>
                <a:latin typeface="Bookman Old Style" panose="02050604050505020204" pitchFamily="18" charset="0"/>
              </a:rPr>
              <a:t>адресное решение социальных вопросов, создание благоприятных и комфортных условий для проживания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579944" y="3573016"/>
            <a:ext cx="7456551" cy="693404"/>
          </a:xfrm>
          <a:prstGeom prst="roundRect">
            <a:avLst/>
          </a:prstGeom>
          <a:solidFill>
            <a:srgbClr val="FFFF66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dirty="0">
                <a:solidFill>
                  <a:srgbClr val="002060"/>
                </a:solidFill>
                <a:latin typeface="Bookman Old Style" panose="02050604050505020204" pitchFamily="18" charset="0"/>
              </a:rPr>
              <a:t>повышение эффективности управления муниципальными финансами, эффективности расходования бюджетных средств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599158" y="4390991"/>
            <a:ext cx="7456551" cy="517050"/>
          </a:xfrm>
          <a:prstGeom prst="roundRect">
            <a:avLst/>
          </a:prstGeom>
          <a:solidFill>
            <a:srgbClr val="93FFFF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dirty="0">
                <a:solidFill>
                  <a:srgbClr val="002060"/>
                </a:solidFill>
                <a:latin typeface="Bookman Old Style" panose="02050604050505020204" pitchFamily="18" charset="0"/>
              </a:rPr>
              <a:t>обеспечение сбалансированности и устойчивости </a:t>
            </a:r>
            <a:r>
              <a:rPr lang="ru-RU" sz="16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бюджета</a:t>
            </a:r>
            <a:endParaRPr lang="ru-RU" sz="16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597959" y="5075284"/>
            <a:ext cx="7456551" cy="517050"/>
          </a:xfrm>
          <a:prstGeom prst="roundRect">
            <a:avLst/>
          </a:prstGeom>
          <a:solidFill>
            <a:srgbClr val="EFB27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dirty="0">
                <a:solidFill>
                  <a:srgbClr val="002060"/>
                </a:solidFill>
                <a:latin typeface="Bookman Old Style" panose="02050604050505020204" pitchFamily="18" charset="0"/>
              </a:rPr>
              <a:t>совершенствование системы управления и распоряжения муниципальным имуществом </a:t>
            </a:r>
            <a:r>
              <a:rPr lang="ru-RU" sz="16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МО Туапсинский </a:t>
            </a:r>
            <a:r>
              <a:rPr lang="ru-RU" sz="1600" dirty="0">
                <a:solidFill>
                  <a:srgbClr val="002060"/>
                </a:solidFill>
                <a:latin typeface="Bookman Old Style" panose="02050604050505020204" pitchFamily="18" charset="0"/>
              </a:rPr>
              <a:t>район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579945" y="5681508"/>
            <a:ext cx="7456551" cy="517050"/>
          </a:xfrm>
          <a:prstGeom prst="roundRect">
            <a:avLst/>
          </a:prstGeom>
          <a:solidFill>
            <a:srgbClr val="9995CF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dirty="0">
                <a:solidFill>
                  <a:srgbClr val="002060"/>
                </a:solidFill>
                <a:latin typeface="Bookman Old Style" panose="02050604050505020204" pitchFamily="18" charset="0"/>
              </a:rPr>
              <a:t>проведение взвешенной долговой политики </a:t>
            </a:r>
            <a:r>
              <a:rPr lang="ru-RU" sz="16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МО </a:t>
            </a:r>
            <a:r>
              <a:rPr lang="ru-RU" sz="1600" dirty="0">
                <a:solidFill>
                  <a:srgbClr val="002060"/>
                </a:solidFill>
                <a:latin typeface="Bookman Old Style" panose="02050604050505020204" pitchFamily="18" charset="0"/>
              </a:rPr>
              <a:t>Туапсинский </a:t>
            </a:r>
            <a:r>
              <a:rPr lang="ru-RU" sz="16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район </a:t>
            </a:r>
            <a:endParaRPr lang="ru-RU" sz="16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cxnSp>
        <p:nvCxnSpPr>
          <p:cNvPr id="35" name="Прямая со стрелкой 34"/>
          <p:cNvCxnSpPr/>
          <p:nvPr/>
        </p:nvCxnSpPr>
        <p:spPr>
          <a:xfrm>
            <a:off x="909958" y="5940033"/>
            <a:ext cx="648072" cy="0"/>
          </a:xfrm>
          <a:prstGeom prst="straightConnector1">
            <a:avLst/>
          </a:prstGeom>
          <a:ln w="76200">
            <a:solidFill>
              <a:srgbClr val="000099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Скругленный прямоугольник 35"/>
          <p:cNvSpPr/>
          <p:nvPr/>
        </p:nvSpPr>
        <p:spPr>
          <a:xfrm>
            <a:off x="1571627" y="6319570"/>
            <a:ext cx="7456551" cy="421798"/>
          </a:xfrm>
          <a:prstGeom prst="roundRect">
            <a:avLst/>
          </a:prstGeom>
          <a:solidFill>
            <a:srgbClr val="FF7C8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dirty="0">
                <a:solidFill>
                  <a:srgbClr val="002060"/>
                </a:solidFill>
                <a:latin typeface="Bookman Old Style" panose="02050604050505020204" pitchFamily="18" charset="0"/>
              </a:rPr>
              <a:t>совершенствование межбюджетных отношений</a:t>
            </a:r>
          </a:p>
        </p:txBody>
      </p:sp>
    </p:spTree>
    <p:extLst>
      <p:ext uri="{BB962C8B-B14F-4D97-AF65-F5344CB8AC3E}">
        <p14:creationId xmlns:p14="http://schemas.microsoft.com/office/powerpoint/2010/main" val="2378284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9810</TotalTime>
  <Words>4877</Words>
  <Application>Microsoft Office PowerPoint</Application>
  <PresentationFormat>Экран (4:3)</PresentationFormat>
  <Paragraphs>881</Paragraphs>
  <Slides>51</Slides>
  <Notes>3</Notes>
  <HiddenSlides>3</HiddenSlides>
  <MMClips>0</MMClips>
  <ScaleCrop>false</ScaleCrop>
  <HeadingPairs>
    <vt:vector size="6" baseType="variant">
      <vt:variant>
        <vt:lpstr>Тема</vt:lpstr>
      </vt:variant>
      <vt:variant>
        <vt:i4>3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51</vt:i4>
      </vt:variant>
    </vt:vector>
  </HeadingPairs>
  <TitlesOfParts>
    <vt:vector size="56" baseType="lpstr">
      <vt:lpstr>Тема Office</vt:lpstr>
      <vt:lpstr>Исполнительная</vt:lpstr>
      <vt:lpstr>1_Исполнительная</vt:lpstr>
      <vt:lpstr>Документ</vt:lpstr>
      <vt:lpstr>Презентация</vt:lpstr>
      <vt:lpstr>Презентация PowerPoint</vt:lpstr>
      <vt:lpstr>Что такое бюджет для граждан?</vt:lpstr>
      <vt:lpstr>Презентация PowerPoint</vt:lpstr>
      <vt:lpstr>Муниципальное образование Туапсинский район </vt:lpstr>
      <vt:lpstr>Презентация PowerPoint</vt:lpstr>
      <vt:lpstr>В публичных слушаниях принимали участие депутаты Совета МО Туапсинский район, члены общественной палаты Туапсинского района,  а также жители района.</vt:lpstr>
      <vt:lpstr>Презентация PowerPoint</vt:lpstr>
      <vt:lpstr>Цели и задачи бюджетной и налоговой политики                  на 2021 -2023 годы </vt:lpstr>
      <vt:lpstr>Цели и задачи бюджетной и налоговой политики                  на 2021  - 2023 годы </vt:lpstr>
      <vt:lpstr>Основные показатели прогноза социально-экономического развития на 2021 и на период до 2023 года </vt:lpstr>
      <vt:lpstr>Презентация PowerPoint</vt:lpstr>
      <vt:lpstr>Основные характеристики местного бюджета </vt:lpstr>
      <vt:lpstr>Структура налоговых и неналоговых доходов</vt:lpstr>
      <vt:lpstr>Изменения в бюджетном и налоговом  законодательстве,  планируемые к введению (отмене) в 2021 году</vt:lpstr>
      <vt:lpstr>Налоговые и неналоговые доходы</vt:lpstr>
      <vt:lpstr> Структура безвозмездных поступлений </vt:lpstr>
      <vt:lpstr>РАСХОДЫ БЮДЖЕТА ФОРМИРУЮТСЯ </vt:lpstr>
      <vt:lpstr>Презентация PowerPoint</vt:lpstr>
      <vt:lpstr>МУНИЦИПАЛЬНЫЕ ПРОГРАММЫ        </vt:lpstr>
      <vt:lpstr>МУНИЦИПАЛЬНЫЕ ПРОГРАММЫ</vt:lpstr>
      <vt:lpstr>Презентация PowerPoint</vt:lpstr>
      <vt:lpstr>Презентация PowerPoint</vt:lpstr>
      <vt:lpstr>     МУНИЦИПАЛЬНАЯ ПРОГРАММА «РАЗВИТИЕ ОБРАЗОВАНИЯ  В МУНИЦИПАЛЬНОМ ОБРАЗОВАНИИ ТУАПСИНСКИЙ РАЙОН» РАСХОДЫ НА 2021 ГОД – 1 566 563,5  тыс. рублей  Реализация мер популяризации среди детей и молодежи научнообразовательной и творческой деятельности, выявление талантливой молодежи 904,8 тыс. руб.</vt:lpstr>
      <vt:lpstr>       Формирование системы оценки качества образования и образовательных результатов -  3 874,1 тыс. рублей</vt:lpstr>
      <vt:lpstr>Обеспечение системы образования Краснодарского края высококвалифицированными кадрами, создание механизмов мотивации педагогов к повышению качества работы  и непрерывному профессиональному развитию – 8 095,0 тыс. руб.</vt:lpstr>
      <vt:lpstr>Развитие современных механизмов, содержания и технологий дошкольного, общего и дополнительного образования. Формирование востребованной системы оценки качества образования и образовательных результатов - 1 463 623,5 тыс. руб.</vt:lpstr>
      <vt:lpstr>Реализация мер по специальной поддержке  отдельных категорий обучающихся – 90 066,1 тыс. руб.</vt:lpstr>
      <vt:lpstr>МУНИЦИПАЛЬНАЯ ПРОГРАММА "ТУАПСИНСКИЙ РАЙОН -  ТЕРРИТОРИЯ КОМФОРТНОГО ПРОЖИВАНИЯ"</vt:lpstr>
      <vt:lpstr> </vt:lpstr>
      <vt:lpstr>Презентация PowerPoint</vt:lpstr>
      <vt:lpstr>МУНИЦИПАЛЬНАЯ ПРОГРАММА «РАЗВИТИЕ КУЛЬТУРЫ В ТУАПСИНСКОМ РАЙОНЕ"</vt:lpstr>
      <vt:lpstr>МУНИЦИПАЛЬНАЯ ПРОГРАММА "РАЗВИТИЕ ФИЗИЧЕСКОЙ КУЛЬТУРЫ В ТУАПСИНСКОМ РАЙОНЕ"</vt:lpstr>
      <vt:lpstr>МУНИЦИПАЛЬНАЯ ПРОГРАММА "РАЗВИТИЕ ЖИЛИЩНО-КОММУНАЛЬНОГО ХОЗЯЙСТВА В МУНИЦИПАЛЬНОМ ОБРАЗОВАНИИ ТУАПСИНСКИЙ РАЙОН"</vt:lpstr>
      <vt:lpstr>МУНИЦИПАЛЬНАЯ ПРОГРАММА "ФУНКЦИОНИРОВАНИЕ ОРГАНОВ МЕСТНОГО САМОУПРАВЛЕНИЯ В МУНИЦИПАЛЬНОМ ОБРАЗОВАНИИ ТУАПСИНСКИЙ РАЙОН"</vt:lpstr>
      <vt:lpstr>МУНИЦИПАЛЬНАЯ ПРОГРАММА  "МОЛОДЕЖЬ ТУАПСИНСКОГО РАЙОНА"</vt:lpstr>
      <vt:lpstr>МУНИЦИПАЛЬНАЯ ПРОГРАММА "РАЗВИТИЕ АГРОПРОМЫШЛЕННОГО КОМПЛЕКСА НА ТЕРРИТОРИИ МУНИЦИПАЛЬНОГО ОБРАЗОВАНИЯ ТУАПСИНСКИЙ РАЙОН"</vt:lpstr>
      <vt:lpstr>МУНИЦИПАЛЬНАЯ ПРОГРАММА "ПО УЛУЧШЕНИЮ ПОЛОЖЕНИЯ ДЕТЕЙ В МУНИЦИПАЛЬНОМ ОБРАЗОВАНИИ ТУАПСИНСКИЙ РАЙОН"</vt:lpstr>
      <vt:lpstr>МУНИЦИПАЛЬНАЯ ПРОГРАММА "ПО УЛУЧШЕНИЮ ПОЛОЖЕНИЯ ДЕТЕЙ В МУНИЦИПАЛЬНОМ ОБРАЗОВАНИИ ТУАПСИНСКИЙ РАЙОН"</vt:lpstr>
      <vt:lpstr>МУНИЦИПАЛЬНАЯ ПРОГРАММА «СОДЕЙСТВИЕ РАЗВИТИЮ ГРАЖДАНСКОГО ОБЩЕСТВА И ГАРМОНИЗАЦИИЙ МЕЖНАЦИОНАЛЬНЫХ ОТНОШЕНИЙ"</vt:lpstr>
      <vt:lpstr>МУНИЦИПАЛЬНАЯ ПРОГРАММА "ЗАЩИТА НАСЕЛЕНИЯ И ТЕРРИТОРИИ ОТ ЧРЕЗВЫЧАЙНЫХ СИТУАЦИЙ ОБЕСПЕЧЕНИЕ ПОЖАРНОЙ БЕЗОПАСНОСТИ"</vt:lpstr>
      <vt:lpstr>МУНИЦИПАЛЬНАЯ ПРОГРАММА "УПРАВЛЕНИЕ МУНИЦИПАЛЬНОЙ СОБСТВЕННОСТЬЮ"</vt:lpstr>
      <vt:lpstr>МУНИЦИПАЛЬНАЯ ПРОГРАММА "ЭКОНОМИЧЕСКОЕ РАЗВИТИЕ ТУАПСИНСКОГО РАЙОНА"</vt:lpstr>
      <vt:lpstr>МУНИЦИПАЛЬНАЯ ПРОГРАММА "ОБЕСПЕЧЕНИЕ БЕЗОПАСНОСТИ НАСЕЛЕНИЯ ТУАПСИНСКОГО РАЙОНА"</vt:lpstr>
      <vt:lpstr>МУНИЦИПАЛЬНАЯ ПРОГРАММА "СОЦИАЛЬНАЯ ПОДДЕРЖКА ОТДЕЛЬНЫХ КАТЕГОРИЙ ГРАЖДАН  МУНИЦИПАЛЬНОГО ОБРАЗОВАНИЯ ТУАПСИНСКИЙ РАЙОН"</vt:lpstr>
      <vt:lpstr>МУНИЦИПАЛЬНАЯ ПРОГРАММА "РАЗВИТИЕ САНАТОРНО-КУРОРТНОГО И ТУРИСТСКОГО КОМПЛЕКСА МУНИЦИПАЛЬНОГО ОБРАЗОВАНИЯ ТУАПСИНСКИЙ РАЙОН"</vt:lpstr>
      <vt:lpstr>В проекте бюджета предусмотрены расходы:</vt:lpstr>
      <vt:lpstr>Презентация PowerPoint</vt:lpstr>
      <vt:lpstr>СОФИНАНСИРОВАНИЕ  в 2021 году</vt:lpstr>
      <vt:lpstr>НЕПРОГРАММНЫЕ РАСХОДЫ</vt:lpstr>
      <vt:lpstr>Презентация PowerPoint</vt:lpstr>
      <vt:lpstr>ФИНАНСОВОЕ УПРАВЛЕНИЕ АДМИНИСТРАЦИИ МУНИЦИПАЛЬНОГО ОБРАЗОВАНИЯ ТУАПСИНСКИЙ РАЙОН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111</cp:lastModifiedBy>
  <cp:revision>893</cp:revision>
  <cp:lastPrinted>2020-12-16T11:14:39Z</cp:lastPrinted>
  <dcterms:modified xsi:type="dcterms:W3CDTF">2020-12-18T12:45:08Z</dcterms:modified>
</cp:coreProperties>
</file>