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5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52" r:id="rId1"/>
  </p:sldMasterIdLst>
  <p:notesMasterIdLst>
    <p:notesMasterId r:id="rId31"/>
  </p:notesMasterIdLst>
  <p:sldIdLst>
    <p:sldId id="256" r:id="rId2"/>
    <p:sldId id="271" r:id="rId3"/>
    <p:sldId id="285" r:id="rId4"/>
    <p:sldId id="291" r:id="rId5"/>
    <p:sldId id="286" r:id="rId6"/>
    <p:sldId id="293" r:id="rId7"/>
    <p:sldId id="287" r:id="rId8"/>
    <p:sldId id="288" r:id="rId9"/>
    <p:sldId id="289" r:id="rId10"/>
    <p:sldId id="290" r:id="rId11"/>
    <p:sldId id="263" r:id="rId12"/>
    <p:sldId id="264" r:id="rId13"/>
    <p:sldId id="265" r:id="rId14"/>
    <p:sldId id="266" r:id="rId15"/>
    <p:sldId id="267" r:id="rId16"/>
    <p:sldId id="268" r:id="rId17"/>
    <p:sldId id="273" r:id="rId18"/>
    <p:sldId id="274" r:id="rId19"/>
    <p:sldId id="272" r:id="rId20"/>
    <p:sldId id="269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3" r:id="rId29"/>
    <p:sldId id="282" r:id="rId30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BDFF"/>
    <a:srgbClr val="B8AADA"/>
    <a:srgbClr val="00CCFF"/>
    <a:srgbClr val="B883ED"/>
    <a:srgbClr val="1A92C8"/>
    <a:srgbClr val="CCECFF"/>
    <a:srgbClr val="FFD1A3"/>
    <a:srgbClr val="D1610D"/>
    <a:srgbClr val="F39147"/>
    <a:srgbClr val="9E4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0" autoAdjust="0"/>
    <p:restoredTop sz="91653" autoAdjust="0"/>
  </p:normalViewPr>
  <p:slideViewPr>
    <p:cSldViewPr>
      <p:cViewPr varScale="1">
        <p:scale>
          <a:sx n="84" d="100"/>
          <a:sy n="84" d="100"/>
        </p:scale>
        <p:origin x="-16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82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9" d="100"/>
          <a:sy n="89" d="100"/>
        </p:scale>
        <p:origin x="-3798" y="-10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image" Target="../media/image1.jpe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2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719351218735107"/>
          <c:w val="0.72376543209876765"/>
          <c:h val="0.7010262788272904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5"/>
          <c:dLbls>
            <c:dLbl>
              <c:idx val="5"/>
              <c:layout>
                <c:manualLayout>
                  <c:x val="1.143845205881484E-2"/>
                  <c:y val="-3.3511482886102398E-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1"/>
            </c:dLbl>
            <c:dLbl>
              <c:idx val="6"/>
              <c:layout>
                <c:manualLayout>
                  <c:x val="-9.0529568593598012E-3"/>
                  <c:y val="4.0714402257180189E-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1"/>
            <c:showLeaderLines val="0"/>
          </c:dLbls>
          <c:cat>
            <c:strRef>
              <c:f>Лист1!$A$2:$A$8</c:f>
              <c:strCache>
                <c:ptCount val="7"/>
                <c:pt idx="0">
                  <c:v>Налог на доходы  физических лиц  728 млн. руб.</c:v>
                </c:pt>
                <c:pt idx="1">
                  <c:v>Арендная плата за землю      197 млн. руб.</c:v>
                </c:pt>
                <c:pt idx="2">
                  <c:v>Единый налог на вмененный доход 107 млн. руб.</c:v>
                </c:pt>
                <c:pt idx="3">
                  <c:v>Налог  на  прибыль организаций 40 млн. руб.</c:v>
                </c:pt>
                <c:pt idx="4">
                  <c:v>Доходы от продажи квартир и имущества 37 млн. руб.</c:v>
                </c:pt>
                <c:pt idx="5">
                  <c:v>Доходы от продажи земельных участков                    31 млн. руб.</c:v>
                </c:pt>
                <c:pt idx="6">
                  <c:v>Прочие доходы 50  млн. руб.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728</c:v>
                </c:pt>
                <c:pt idx="1">
                  <c:v>197</c:v>
                </c:pt>
                <c:pt idx="2">
                  <c:v>107</c:v>
                </c:pt>
                <c:pt idx="3">
                  <c:v>40</c:v>
                </c:pt>
                <c:pt idx="4">
                  <c:v>37</c:v>
                </c:pt>
                <c:pt idx="5">
                  <c:v>31</c:v>
                </c:pt>
                <c:pt idx="6">
                  <c:v>50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Налог на доходы  физических лиц  728 млн. руб.</c:v>
                </c:pt>
                <c:pt idx="1">
                  <c:v>Арендная плата за землю      197 млн. руб.</c:v>
                </c:pt>
                <c:pt idx="2">
                  <c:v>Единый налог на вмененный доход 107 млн. руб.</c:v>
                </c:pt>
                <c:pt idx="3">
                  <c:v>Налог  на  прибыль организаций 40 млн. руб.</c:v>
                </c:pt>
                <c:pt idx="4">
                  <c:v>Доходы от продажи квартир и имущества 37 млн. руб.</c:v>
                </c:pt>
                <c:pt idx="5">
                  <c:v>Доходы от продажи земельных участков                    31 млн. руб.</c:v>
                </c:pt>
                <c:pt idx="6">
                  <c:v>Прочие доходы 50  млн. руб.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0.61176470588235177</c:v>
                </c:pt>
                <c:pt idx="1">
                  <c:v>0.16554621848739592</c:v>
                </c:pt>
                <c:pt idx="2">
                  <c:v>8.9915966386554996E-2</c:v>
                </c:pt>
                <c:pt idx="3">
                  <c:v>3.3613445378151328E-2</c:v>
                </c:pt>
                <c:pt idx="4">
                  <c:v>3.1092436974789979E-2</c:v>
                </c:pt>
                <c:pt idx="5">
                  <c:v>2.6050420168067231E-2</c:v>
                </c:pt>
                <c:pt idx="6">
                  <c:v>4.2016806722689093E-2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65775185992906604"/>
          <c:y val="1.1722588098930621E-2"/>
          <c:w val="0.33351925178077413"/>
          <c:h val="0.98777873349826362"/>
        </c:manualLayout>
      </c:layout>
      <c:overlay val="1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40"/>
      <c:rotY val="60"/>
      <c:depthPercent val="100"/>
      <c:rAngAx val="1"/>
    </c:view3D>
    <c:floor>
      <c:thickness val="0"/>
      <c:spPr>
        <a:blipFill dpi="0" rotWithShape="1">
          <a:blip xmlns:r="http://schemas.openxmlformats.org/officeDocument/2006/relationships" r:embed="rId1">
            <a:alphaModFix amt="40000"/>
          </a:blip>
          <a:srcRect/>
          <a:stretch>
            <a:fillRect/>
          </a:stretch>
        </a:blipFill>
      </c:spPr>
    </c:floor>
    <c:sideWall>
      <c:thickness val="0"/>
      <c:spPr>
        <a:ln>
          <a:noFill/>
        </a:ln>
      </c:spPr>
    </c:sideWall>
    <c:backWall>
      <c:thickness val="0"/>
    </c:backWall>
    <c:plotArea>
      <c:layout>
        <c:manualLayout>
          <c:layoutTarget val="inner"/>
          <c:xMode val="edge"/>
          <c:yMode val="edge"/>
          <c:x val="0.12588867016622923"/>
          <c:y val="4.7263815230443734E-2"/>
          <c:w val="0.68599146981627301"/>
          <c:h val="0.59081039769878863"/>
        </c:manualLayout>
      </c:layout>
      <c:bar3DChart>
        <c:barDir val="col"/>
        <c:grouping val="cluster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Плановые назначения</c:v>
                </c:pt>
              </c:strCache>
            </c:strRef>
          </c:tx>
          <c:spPr>
            <a:solidFill>
              <a:srgbClr val="92222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1"/>
          <c:dLbls>
            <c:dLbl>
              <c:idx val="0"/>
              <c:layout>
                <c:manualLayout>
                  <c:x val="1.8518482064741906E-2"/>
                  <c:y val="-3.843816940488179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1"/>
              <c:layout>
                <c:manualLayout>
                  <c:x val="1.2500000000000001E-2"/>
                  <c:y val="-2.1621470290246008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2"/>
              <c:layout>
                <c:manualLayout>
                  <c:x val="1.6666666666666701E-2"/>
                  <c:y val="-3.843816940488179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3"/>
              <c:layout>
                <c:manualLayout>
                  <c:x val="1.8055555555555609E-2"/>
                  <c:y val="-3.843816940488179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4"/>
              <c:layout>
                <c:manualLayout>
                  <c:x val="2.5000000000000001E-2"/>
                  <c:y val="-4.564532616829699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5"/>
              <c:layout>
                <c:manualLayout>
                  <c:x val="1.8827209098862697E-2"/>
                  <c:y val="-3.6035783817076769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6"/>
              <c:layout>
                <c:manualLayout>
                  <c:x val="2.3611111111111163E-2"/>
                  <c:y val="-3.123101264146660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txPr>
              <a:bodyPr/>
              <a:lstStyle/>
              <a:p>
                <a:pPr>
                  <a:defRPr sz="15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1"/>
            <c:showLeaderLines val="0"/>
          </c:dLbls>
          <c:cat>
            <c:strRef>
              <c:f>Лист1!$A$2:$A$8</c:f>
              <c:strCache>
                <c:ptCount val="7"/>
                <c:pt idx="0">
                  <c:v>Налог на доходы  физических лиц  </c:v>
                </c:pt>
                <c:pt idx="1">
                  <c:v>Арендная плата за землю </c:v>
                </c:pt>
                <c:pt idx="2">
                  <c:v>Единый налог на вмененный доход </c:v>
                </c:pt>
                <c:pt idx="3">
                  <c:v>Налог  на  прибыль организаций </c:v>
                </c:pt>
                <c:pt idx="4">
                  <c:v>Доходы от продажи квартир и имущества </c:v>
                </c:pt>
                <c:pt idx="5">
                  <c:v>Доходы от продажи земельных участков </c:v>
                </c:pt>
                <c:pt idx="6">
                  <c:v>Прочие доходы 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690</c:v>
                </c:pt>
                <c:pt idx="1">
                  <c:v>182</c:v>
                </c:pt>
                <c:pt idx="2">
                  <c:v>100</c:v>
                </c:pt>
                <c:pt idx="3">
                  <c:v>35</c:v>
                </c:pt>
                <c:pt idx="4">
                  <c:v>21</c:v>
                </c:pt>
                <c:pt idx="5">
                  <c:v>22</c:v>
                </c:pt>
                <c:pt idx="6">
                  <c:v>46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  <a:scene3d>
                    <a:camera prst="orthographicFront"/>
                    <a:lightRig rig="threePt" dir="t"/>
                  </a:scene3d>
                  <a:sp3d>
                    <a:bevelT/>
                  </a:sp3d>
                </c14:spPr>
              </c14:invertSolidFillFmt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Фактические назначения </c:v>
                </c:pt>
              </c:strCache>
            </c:strRef>
          </c:tx>
          <c:spPr>
            <a:effectLst>
              <a:outerShdw blurRad="50800" dist="50800" dir="5400000" sx="1000" sy="1000" algn="ctr" rotWithShape="0">
                <a:srgbClr val="000000">
                  <a:alpha val="43137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1"/>
          <c:dLbls>
            <c:dLbl>
              <c:idx val="0"/>
              <c:layout>
                <c:manualLayout>
                  <c:x val="2.3919728783902014E-2"/>
                  <c:y val="-2.8676917349612602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1"/>
              <c:layout>
                <c:manualLayout>
                  <c:x val="1.4814851268591441E-2"/>
                  <c:y val="-4.0840744156906424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2"/>
              <c:layout>
                <c:manualLayout>
                  <c:x val="2.2067804024496956E-2"/>
                  <c:y val="-6.231012641466471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3"/>
              <c:layout>
                <c:manualLayout>
                  <c:x val="2.3148184601924759E-2"/>
                  <c:y val="-4.8503408360907156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4"/>
              <c:layout>
                <c:manualLayout>
                  <c:x val="2.808639545056869E-2"/>
                  <c:y val="-3.6035783817076783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5"/>
              <c:layout>
                <c:manualLayout>
                  <c:x val="1.9290135608049035E-2"/>
                  <c:y val="-5.2852482931712685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dLbl>
              <c:idx val="6"/>
              <c:layout>
                <c:manualLayout>
                  <c:x val="2.00615704286966E-2"/>
                  <c:y val="-4.1600049334028451E-2"/>
                </c:manualLayout>
              </c:layout>
              <c:showLegendKey val="0"/>
              <c:showVal val="1"/>
              <c:showCatName val="0"/>
              <c:showSerName val="0"/>
              <c:showPercent val="1"/>
              <c:showBubbleSize val="1"/>
            </c:dLbl>
            <c:spPr>
              <a:ln>
                <a:noFill/>
              </a:ln>
            </c:spPr>
            <c:txPr>
              <a:bodyPr/>
              <a:lstStyle/>
              <a:p>
                <a:pPr>
                  <a:defRPr sz="1500" b="1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1"/>
            <c:showLeaderLines val="0"/>
          </c:dLbls>
          <c:cat>
            <c:strRef>
              <c:f>Лист1!$A$2:$A$8</c:f>
              <c:strCache>
                <c:ptCount val="7"/>
                <c:pt idx="0">
                  <c:v>Налог на доходы  физических лиц  </c:v>
                </c:pt>
                <c:pt idx="1">
                  <c:v>Арендная плата за землю </c:v>
                </c:pt>
                <c:pt idx="2">
                  <c:v>Единый налог на вмененный доход </c:v>
                </c:pt>
                <c:pt idx="3">
                  <c:v>Налог  на  прибыль организаций </c:v>
                </c:pt>
                <c:pt idx="4">
                  <c:v>Доходы от продажи квартир и имущества </c:v>
                </c:pt>
                <c:pt idx="5">
                  <c:v>Доходы от продажи земельных участков </c:v>
                </c:pt>
                <c:pt idx="6">
                  <c:v>Прочие доходы </c:v>
                </c:pt>
              </c:strCache>
            </c:strRef>
          </c:cat>
          <c:val>
            <c:numRef>
              <c:f>Лист1!$C$2:$C$8</c:f>
              <c:numCache>
                <c:formatCode>General</c:formatCode>
                <c:ptCount val="7"/>
                <c:pt idx="0">
                  <c:v>728</c:v>
                </c:pt>
                <c:pt idx="1">
                  <c:v>197</c:v>
                </c:pt>
                <c:pt idx="2">
                  <c:v>107</c:v>
                </c:pt>
                <c:pt idx="3">
                  <c:v>40</c:v>
                </c:pt>
                <c:pt idx="4">
                  <c:v>37</c:v>
                </c:pt>
                <c:pt idx="5">
                  <c:v>31</c:v>
                </c:pt>
                <c:pt idx="6">
                  <c:v>50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</c:dLbls>
        <c:gapWidth val="22"/>
        <c:shape val="cylinder"/>
        <c:axId val="49375872"/>
        <c:axId val="44302720"/>
        <c:axId val="0"/>
      </c:bar3DChart>
      <c:catAx>
        <c:axId val="49375872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 rot="-5400000" vert="horz"/>
          <a:lstStyle/>
          <a:p>
            <a:pPr>
              <a:defRPr sz="1360" b="1" baseline="0"/>
            </a:pPr>
            <a:endParaRPr lang="ru-RU"/>
          </a:p>
        </c:txPr>
        <c:crossAx val="44302720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443027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49375872"/>
        <c:crosses val="autoZero"/>
        <c:crossBetween val="between"/>
        <c:majorUnit val="200"/>
      </c:valAx>
    </c:plotArea>
    <c:legend>
      <c:legendPos val="r"/>
      <c:layout>
        <c:manualLayout>
          <c:xMode val="edge"/>
          <c:yMode val="edge"/>
          <c:x val="0.79722222222222228"/>
          <c:y val="0.67414912042421382"/>
          <c:w val="0.18657403762029784"/>
          <c:h val="0.20299439392919108"/>
        </c:manualLayout>
      </c:layout>
      <c:overlay val="1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1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357380674637894"/>
          <c:y val="3.5001819236148222E-2"/>
          <c:w val="0.70964007971225818"/>
          <c:h val="0.809875406688619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 на социальную сферу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>
                <c:manualLayout>
                  <c:x val="2.7777777777777922E-2"/>
                  <c:y val="-1.2893024041530593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7</a:t>
                    </a:r>
                    <a:r>
                      <a:rPr lang="ru-RU" dirty="0" smtClean="0"/>
                      <a:t>6,2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922E-2"/>
                  <c:y val="-1.289302404153059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77,6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Плановые назначения</c:v>
                </c:pt>
                <c:pt idx="1">
                  <c:v>Исполненные расходы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1761503.4</c:v>
                </c:pt>
                <c:pt idx="1">
                  <c:v>1750961.6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Другие расходы</c:v>
                </c:pt>
              </c:strCache>
            </c:strRef>
          </c:tx>
          <c:spPr>
            <a:solidFill>
              <a:srgbClr val="F5562B"/>
            </a:solidFill>
          </c:spPr>
          <c:invertIfNegative val="0"/>
          <c:dLbls>
            <c:dLbl>
              <c:idx val="0"/>
              <c:layout>
                <c:manualLayout>
                  <c:x val="1.8518518518518563E-2"/>
                  <c:y val="-7.7358144249183537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2</a:t>
                    </a:r>
                    <a:r>
                      <a:rPr lang="ru-RU" dirty="0" smtClean="0"/>
                      <a:t>3,8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7777777922E-2"/>
                  <c:y val="-1.5471628849836709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22,4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0%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Плановые назначения</c:v>
                </c:pt>
                <c:pt idx="1">
                  <c:v>Исполненные расходы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551248.19999999774</c:v>
                </c:pt>
                <c:pt idx="1">
                  <c:v>504686.4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8061952"/>
        <c:axId val="58063488"/>
        <c:axId val="0"/>
      </c:bar3DChart>
      <c:catAx>
        <c:axId val="5806195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8063488"/>
        <c:crosses val="autoZero"/>
        <c:auto val="1"/>
        <c:lblAlgn val="ctr"/>
        <c:lblOffset val="100"/>
        <c:noMultiLvlLbl val="0"/>
      </c:catAx>
      <c:valAx>
        <c:axId val="58063488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5806195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989588801399972"/>
          <c:y val="0.12436586858410464"/>
          <c:w val="0.1677893700787402"/>
          <c:h val="0.64748049414824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0588363954505695E-4"/>
          <c:y val="0.10348682873166012"/>
          <c:w val="0.64462970597390168"/>
          <c:h val="0.896513132199158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explosion val="18"/>
          <c:dPt>
            <c:idx val="0"/>
            <c:bubble3D val="0"/>
            <c:explosion val="0"/>
          </c:dPt>
          <c:dPt>
            <c:idx val="7"/>
            <c:bubble3D val="0"/>
            <c:explosion val="13"/>
          </c:dPt>
          <c:dPt>
            <c:idx val="11"/>
            <c:bubble3D val="0"/>
            <c:explosion val="11"/>
          </c:dPt>
          <c:dLbls>
            <c:dLbl>
              <c:idx val="0"/>
              <c:layout>
                <c:manualLayout>
                  <c:x val="-0.22140857392825869"/>
                  <c:y val="-0.1614596411930470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68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1"/>
              <c:layout>
                <c:manualLayout>
                  <c:x val="4.1770559930008784E-2"/>
                  <c:y val="-8.754011343347904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</a:t>
                    </a:r>
                    <a:r>
                      <a:rPr lang="ru-RU" dirty="0" smtClean="0"/>
                      <a:t>,7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2"/>
              <c:layout>
                <c:manualLayout>
                  <c:x val="4.305555555555541E-2"/>
                  <c:y val="1.695313622278318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,9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3"/>
              <c:layout>
                <c:manualLayout>
                  <c:x val="1.2500000000000001E-2"/>
                  <c:y val="-1.926298825101872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</a:t>
                    </a:r>
                    <a:r>
                      <a:rPr lang="en-US" dirty="0" smtClean="0"/>
                      <a:t>9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4"/>
              <c:layout>
                <c:manualLayout>
                  <c:x val="-1.6107447506561682E-2"/>
                  <c:y val="-4.394209345243082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,7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5"/>
              <c:layout>
                <c:manualLayout>
                  <c:x val="-3.7329943132108486E-3"/>
                  <c:y val="-4.674706027211721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,9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6"/>
              <c:layout>
                <c:manualLayout>
                  <c:x val="1.6110017497812781E-2"/>
                  <c:y val="-7.605599976400088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</a:t>
                    </a:r>
                    <a:r>
                      <a:rPr lang="ru-RU" dirty="0" smtClean="0"/>
                      <a:t>,9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7"/>
              <c:layout>
                <c:manualLayout>
                  <c:x val="-9.8676727909011597E-4"/>
                  <c:y val="-0.1328408776088156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,7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8"/>
              <c:layout>
                <c:manualLayout>
                  <c:x val="6.2119422572178493E-2"/>
                  <c:y val="-0.147418791461229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,4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9"/>
              <c:layout>
                <c:manualLayout>
                  <c:x val="0.11368700787401556"/>
                  <c:y val="-0.1153427951014796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0,4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10"/>
              <c:tx>
                <c:rich>
                  <a:bodyPr/>
                  <a:lstStyle/>
                  <a:p>
                    <a:r>
                      <a:rPr lang="ru-RU" dirty="0" smtClean="0"/>
                      <a:t>0,4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dLbl>
              <c:idx val="11"/>
              <c:layout>
                <c:manualLayout>
                  <c:x val="6.6441218285214348E-2"/>
                  <c:y val="1.469014216380389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0,1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1"/>
              <c:showPercent val="0"/>
              <c:showBubbleSize val="0"/>
            </c:dLbl>
            <c:numFmt formatCode="0.00%" sourceLinked="0"/>
            <c:txPr>
              <a:bodyPr/>
              <a:lstStyle/>
              <a:p>
                <a:pPr>
                  <a:defRPr b="1" i="0" baseline="0"/>
                </a:pPr>
                <a:endParaRPr lang="ru-RU"/>
              </a:p>
            </c:txPr>
            <c:showLegendKey val="1"/>
            <c:showVal val="1"/>
            <c:showCatName val="0"/>
            <c:showSerName val="1"/>
            <c:showPercent val="0"/>
            <c:showBubbleSize val="0"/>
            <c:showLeaderLines val="0"/>
          </c:dLbls>
          <c:cat>
            <c:strRef>
              <c:f>Лист1!$A$2:$A$13</c:f>
              <c:strCache>
                <c:ptCount val="12"/>
                <c:pt idx="0">
                  <c:v>Образование</c:v>
                </c:pt>
                <c:pt idx="1">
                  <c:v>Общегосударственные вопросы</c:v>
                </c:pt>
                <c:pt idx="2">
                  <c:v>Здравоохранение, физическая культура и спорт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Жилищно-коммунальное хозяйство</c:v>
                </c:pt>
                <c:pt idx="5">
                  <c:v>Социальная политика</c:v>
                </c:pt>
                <c:pt idx="6">
                  <c:v>Межбюджетные трансферты</c:v>
                </c:pt>
                <c:pt idx="7">
                  <c:v>Национальная экономика</c:v>
                </c:pt>
                <c:pt idx="8">
                  <c:v>Культура, кинематография и средства массовой информации</c:v>
                </c:pt>
                <c:pt idx="9">
                  <c:v>Обслуживание государственного и муниципального долга</c:v>
                </c:pt>
                <c:pt idx="10">
                  <c:v>Физическая культура</c:v>
                </c:pt>
                <c:pt idx="11">
                  <c:v>Национальная оборона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68.041538396061526</c:v>
                </c:pt>
                <c:pt idx="1">
                  <c:v>9.6628019974747836</c:v>
                </c:pt>
                <c:pt idx="2">
                  <c:v>4.9174649590716282</c:v>
                </c:pt>
                <c:pt idx="3">
                  <c:v>3.9384114897359868</c:v>
                </c:pt>
                <c:pt idx="4">
                  <c:v>3.6824850331257291</c:v>
                </c:pt>
                <c:pt idx="5">
                  <c:v>2.9093635177119852</c:v>
                </c:pt>
                <c:pt idx="6">
                  <c:v>2.8515220459929975</c:v>
                </c:pt>
                <c:pt idx="7">
                  <c:v>1.6776376455900919</c:v>
                </c:pt>
                <c:pt idx="8">
                  <c:v>1.3777770290399922</c:v>
                </c:pt>
                <c:pt idx="9">
                  <c:v>0.43252315964193</c:v>
                </c:pt>
                <c:pt idx="10">
                  <c:v>0.37951400218473902</c:v>
                </c:pt>
                <c:pt idx="11">
                  <c:v>0.12896072436834116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cat>
            <c:strRef>
              <c:f>Лист1!$A$2:$A$13</c:f>
              <c:strCache>
                <c:ptCount val="12"/>
                <c:pt idx="0">
                  <c:v>Образование</c:v>
                </c:pt>
                <c:pt idx="1">
                  <c:v>Общегосударственные вопросы</c:v>
                </c:pt>
                <c:pt idx="2">
                  <c:v>Здравоохранение, физическая культура и спорт</c:v>
                </c:pt>
                <c:pt idx="3">
                  <c:v>Национальная безопасность и правоохранительная деятельность</c:v>
                </c:pt>
                <c:pt idx="4">
                  <c:v>Жилищно-коммунальное хозяйство</c:v>
                </c:pt>
                <c:pt idx="5">
                  <c:v>Социальная политика</c:v>
                </c:pt>
                <c:pt idx="6">
                  <c:v>Межбюджетные трансферты</c:v>
                </c:pt>
                <c:pt idx="7">
                  <c:v>Национальная экономика</c:v>
                </c:pt>
                <c:pt idx="8">
                  <c:v>Культура, кинематография и средства массовой информации</c:v>
                </c:pt>
                <c:pt idx="9">
                  <c:v>Обслуживание государственного и муниципального долга</c:v>
                </c:pt>
                <c:pt idx="10">
                  <c:v>Физическая культура</c:v>
                </c:pt>
                <c:pt idx="11">
                  <c:v>Национальная оборона</c:v>
                </c:pt>
              </c:strCache>
            </c:strRef>
          </c:cat>
          <c:val>
            <c:numRef>
              <c:f>Лист1!$C$2:$C$13</c:f>
              <c:numCache>
                <c:formatCode>#,##0.00</c:formatCode>
                <c:ptCount val="12"/>
                <c:pt idx="0">
                  <c:v>1534777.6</c:v>
                </c:pt>
                <c:pt idx="1">
                  <c:v>217958.8</c:v>
                </c:pt>
                <c:pt idx="2">
                  <c:v>110920.7</c:v>
                </c:pt>
                <c:pt idx="3">
                  <c:v>88836.7</c:v>
                </c:pt>
                <c:pt idx="4">
                  <c:v>83063.899999999994</c:v>
                </c:pt>
                <c:pt idx="5">
                  <c:v>65625</c:v>
                </c:pt>
                <c:pt idx="6">
                  <c:v>64320.3</c:v>
                </c:pt>
                <c:pt idx="7">
                  <c:v>37841.599999999999</c:v>
                </c:pt>
                <c:pt idx="8">
                  <c:v>31077.8</c:v>
                </c:pt>
                <c:pt idx="9">
                  <c:v>9756.2000000000007</c:v>
                </c:pt>
                <c:pt idx="10">
                  <c:v>8560.5</c:v>
                </c:pt>
                <c:pt idx="11">
                  <c:v>2908.9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b"/>
      <c:layout>
        <c:manualLayout>
          <c:xMode val="edge"/>
          <c:yMode val="edge"/>
          <c:x val="0.58545319335083057"/>
          <c:y val="2.476179601200525E-2"/>
          <c:w val="0.41223042432195978"/>
          <c:h val="0.9752382573179037"/>
        </c:manualLayout>
      </c:layout>
      <c:overlay val="0"/>
    </c:legend>
    <c:plotVisOnly val="1"/>
    <c:dispBlanksAs val="zero"/>
    <c:showDLblsOverMax val="0"/>
  </c:chart>
  <c:spPr>
    <a:ln>
      <a:solidFill>
        <a:srgbClr val="3891A7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101973364440589"/>
          <c:y val="4.4861391929187436E-2"/>
          <c:w val="0.68480205599300092"/>
          <c:h val="0.660769890982380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 счет средств местного бюджета</c:v>
                </c:pt>
              </c:strCache>
            </c:strRef>
          </c:tx>
          <c:spPr>
            <a:solidFill>
              <a:srgbClr val="FFFF99"/>
            </a:soli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8.3333333333333367E-3"/>
                  <c:y val="-4.9681490788973433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7</a:t>
                    </a:r>
                    <a:r>
                      <a:rPr lang="ru-RU" dirty="0" smtClean="0"/>
                      <a:t>7,8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555555555555558E-3"/>
                  <c:y val="7.4522236183460237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88,8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ru-RU" dirty="0" smtClean="0"/>
                      <a:t>88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50000000000000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82,8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Шаумянское сельское поселение</c:v>
                </c:pt>
                <c:pt idx="1">
                  <c:v>Октябрьское сельское поселение</c:v>
                </c:pt>
                <c:pt idx="2">
                  <c:v>Георгиевское сельское поселение</c:v>
                </c:pt>
                <c:pt idx="3">
                  <c:v>Вельяминовское сельское поселение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8713.4</c:v>
                </c:pt>
                <c:pt idx="1">
                  <c:v>10677.8</c:v>
                </c:pt>
                <c:pt idx="2">
                  <c:v>32437.200000000001</c:v>
                </c:pt>
                <c:pt idx="3">
                  <c:v>3521.3500000000022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 счет средств краевого бюджета</c:v>
                </c:pt>
              </c:strCache>
            </c:strRef>
          </c:tx>
          <c:spPr>
            <a:solidFill>
              <a:srgbClr val="FF7C80"/>
            </a:soli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2222222222222251E-2"/>
                  <c:y val="-5.2165565328422037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2</a:t>
                    </a:r>
                    <a:r>
                      <a:rPr lang="ru-RU" dirty="0" smtClean="0"/>
                      <a:t>2,2 %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277777777777781E-2"/>
                  <c:y val="-4.4713341710076134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1</a:t>
                    </a:r>
                    <a:r>
                      <a:rPr lang="ru-RU" dirty="0" smtClean="0"/>
                      <a:t>1,2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666666666666683E-3"/>
                  <c:y val="-2.4840745394486686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1</a:t>
                    </a:r>
                    <a:r>
                      <a:rPr lang="ru-RU" dirty="0" smtClean="0"/>
                      <a:t>2</a:t>
                    </a:r>
                    <a:r>
                      <a:rPr lang="ru-RU" baseline="0" dirty="0" smtClean="0"/>
                      <a:t>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9444444444444571E-3"/>
                  <c:y val="-5.4649639867870713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 smtClean="0"/>
                      <a:t>1</a:t>
                    </a:r>
                    <a:r>
                      <a:rPr lang="ru-RU" dirty="0" smtClean="0"/>
                      <a:t>7,2 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Шаумянское сельское поселение</c:v>
                </c:pt>
                <c:pt idx="1">
                  <c:v>Октябрьское сельское поселение</c:v>
                </c:pt>
                <c:pt idx="2">
                  <c:v>Георгиевское сельское поселение</c:v>
                </c:pt>
                <c:pt idx="3">
                  <c:v>Вельяминовское сельское поселение</c:v>
                </c:pt>
              </c:strCache>
            </c:strRef>
          </c:cat>
          <c:val>
            <c:numRef>
              <c:f>Лист1!$C$2:$C$5</c:f>
              <c:numCache>
                <c:formatCode>#,##0.00</c:formatCode>
                <c:ptCount val="4"/>
                <c:pt idx="0">
                  <c:v>2488</c:v>
                </c:pt>
                <c:pt idx="1">
                  <c:v>1341.1</c:v>
                </c:pt>
                <c:pt idx="2">
                  <c:v>4410.9000000000005</c:v>
                </c:pt>
                <c:pt idx="3">
                  <c:v>730.5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1554304"/>
        <c:axId val="131556096"/>
        <c:axId val="0"/>
      </c:bar3DChart>
      <c:catAx>
        <c:axId val="131554304"/>
        <c:scaling>
          <c:orientation val="minMax"/>
        </c:scaling>
        <c:delete val="1"/>
        <c:axPos val="b"/>
        <c:majorTickMark val="out"/>
        <c:minorTickMark val="none"/>
        <c:tickLblPos val="none"/>
        <c:crossAx val="131556096"/>
        <c:crosses val="autoZero"/>
        <c:auto val="1"/>
        <c:lblAlgn val="ctr"/>
        <c:lblOffset val="100"/>
        <c:noMultiLvlLbl val="0"/>
      </c:catAx>
      <c:valAx>
        <c:axId val="13155609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1315543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4520450568678962"/>
          <c:y val="5.5855687396236288E-2"/>
          <c:w val="0.1455361986001753"/>
          <c:h val="0.845231985178485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323875-0C03-4F3B-9744-C7AAEE2422B0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C5D9AA-B652-4A53-8B69-6997705AAFEE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dirty="0" smtClean="0"/>
            <a:t>44 дошкольных образовательных учреждения;</a:t>
          </a:r>
          <a:endParaRPr lang="ru-RU" sz="1200" dirty="0"/>
        </a:p>
      </dgm:t>
    </dgm:pt>
    <dgm:pt modelId="{B3903086-3AC3-479A-9271-0014A8B95451}" type="parTrans" cxnId="{D257EA24-426B-4D6B-BDF7-5D3B187AE21D}">
      <dgm:prSet/>
      <dgm:spPr>
        <a:ln>
          <a:solidFill>
            <a:srgbClr val="002060"/>
          </a:solidFill>
        </a:ln>
      </dgm:spPr>
      <dgm:t>
        <a:bodyPr/>
        <a:lstStyle/>
        <a:p>
          <a:endParaRPr lang="ru-RU" dirty="0"/>
        </a:p>
      </dgm:t>
    </dgm:pt>
    <dgm:pt modelId="{9A6CD7A6-4F10-4F9E-A98A-3E5043802AFB}" type="sibTrans" cxnId="{D257EA24-426B-4D6B-BDF7-5D3B187AE21D}">
      <dgm:prSet/>
      <dgm:spPr/>
      <dgm:t>
        <a:bodyPr/>
        <a:lstStyle/>
        <a:p>
          <a:endParaRPr lang="ru-RU"/>
        </a:p>
      </dgm:t>
    </dgm:pt>
    <dgm:pt modelId="{0264B92A-0DE8-4B51-859B-CE785E584C27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dirty="0" smtClean="0"/>
            <a:t>37 общеобразовательных школ;</a:t>
          </a:r>
          <a:endParaRPr lang="ru-RU" sz="1200" dirty="0"/>
        </a:p>
      </dgm:t>
    </dgm:pt>
    <dgm:pt modelId="{9F1D2F65-D74D-4DBC-A797-053D588E2593}" type="parTrans" cxnId="{C4059BA0-E98E-4DF3-9317-F6204971B40C}">
      <dgm:prSet/>
      <dgm:spPr>
        <a:ln>
          <a:solidFill>
            <a:srgbClr val="002060"/>
          </a:solidFill>
        </a:ln>
      </dgm:spPr>
      <dgm:t>
        <a:bodyPr/>
        <a:lstStyle/>
        <a:p>
          <a:endParaRPr lang="ru-RU" dirty="0"/>
        </a:p>
      </dgm:t>
    </dgm:pt>
    <dgm:pt modelId="{D4360A7A-985B-4221-846E-48998EF3DC85}" type="sibTrans" cxnId="{C4059BA0-E98E-4DF3-9317-F6204971B40C}">
      <dgm:prSet/>
      <dgm:spPr/>
      <dgm:t>
        <a:bodyPr/>
        <a:lstStyle/>
        <a:p>
          <a:endParaRPr lang="ru-RU"/>
        </a:p>
      </dgm:t>
    </dgm:pt>
    <dgm:pt modelId="{1767604E-386F-4692-BDC4-F9A185F79742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200" dirty="0" smtClean="0"/>
            <a:t>22 учреждения доп.образования детей</a:t>
          </a:r>
          <a:endParaRPr lang="ru-RU" sz="1200" dirty="0"/>
        </a:p>
      </dgm:t>
    </dgm:pt>
    <dgm:pt modelId="{6AB78999-B0E1-49C5-9B74-AB215D781D54}" type="parTrans" cxnId="{F4F35ED0-652A-4ECE-9FF8-9BEFC34378F8}">
      <dgm:prSet/>
      <dgm:spPr>
        <a:ln>
          <a:solidFill>
            <a:srgbClr val="002060"/>
          </a:solidFill>
        </a:ln>
      </dgm:spPr>
      <dgm:t>
        <a:bodyPr/>
        <a:lstStyle/>
        <a:p>
          <a:endParaRPr lang="ru-RU" dirty="0"/>
        </a:p>
      </dgm:t>
    </dgm:pt>
    <dgm:pt modelId="{8F2EFA29-2EED-4202-A97B-9D5401ABEC0C}" type="sibTrans" cxnId="{F4F35ED0-652A-4ECE-9FF8-9BEFC34378F8}">
      <dgm:prSet/>
      <dgm:spPr/>
      <dgm:t>
        <a:bodyPr/>
        <a:lstStyle/>
        <a:p>
          <a:endParaRPr lang="ru-RU"/>
        </a:p>
      </dgm:t>
    </dgm:pt>
    <dgm:pt modelId="{FEE29C94-37F2-4CA7-9AAC-C0DC9E352FB5}">
      <dgm:prSet phldrT="[Текст]"/>
      <dgm:spPr/>
      <dgm:t>
        <a:bodyPr/>
        <a:lstStyle/>
        <a:p>
          <a:r>
            <a:rPr lang="ru-RU" dirty="0" smtClean="0"/>
            <a:t>2 детских худ.школы;</a:t>
          </a:r>
          <a:endParaRPr lang="ru-RU" dirty="0"/>
        </a:p>
      </dgm:t>
    </dgm:pt>
    <dgm:pt modelId="{9E16520F-3758-41C7-A73B-052CB8744DF2}" type="parTrans" cxnId="{8D588CAA-B235-48D0-B9BB-9233B98F7BAA}">
      <dgm:prSet/>
      <dgm:spPr/>
      <dgm:t>
        <a:bodyPr/>
        <a:lstStyle/>
        <a:p>
          <a:endParaRPr lang="ru-RU"/>
        </a:p>
      </dgm:t>
    </dgm:pt>
    <dgm:pt modelId="{1940FB40-D687-463C-B757-4D61104B638E}" type="sibTrans" cxnId="{8D588CAA-B235-48D0-B9BB-9233B98F7BAA}">
      <dgm:prSet/>
      <dgm:spPr/>
      <dgm:t>
        <a:bodyPr/>
        <a:lstStyle/>
        <a:p>
          <a:endParaRPr lang="ru-RU"/>
        </a:p>
      </dgm:t>
    </dgm:pt>
    <dgm:pt modelId="{B43FF1D8-527C-4646-9E06-08D82FD0749A}">
      <dgm:prSet phldrT="[Текст]"/>
      <dgm:spPr/>
      <dgm:t>
        <a:bodyPr/>
        <a:lstStyle/>
        <a:p>
          <a:r>
            <a:rPr lang="ru-RU" dirty="0" smtClean="0"/>
            <a:t>2 школы искусств;</a:t>
          </a:r>
          <a:endParaRPr lang="ru-RU" dirty="0"/>
        </a:p>
      </dgm:t>
    </dgm:pt>
    <dgm:pt modelId="{7A3D62B6-82F1-4895-A382-1674F0383487}" type="parTrans" cxnId="{0D100E4C-2031-43DD-AEDB-2FB142FA9211}">
      <dgm:prSet/>
      <dgm:spPr/>
      <dgm:t>
        <a:bodyPr/>
        <a:lstStyle/>
        <a:p>
          <a:endParaRPr lang="ru-RU"/>
        </a:p>
      </dgm:t>
    </dgm:pt>
    <dgm:pt modelId="{E8C1FD49-7C13-40FA-B354-4B39C22E53B9}" type="sibTrans" cxnId="{0D100E4C-2031-43DD-AEDB-2FB142FA9211}">
      <dgm:prSet/>
      <dgm:spPr/>
      <dgm:t>
        <a:bodyPr/>
        <a:lstStyle/>
        <a:p>
          <a:endParaRPr lang="ru-RU"/>
        </a:p>
      </dgm:t>
    </dgm:pt>
    <dgm:pt modelId="{CA77455F-B95B-4DA3-A0CA-B1B567F374BC}">
      <dgm:prSet phldrT="[Текст]"/>
      <dgm:spPr/>
      <dgm:t>
        <a:bodyPr/>
        <a:lstStyle/>
        <a:p>
          <a:r>
            <a:rPr lang="ru-RU" dirty="0" smtClean="0"/>
            <a:t>11 спорт.школ;</a:t>
          </a:r>
          <a:endParaRPr lang="ru-RU" dirty="0"/>
        </a:p>
      </dgm:t>
    </dgm:pt>
    <dgm:pt modelId="{66F8879B-452B-482E-B156-B027AD7ADD9E}" type="parTrans" cxnId="{1ADD91CB-EA5D-46B3-873F-9E3A07CA1336}">
      <dgm:prSet/>
      <dgm:spPr/>
      <dgm:t>
        <a:bodyPr/>
        <a:lstStyle/>
        <a:p>
          <a:endParaRPr lang="ru-RU"/>
        </a:p>
      </dgm:t>
    </dgm:pt>
    <dgm:pt modelId="{4CCE4D20-FFB9-4624-AA27-311ED8370EF9}" type="sibTrans" cxnId="{1ADD91CB-EA5D-46B3-873F-9E3A07CA1336}">
      <dgm:prSet/>
      <dgm:spPr/>
      <dgm:t>
        <a:bodyPr/>
        <a:lstStyle/>
        <a:p>
          <a:endParaRPr lang="ru-RU"/>
        </a:p>
      </dgm:t>
    </dgm:pt>
    <dgm:pt modelId="{B2E09796-ECB5-4E79-8252-9C50AAFC9CDE}">
      <dgm:prSet phldrT="[Текст]"/>
      <dgm:spPr/>
      <dgm:t>
        <a:bodyPr/>
        <a:lstStyle/>
        <a:p>
          <a:r>
            <a:rPr lang="ru-RU" dirty="0" smtClean="0"/>
            <a:t>7 прочих учреждений - дома творчества, центры внешкольной работы.</a:t>
          </a:r>
          <a:endParaRPr lang="ru-RU" dirty="0"/>
        </a:p>
      </dgm:t>
    </dgm:pt>
    <dgm:pt modelId="{075C5413-1AB9-43E9-8F4C-476FC1FFDA14}" type="parTrans" cxnId="{D73127E0-6198-49DB-AC08-8E0DAE003EF8}">
      <dgm:prSet/>
      <dgm:spPr/>
      <dgm:t>
        <a:bodyPr/>
        <a:lstStyle/>
        <a:p>
          <a:endParaRPr lang="ru-RU"/>
        </a:p>
      </dgm:t>
    </dgm:pt>
    <dgm:pt modelId="{D3FED590-7699-40AB-B156-FCC5EDAAE812}" type="sibTrans" cxnId="{D73127E0-6198-49DB-AC08-8E0DAE003EF8}">
      <dgm:prSet/>
      <dgm:spPr/>
      <dgm:t>
        <a:bodyPr/>
        <a:lstStyle/>
        <a:p>
          <a:endParaRPr lang="ru-RU"/>
        </a:p>
      </dgm:t>
    </dgm:pt>
    <dgm:pt modelId="{065FB7D9-3823-4EF7-A72D-80DEDA8923AB}" type="pres">
      <dgm:prSet presAssocID="{AA323875-0C03-4F3B-9744-C7AAEE2422B0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1A0D75B-63D3-4B41-8379-08CB13189745}" type="pres">
      <dgm:prSet presAssocID="{AA323875-0C03-4F3B-9744-C7AAEE2422B0}" presName="cycle" presStyleCnt="0"/>
      <dgm:spPr/>
    </dgm:pt>
    <dgm:pt modelId="{34F78627-751E-411D-89AC-196739C89796}" type="pres">
      <dgm:prSet presAssocID="{AA323875-0C03-4F3B-9744-C7AAEE2422B0}" presName="centerShape" presStyleCnt="0"/>
      <dgm:spPr/>
    </dgm:pt>
    <dgm:pt modelId="{CE74AB40-EE66-46CD-AB68-97F8A7E53F54}" type="pres">
      <dgm:prSet presAssocID="{AA323875-0C03-4F3B-9744-C7AAEE2422B0}" presName="connSite" presStyleLbl="node1" presStyleIdx="0" presStyleCnt="4"/>
      <dgm:spPr/>
    </dgm:pt>
    <dgm:pt modelId="{FE6A45B9-0A13-494E-BE83-47F8C1732226}" type="pres">
      <dgm:prSet presAssocID="{AA323875-0C03-4F3B-9744-C7AAEE2422B0}" presName="visible" presStyleLbl="node1" presStyleIdx="0" presStyleCnt="4" custScaleX="85908" custScaleY="118955" custLinFactNeighborX="12892" custLinFactNeighborY="102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4BD843F8-D396-4379-8840-8376E240779C}" type="pres">
      <dgm:prSet presAssocID="{B3903086-3AC3-479A-9271-0014A8B95451}" presName="Name25" presStyleLbl="parChTrans1D1" presStyleIdx="0" presStyleCnt="3"/>
      <dgm:spPr/>
      <dgm:t>
        <a:bodyPr/>
        <a:lstStyle/>
        <a:p>
          <a:endParaRPr lang="ru-RU"/>
        </a:p>
      </dgm:t>
    </dgm:pt>
    <dgm:pt modelId="{C7DA0475-15F3-4500-8CEF-C29DA98C6BC6}" type="pres">
      <dgm:prSet presAssocID="{B1C5D9AA-B652-4A53-8B69-6997705AAFEE}" presName="node" presStyleCnt="0"/>
      <dgm:spPr/>
    </dgm:pt>
    <dgm:pt modelId="{8EFA218B-1E2E-4292-8D00-47B64BF2A1CC}" type="pres">
      <dgm:prSet presAssocID="{B1C5D9AA-B652-4A53-8B69-6997705AAFEE}" presName="parentNode" presStyleLbl="node1" presStyleIdx="1" presStyleCnt="4" custScaleX="177810" custScaleY="120868" custLinFactNeighborX="53471" custLinFactNeighborY="818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618ACA-F672-422B-B2B8-51E289C7584A}" type="pres">
      <dgm:prSet presAssocID="{B1C5D9AA-B652-4A53-8B69-6997705AAFEE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375537-D9B2-49B0-A5C4-F57E939947C4}" type="pres">
      <dgm:prSet presAssocID="{9F1D2F65-D74D-4DBC-A797-053D588E2593}" presName="Name25" presStyleLbl="parChTrans1D1" presStyleIdx="1" presStyleCnt="3"/>
      <dgm:spPr/>
      <dgm:t>
        <a:bodyPr/>
        <a:lstStyle/>
        <a:p>
          <a:endParaRPr lang="ru-RU"/>
        </a:p>
      </dgm:t>
    </dgm:pt>
    <dgm:pt modelId="{D2523CB2-D09B-4746-938B-918FF64780A8}" type="pres">
      <dgm:prSet presAssocID="{0264B92A-0DE8-4B51-859B-CE785E584C27}" presName="node" presStyleCnt="0"/>
      <dgm:spPr/>
    </dgm:pt>
    <dgm:pt modelId="{315E17D6-7D0C-4332-AB33-93EF97659E13}" type="pres">
      <dgm:prSet presAssocID="{0264B92A-0DE8-4B51-859B-CE785E584C27}" presName="parentNode" presStyleLbl="node1" presStyleIdx="2" presStyleCnt="4" custScaleX="214317" custScaleY="110082" custLinFactX="56277" custLinFactNeighborX="100000" custLinFactNeighborY="-204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BDD003-B01F-428B-93D8-6FA6A9DA5E94}" type="pres">
      <dgm:prSet presAssocID="{0264B92A-0DE8-4B51-859B-CE785E584C27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34211D-2597-4885-B3F6-89FD57714BC1}" type="pres">
      <dgm:prSet presAssocID="{6AB78999-B0E1-49C5-9B74-AB215D781D54}" presName="Name25" presStyleLbl="parChTrans1D1" presStyleIdx="2" presStyleCnt="3"/>
      <dgm:spPr/>
      <dgm:t>
        <a:bodyPr/>
        <a:lstStyle/>
        <a:p>
          <a:endParaRPr lang="ru-RU"/>
        </a:p>
      </dgm:t>
    </dgm:pt>
    <dgm:pt modelId="{1FF9329F-0A78-452D-B062-1B0ECFAC22E7}" type="pres">
      <dgm:prSet presAssocID="{1767604E-386F-4692-BDC4-F9A185F79742}" presName="node" presStyleCnt="0"/>
      <dgm:spPr/>
    </dgm:pt>
    <dgm:pt modelId="{376C78E9-E481-46AD-B69B-1087EB1A1C08}" type="pres">
      <dgm:prSet presAssocID="{1767604E-386F-4692-BDC4-F9A185F79742}" presName="parentNode" presStyleLbl="node1" presStyleIdx="3" presStyleCnt="4" custScaleX="114318" custScaleY="98792" custLinFactNeighborX="60406" custLinFactNeighborY="-1584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9EB2C9-FFE1-41B5-ABEA-D6B4AA7FB913}" type="pres">
      <dgm:prSet presAssocID="{1767604E-386F-4692-BDC4-F9A185F79742}" presName="childNod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A8AD904-843D-4E29-806C-2E81E1D022E3}" type="presOf" srcId="{0264B92A-0DE8-4B51-859B-CE785E584C27}" destId="{315E17D6-7D0C-4332-AB33-93EF97659E13}" srcOrd="0" destOrd="0" presId="urn:microsoft.com/office/officeart/2005/8/layout/radial2"/>
    <dgm:cxn modelId="{7ED1E67C-EF6E-4C8A-A081-B51B4B69B514}" type="presOf" srcId="{B3903086-3AC3-479A-9271-0014A8B95451}" destId="{4BD843F8-D396-4379-8840-8376E240779C}" srcOrd="0" destOrd="0" presId="urn:microsoft.com/office/officeart/2005/8/layout/radial2"/>
    <dgm:cxn modelId="{0D100E4C-2031-43DD-AEDB-2FB142FA9211}" srcId="{1767604E-386F-4692-BDC4-F9A185F79742}" destId="{B43FF1D8-527C-4646-9E06-08D82FD0749A}" srcOrd="1" destOrd="0" parTransId="{7A3D62B6-82F1-4895-A382-1674F0383487}" sibTransId="{E8C1FD49-7C13-40FA-B354-4B39C22E53B9}"/>
    <dgm:cxn modelId="{6766DA2B-E18D-461D-9AB0-58C6D5D0496F}" type="presOf" srcId="{FEE29C94-37F2-4CA7-9AAC-C0DC9E352FB5}" destId="{6E9EB2C9-FFE1-41B5-ABEA-D6B4AA7FB913}" srcOrd="0" destOrd="0" presId="urn:microsoft.com/office/officeart/2005/8/layout/radial2"/>
    <dgm:cxn modelId="{4902E914-2880-49B5-B85D-29C8761C4D9D}" type="presOf" srcId="{6AB78999-B0E1-49C5-9B74-AB215D781D54}" destId="{6134211D-2597-4885-B3F6-89FD57714BC1}" srcOrd="0" destOrd="0" presId="urn:microsoft.com/office/officeart/2005/8/layout/radial2"/>
    <dgm:cxn modelId="{E80E440C-A858-41B1-94EF-B11FD2E44D9F}" type="presOf" srcId="{AA323875-0C03-4F3B-9744-C7AAEE2422B0}" destId="{065FB7D9-3823-4EF7-A72D-80DEDA8923AB}" srcOrd="0" destOrd="0" presId="urn:microsoft.com/office/officeart/2005/8/layout/radial2"/>
    <dgm:cxn modelId="{90BE4C28-E34A-45E4-8BD4-21C63997F86B}" type="presOf" srcId="{B1C5D9AA-B652-4A53-8B69-6997705AAFEE}" destId="{8EFA218B-1E2E-4292-8D00-47B64BF2A1CC}" srcOrd="0" destOrd="0" presId="urn:microsoft.com/office/officeart/2005/8/layout/radial2"/>
    <dgm:cxn modelId="{8D588CAA-B235-48D0-B9BB-9233B98F7BAA}" srcId="{1767604E-386F-4692-BDC4-F9A185F79742}" destId="{FEE29C94-37F2-4CA7-9AAC-C0DC9E352FB5}" srcOrd="0" destOrd="0" parTransId="{9E16520F-3758-41C7-A73B-052CB8744DF2}" sibTransId="{1940FB40-D687-463C-B757-4D61104B638E}"/>
    <dgm:cxn modelId="{C4059BA0-E98E-4DF3-9317-F6204971B40C}" srcId="{AA323875-0C03-4F3B-9744-C7AAEE2422B0}" destId="{0264B92A-0DE8-4B51-859B-CE785E584C27}" srcOrd="1" destOrd="0" parTransId="{9F1D2F65-D74D-4DBC-A797-053D588E2593}" sibTransId="{D4360A7A-985B-4221-846E-48998EF3DC85}"/>
    <dgm:cxn modelId="{BBDEF401-EE12-48AB-96A1-10755EF4E1AA}" type="presOf" srcId="{CA77455F-B95B-4DA3-A0CA-B1B567F374BC}" destId="{6E9EB2C9-FFE1-41B5-ABEA-D6B4AA7FB913}" srcOrd="0" destOrd="2" presId="urn:microsoft.com/office/officeart/2005/8/layout/radial2"/>
    <dgm:cxn modelId="{9F78CAEA-0294-4205-8AAC-CE85E881FE51}" type="presOf" srcId="{B2E09796-ECB5-4E79-8252-9C50AAFC9CDE}" destId="{6E9EB2C9-FFE1-41B5-ABEA-D6B4AA7FB913}" srcOrd="0" destOrd="3" presId="urn:microsoft.com/office/officeart/2005/8/layout/radial2"/>
    <dgm:cxn modelId="{FBB1EA20-E2C4-4B9F-80E7-62CF44BD5F37}" type="presOf" srcId="{9F1D2F65-D74D-4DBC-A797-053D588E2593}" destId="{94375537-D9B2-49B0-A5C4-F57E939947C4}" srcOrd="0" destOrd="0" presId="urn:microsoft.com/office/officeart/2005/8/layout/radial2"/>
    <dgm:cxn modelId="{F4F35ED0-652A-4ECE-9FF8-9BEFC34378F8}" srcId="{AA323875-0C03-4F3B-9744-C7AAEE2422B0}" destId="{1767604E-386F-4692-BDC4-F9A185F79742}" srcOrd="2" destOrd="0" parTransId="{6AB78999-B0E1-49C5-9B74-AB215D781D54}" sibTransId="{8F2EFA29-2EED-4202-A97B-9D5401ABEC0C}"/>
    <dgm:cxn modelId="{1ADD91CB-EA5D-46B3-873F-9E3A07CA1336}" srcId="{1767604E-386F-4692-BDC4-F9A185F79742}" destId="{CA77455F-B95B-4DA3-A0CA-B1B567F374BC}" srcOrd="2" destOrd="0" parTransId="{66F8879B-452B-482E-B156-B027AD7ADD9E}" sibTransId="{4CCE4D20-FFB9-4624-AA27-311ED8370EF9}"/>
    <dgm:cxn modelId="{A097B708-FAD2-404C-803B-C179F5578814}" type="presOf" srcId="{1767604E-386F-4692-BDC4-F9A185F79742}" destId="{376C78E9-E481-46AD-B69B-1087EB1A1C08}" srcOrd="0" destOrd="0" presId="urn:microsoft.com/office/officeart/2005/8/layout/radial2"/>
    <dgm:cxn modelId="{D73127E0-6198-49DB-AC08-8E0DAE003EF8}" srcId="{1767604E-386F-4692-BDC4-F9A185F79742}" destId="{B2E09796-ECB5-4E79-8252-9C50AAFC9CDE}" srcOrd="3" destOrd="0" parTransId="{075C5413-1AB9-43E9-8F4C-476FC1FFDA14}" sibTransId="{D3FED590-7699-40AB-B156-FCC5EDAAE812}"/>
    <dgm:cxn modelId="{0EFC5E6B-904C-463F-9E70-B239A5606C95}" type="presOf" srcId="{B43FF1D8-527C-4646-9E06-08D82FD0749A}" destId="{6E9EB2C9-FFE1-41B5-ABEA-D6B4AA7FB913}" srcOrd="0" destOrd="1" presId="urn:microsoft.com/office/officeart/2005/8/layout/radial2"/>
    <dgm:cxn modelId="{D257EA24-426B-4D6B-BDF7-5D3B187AE21D}" srcId="{AA323875-0C03-4F3B-9744-C7AAEE2422B0}" destId="{B1C5D9AA-B652-4A53-8B69-6997705AAFEE}" srcOrd="0" destOrd="0" parTransId="{B3903086-3AC3-479A-9271-0014A8B95451}" sibTransId="{9A6CD7A6-4F10-4F9E-A98A-3E5043802AFB}"/>
    <dgm:cxn modelId="{BE5BF8B9-2B3D-4195-88B2-E29E3802F3CA}" type="presParOf" srcId="{065FB7D9-3823-4EF7-A72D-80DEDA8923AB}" destId="{A1A0D75B-63D3-4B41-8379-08CB13189745}" srcOrd="0" destOrd="0" presId="urn:microsoft.com/office/officeart/2005/8/layout/radial2"/>
    <dgm:cxn modelId="{EEC3D28C-EF55-44F7-A460-90C3BDA42A38}" type="presParOf" srcId="{A1A0D75B-63D3-4B41-8379-08CB13189745}" destId="{34F78627-751E-411D-89AC-196739C89796}" srcOrd="0" destOrd="0" presId="urn:microsoft.com/office/officeart/2005/8/layout/radial2"/>
    <dgm:cxn modelId="{5735203B-7697-4A8E-A736-4205B969E214}" type="presParOf" srcId="{34F78627-751E-411D-89AC-196739C89796}" destId="{CE74AB40-EE66-46CD-AB68-97F8A7E53F54}" srcOrd="0" destOrd="0" presId="urn:microsoft.com/office/officeart/2005/8/layout/radial2"/>
    <dgm:cxn modelId="{1E4A7A97-F362-4354-8EFC-001CC467ED26}" type="presParOf" srcId="{34F78627-751E-411D-89AC-196739C89796}" destId="{FE6A45B9-0A13-494E-BE83-47F8C1732226}" srcOrd="1" destOrd="0" presId="urn:microsoft.com/office/officeart/2005/8/layout/radial2"/>
    <dgm:cxn modelId="{15D5B387-B003-4C19-AF2D-61FA47CA84E6}" type="presParOf" srcId="{A1A0D75B-63D3-4B41-8379-08CB13189745}" destId="{4BD843F8-D396-4379-8840-8376E240779C}" srcOrd="1" destOrd="0" presId="urn:microsoft.com/office/officeart/2005/8/layout/radial2"/>
    <dgm:cxn modelId="{413DDE7D-ACC8-44BC-9538-6F5C00354001}" type="presParOf" srcId="{A1A0D75B-63D3-4B41-8379-08CB13189745}" destId="{C7DA0475-15F3-4500-8CEF-C29DA98C6BC6}" srcOrd="2" destOrd="0" presId="urn:microsoft.com/office/officeart/2005/8/layout/radial2"/>
    <dgm:cxn modelId="{1BAE10A1-04BB-4166-AA8A-30405D8BE0F0}" type="presParOf" srcId="{C7DA0475-15F3-4500-8CEF-C29DA98C6BC6}" destId="{8EFA218B-1E2E-4292-8D00-47B64BF2A1CC}" srcOrd="0" destOrd="0" presId="urn:microsoft.com/office/officeart/2005/8/layout/radial2"/>
    <dgm:cxn modelId="{4E0FD17F-0F43-46B9-9B94-AD921F6BACA6}" type="presParOf" srcId="{C7DA0475-15F3-4500-8CEF-C29DA98C6BC6}" destId="{3E618ACA-F672-422B-B2B8-51E289C7584A}" srcOrd="1" destOrd="0" presId="urn:microsoft.com/office/officeart/2005/8/layout/radial2"/>
    <dgm:cxn modelId="{13522808-93D2-4FF4-A6B1-76F2A69113FE}" type="presParOf" srcId="{A1A0D75B-63D3-4B41-8379-08CB13189745}" destId="{94375537-D9B2-49B0-A5C4-F57E939947C4}" srcOrd="3" destOrd="0" presId="urn:microsoft.com/office/officeart/2005/8/layout/radial2"/>
    <dgm:cxn modelId="{ADA2060D-4C1B-4742-B39C-7B2678D824A0}" type="presParOf" srcId="{A1A0D75B-63D3-4B41-8379-08CB13189745}" destId="{D2523CB2-D09B-4746-938B-918FF64780A8}" srcOrd="4" destOrd="0" presId="urn:microsoft.com/office/officeart/2005/8/layout/radial2"/>
    <dgm:cxn modelId="{C6D9A3F4-9F56-46F5-BA65-0449C023D8A4}" type="presParOf" srcId="{D2523CB2-D09B-4746-938B-918FF64780A8}" destId="{315E17D6-7D0C-4332-AB33-93EF97659E13}" srcOrd="0" destOrd="0" presId="urn:microsoft.com/office/officeart/2005/8/layout/radial2"/>
    <dgm:cxn modelId="{E57999DA-16E6-4969-9C0A-D0F45CB42177}" type="presParOf" srcId="{D2523CB2-D09B-4746-938B-918FF64780A8}" destId="{CEBDD003-B01F-428B-93D8-6FA6A9DA5E94}" srcOrd="1" destOrd="0" presId="urn:microsoft.com/office/officeart/2005/8/layout/radial2"/>
    <dgm:cxn modelId="{29EA1F93-B928-4C49-BD56-6FFDBFD863E1}" type="presParOf" srcId="{A1A0D75B-63D3-4B41-8379-08CB13189745}" destId="{6134211D-2597-4885-B3F6-89FD57714BC1}" srcOrd="5" destOrd="0" presId="urn:microsoft.com/office/officeart/2005/8/layout/radial2"/>
    <dgm:cxn modelId="{68552B6C-3606-4D0F-B56E-FB398F1D0BD7}" type="presParOf" srcId="{A1A0D75B-63D3-4B41-8379-08CB13189745}" destId="{1FF9329F-0A78-452D-B062-1B0ECFAC22E7}" srcOrd="6" destOrd="0" presId="urn:microsoft.com/office/officeart/2005/8/layout/radial2"/>
    <dgm:cxn modelId="{A034DA80-D4C9-411F-B31A-C168F852408E}" type="presParOf" srcId="{1FF9329F-0A78-452D-B062-1B0ECFAC22E7}" destId="{376C78E9-E481-46AD-B69B-1087EB1A1C08}" srcOrd="0" destOrd="0" presId="urn:microsoft.com/office/officeart/2005/8/layout/radial2"/>
    <dgm:cxn modelId="{22A11C1E-F03C-4D68-9900-BA864223251D}" type="presParOf" srcId="{1FF9329F-0A78-452D-B062-1B0ECFAC22E7}" destId="{6E9EB2C9-FFE1-41B5-ABEA-D6B4AA7FB913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01BC1B-4B91-447C-A3E5-F96666CFEC9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E937951-BC9D-4641-A5EE-589468624C39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В рамках муниципальных целевых программ профинансированы следующие мероприятия:</a:t>
          </a:r>
          <a:endParaRPr lang="ru-RU" b="1" dirty="0">
            <a:solidFill>
              <a:schemeClr val="bg1"/>
            </a:solidFill>
          </a:endParaRPr>
        </a:p>
      </dgm:t>
    </dgm:pt>
    <dgm:pt modelId="{1F237B93-954E-44CD-9BCC-4EA84EF15417}" type="parTrans" cxnId="{22B2136C-0CC0-4DD0-826B-AC1D8D99C106}">
      <dgm:prSet/>
      <dgm:spPr/>
      <dgm:t>
        <a:bodyPr/>
        <a:lstStyle/>
        <a:p>
          <a:endParaRPr lang="ru-RU"/>
        </a:p>
      </dgm:t>
    </dgm:pt>
    <dgm:pt modelId="{A84055D9-6447-40CC-99EA-05920EA58D78}" type="sibTrans" cxnId="{22B2136C-0CC0-4DD0-826B-AC1D8D99C106}">
      <dgm:prSet/>
      <dgm:spPr/>
      <dgm:t>
        <a:bodyPr/>
        <a:lstStyle/>
        <a:p>
          <a:endParaRPr lang="ru-RU"/>
        </a:p>
      </dgm:t>
    </dgm:pt>
    <dgm:pt modelId="{9BEBAB49-9266-44AF-9509-3EF2DD9F7930}">
      <dgm:prSet/>
      <dgm:spPr/>
      <dgm:t>
        <a:bodyPr/>
        <a:lstStyle/>
        <a:p>
          <a:endParaRPr lang="ru-RU" dirty="0"/>
        </a:p>
      </dgm:t>
    </dgm:pt>
    <dgm:pt modelId="{5A5BF025-6F8B-44DC-962E-B97DC4F89039}" type="parTrans" cxnId="{54503DD9-0D69-450E-ADE1-017232C06A99}">
      <dgm:prSet/>
      <dgm:spPr/>
      <dgm:t>
        <a:bodyPr/>
        <a:lstStyle/>
        <a:p>
          <a:endParaRPr lang="ru-RU"/>
        </a:p>
      </dgm:t>
    </dgm:pt>
    <dgm:pt modelId="{BAF955E5-AFD8-447A-B0DA-D4C4EE642C1A}" type="sibTrans" cxnId="{54503DD9-0D69-450E-ADE1-017232C06A99}">
      <dgm:prSet/>
      <dgm:spPr/>
      <dgm:t>
        <a:bodyPr/>
        <a:lstStyle/>
        <a:p>
          <a:endParaRPr lang="ru-RU"/>
        </a:p>
      </dgm:t>
    </dgm:pt>
    <dgm:pt modelId="{B62E017D-1A6F-4C58-903C-4DFF27C2639B}">
      <dgm:prSet/>
      <dgm:spPr>
        <a:solidFill>
          <a:srgbClr val="B8AADA"/>
        </a:solidFill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-  организация питания учащихся общеобразовательных школ;-  организация отдыха, оздоровления и занятости детей и подростков;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3F09E04C-7817-4619-9F76-F2E2BC0A94A9}" type="parTrans" cxnId="{E7F807D3-C00C-4268-A183-FC4589FA47B1}">
      <dgm:prSet/>
      <dgm:spPr/>
      <dgm:t>
        <a:bodyPr/>
        <a:lstStyle/>
        <a:p>
          <a:endParaRPr lang="ru-RU"/>
        </a:p>
      </dgm:t>
    </dgm:pt>
    <dgm:pt modelId="{70DE528E-1AA7-4C1F-B265-D63BD87C87A9}" type="sibTrans" cxnId="{E7F807D3-C00C-4268-A183-FC4589FA47B1}">
      <dgm:prSet/>
      <dgm:spPr/>
      <dgm:t>
        <a:bodyPr/>
        <a:lstStyle/>
        <a:p>
          <a:endParaRPr lang="ru-RU"/>
        </a:p>
      </dgm:t>
    </dgm:pt>
    <dgm:pt modelId="{9C66EAEC-14B9-4C8E-ABDD-E70B2DF10895}">
      <dgm:prSet/>
      <dgm:spPr>
        <a:solidFill>
          <a:srgbClr val="B8AADA"/>
        </a:solidFill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 -  проведение работ по комплексной безопасности образовательных учреждений;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B44BCDF6-A77F-4126-B498-E3842D6E0CAA}" type="parTrans" cxnId="{F639EDF0-D80C-469F-996D-0EC4D8FA3359}">
      <dgm:prSet/>
      <dgm:spPr/>
      <dgm:t>
        <a:bodyPr/>
        <a:lstStyle/>
        <a:p>
          <a:endParaRPr lang="ru-RU"/>
        </a:p>
      </dgm:t>
    </dgm:pt>
    <dgm:pt modelId="{F08D0CA7-0D36-4710-8547-48020855F259}" type="sibTrans" cxnId="{F639EDF0-D80C-469F-996D-0EC4D8FA3359}">
      <dgm:prSet/>
      <dgm:spPr/>
      <dgm:t>
        <a:bodyPr/>
        <a:lstStyle/>
        <a:p>
          <a:endParaRPr lang="ru-RU"/>
        </a:p>
      </dgm:t>
    </dgm:pt>
    <dgm:pt modelId="{4CE41B07-8C0A-4ADD-8550-B9B46B661B9B}">
      <dgm:prSet/>
      <dgm:spPr>
        <a:solidFill>
          <a:srgbClr val="B8AADA"/>
        </a:solidFill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-  осуществление доплат педагогическим работникам;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38506F66-D0EB-4E44-AFE9-768C8B3E144D}" type="parTrans" cxnId="{C9A3F4BB-5CFE-4D09-B3EA-4733253FECDC}">
      <dgm:prSet/>
      <dgm:spPr/>
      <dgm:t>
        <a:bodyPr/>
        <a:lstStyle/>
        <a:p>
          <a:endParaRPr lang="ru-RU"/>
        </a:p>
      </dgm:t>
    </dgm:pt>
    <dgm:pt modelId="{CDEA2FAE-A978-4E60-944A-4C540C85C5C9}" type="sibTrans" cxnId="{C9A3F4BB-5CFE-4D09-B3EA-4733253FECDC}">
      <dgm:prSet/>
      <dgm:spPr/>
      <dgm:t>
        <a:bodyPr/>
        <a:lstStyle/>
        <a:p>
          <a:endParaRPr lang="ru-RU"/>
        </a:p>
      </dgm:t>
    </dgm:pt>
    <dgm:pt modelId="{60067F9F-4CCD-45E4-BF58-5B256483BEB3}">
      <dgm:prSet/>
      <dgm:spPr>
        <a:solidFill>
          <a:srgbClr val="B8AADA"/>
        </a:solidFill>
      </dgm:spPr>
      <dgm:t>
        <a:bodyPr/>
        <a:lstStyle/>
        <a:p>
          <a:r>
            <a:rPr lang="ru-RU" dirty="0" smtClean="0">
              <a:solidFill>
                <a:schemeClr val="accent6">
                  <a:lumMod val="50000"/>
                </a:schemeClr>
              </a:solidFill>
            </a:rPr>
            <a:t> -  проведение капитальных ремонтов образовательных учреждений. </a:t>
          </a:r>
          <a:endParaRPr lang="ru-RU" dirty="0">
            <a:solidFill>
              <a:schemeClr val="accent6">
                <a:lumMod val="50000"/>
              </a:schemeClr>
            </a:solidFill>
          </a:endParaRPr>
        </a:p>
      </dgm:t>
    </dgm:pt>
    <dgm:pt modelId="{C4606F1E-9CF1-43CB-9BD1-9F42AD57B345}" type="parTrans" cxnId="{3C98C662-AA4E-44F7-9934-653F755A7BED}">
      <dgm:prSet/>
      <dgm:spPr/>
      <dgm:t>
        <a:bodyPr/>
        <a:lstStyle/>
        <a:p>
          <a:endParaRPr lang="ru-RU"/>
        </a:p>
      </dgm:t>
    </dgm:pt>
    <dgm:pt modelId="{A41472C3-2DA6-4127-A9A5-7151CC0CE886}" type="sibTrans" cxnId="{3C98C662-AA4E-44F7-9934-653F755A7BED}">
      <dgm:prSet/>
      <dgm:spPr/>
      <dgm:t>
        <a:bodyPr/>
        <a:lstStyle/>
        <a:p>
          <a:endParaRPr lang="ru-RU"/>
        </a:p>
      </dgm:t>
    </dgm:pt>
    <dgm:pt modelId="{AECE2C9A-1580-4C6E-A978-D401A47EE327}">
      <dgm:prSet/>
      <dgm:spPr/>
      <dgm:t>
        <a:bodyPr/>
        <a:lstStyle/>
        <a:p>
          <a:endParaRPr lang="ru-RU" dirty="0"/>
        </a:p>
      </dgm:t>
    </dgm:pt>
    <dgm:pt modelId="{836B56A9-76CF-4397-87BD-4B484ABB9066}" type="parTrans" cxnId="{8C8746D6-9888-40DE-BB13-DDE23234F45D}">
      <dgm:prSet/>
      <dgm:spPr/>
      <dgm:t>
        <a:bodyPr/>
        <a:lstStyle/>
        <a:p>
          <a:endParaRPr lang="ru-RU"/>
        </a:p>
      </dgm:t>
    </dgm:pt>
    <dgm:pt modelId="{DA57CCB5-F0DF-484B-8CCF-8EF64CE9A7CA}" type="sibTrans" cxnId="{8C8746D6-9888-40DE-BB13-DDE23234F45D}">
      <dgm:prSet/>
      <dgm:spPr/>
      <dgm:t>
        <a:bodyPr/>
        <a:lstStyle/>
        <a:p>
          <a:endParaRPr lang="ru-RU"/>
        </a:p>
      </dgm:t>
    </dgm:pt>
    <dgm:pt modelId="{4398B66F-630D-4063-963C-3DCFDF4DD6AA}">
      <dgm:prSet/>
      <dgm:spPr/>
      <dgm:t>
        <a:bodyPr/>
        <a:lstStyle/>
        <a:p>
          <a:endParaRPr lang="ru-RU" dirty="0"/>
        </a:p>
      </dgm:t>
    </dgm:pt>
    <dgm:pt modelId="{741DE391-A1D7-4589-87A3-64C39780C2D1}" type="parTrans" cxnId="{1D2F5550-80D4-41BE-9DA0-69670816746B}">
      <dgm:prSet/>
      <dgm:spPr/>
      <dgm:t>
        <a:bodyPr/>
        <a:lstStyle/>
        <a:p>
          <a:endParaRPr lang="ru-RU"/>
        </a:p>
      </dgm:t>
    </dgm:pt>
    <dgm:pt modelId="{3B5C51C2-BB45-41CA-907A-8039209D5383}" type="sibTrans" cxnId="{1D2F5550-80D4-41BE-9DA0-69670816746B}">
      <dgm:prSet/>
      <dgm:spPr/>
      <dgm:t>
        <a:bodyPr/>
        <a:lstStyle/>
        <a:p>
          <a:endParaRPr lang="ru-RU"/>
        </a:p>
      </dgm:t>
    </dgm:pt>
    <dgm:pt modelId="{DB643D9A-BB82-48EF-ABF5-8ECC38DC46D4}" type="pres">
      <dgm:prSet presAssocID="{8601BC1B-4B91-447C-A3E5-F96666CFEC9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BB39676-F0F0-4A48-BD7D-69B981CF8D18}" type="pres">
      <dgm:prSet presAssocID="{8601BC1B-4B91-447C-A3E5-F96666CFEC9B}" presName="matrix" presStyleCnt="0"/>
      <dgm:spPr/>
    </dgm:pt>
    <dgm:pt modelId="{11EFED34-3D35-4D3E-84BE-0D893C56AFC2}" type="pres">
      <dgm:prSet presAssocID="{8601BC1B-4B91-447C-A3E5-F96666CFEC9B}" presName="tile1" presStyleLbl="node1" presStyleIdx="0" presStyleCnt="4" custLinFactNeighborX="650"/>
      <dgm:spPr/>
      <dgm:t>
        <a:bodyPr/>
        <a:lstStyle/>
        <a:p>
          <a:endParaRPr lang="ru-RU"/>
        </a:p>
      </dgm:t>
    </dgm:pt>
    <dgm:pt modelId="{8D98AE1C-0551-41A7-ADB3-14B0CCD6EDF3}" type="pres">
      <dgm:prSet presAssocID="{8601BC1B-4B91-447C-A3E5-F96666CFEC9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569542-43A0-4B94-9B92-B5E82015FC5F}" type="pres">
      <dgm:prSet presAssocID="{8601BC1B-4B91-447C-A3E5-F96666CFEC9B}" presName="tile2" presStyleLbl="node1" presStyleIdx="1" presStyleCnt="4" custScaleX="100000"/>
      <dgm:spPr/>
      <dgm:t>
        <a:bodyPr/>
        <a:lstStyle/>
        <a:p>
          <a:endParaRPr lang="ru-RU"/>
        </a:p>
      </dgm:t>
    </dgm:pt>
    <dgm:pt modelId="{822B542A-BC77-4BA3-8E06-75A155B99FED}" type="pres">
      <dgm:prSet presAssocID="{8601BC1B-4B91-447C-A3E5-F96666CFEC9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2C674D-58A6-465E-B037-0D2DF4C29264}" type="pres">
      <dgm:prSet presAssocID="{8601BC1B-4B91-447C-A3E5-F96666CFEC9B}" presName="tile3" presStyleLbl="node1" presStyleIdx="2" presStyleCnt="4" custLinFactNeighborX="-2597" custLinFactNeighborY="13434"/>
      <dgm:spPr/>
      <dgm:t>
        <a:bodyPr/>
        <a:lstStyle/>
        <a:p>
          <a:endParaRPr lang="ru-RU"/>
        </a:p>
      </dgm:t>
    </dgm:pt>
    <dgm:pt modelId="{601CBABA-466F-48E3-B23F-674CDBDE4EE6}" type="pres">
      <dgm:prSet presAssocID="{8601BC1B-4B91-447C-A3E5-F96666CFEC9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19B50-402D-454E-86B5-DEB993CC39B6}" type="pres">
      <dgm:prSet presAssocID="{8601BC1B-4B91-447C-A3E5-F96666CFEC9B}" presName="tile4" presStyleLbl="node1" presStyleIdx="3" presStyleCnt="4" custScaleX="102598" custLinFactNeighborX="-1299" custLinFactNeighborY="2564"/>
      <dgm:spPr/>
      <dgm:t>
        <a:bodyPr/>
        <a:lstStyle/>
        <a:p>
          <a:endParaRPr lang="ru-RU"/>
        </a:p>
      </dgm:t>
    </dgm:pt>
    <dgm:pt modelId="{AB9BBE64-E0F4-45BD-B20D-80A25C18E5D4}" type="pres">
      <dgm:prSet presAssocID="{8601BC1B-4B91-447C-A3E5-F96666CFEC9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252233-3789-4E9F-BA25-A3F170558F12}" type="pres">
      <dgm:prSet presAssocID="{8601BC1B-4B91-447C-A3E5-F96666CFEC9B}" presName="centerTile" presStyleLbl="fgShp" presStyleIdx="0" presStyleCnt="1" custScaleX="152381" custScaleY="153847" custLinFactNeighborX="9091" custLinFactNeighborY="1025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1D2F5550-80D4-41BE-9DA0-69670816746B}" srcId="{8601BC1B-4B91-447C-A3E5-F96666CFEC9B}" destId="{4398B66F-630D-4063-963C-3DCFDF4DD6AA}" srcOrd="1" destOrd="0" parTransId="{741DE391-A1D7-4589-87A3-64C39780C2D1}" sibTransId="{3B5C51C2-BB45-41CA-907A-8039209D5383}"/>
    <dgm:cxn modelId="{154F97FF-071D-472C-8B3A-2BD48DDA4D6B}" type="presOf" srcId="{B62E017D-1A6F-4C58-903C-4DFF27C2639B}" destId="{8D98AE1C-0551-41A7-ADB3-14B0CCD6EDF3}" srcOrd="1" destOrd="0" presId="urn:microsoft.com/office/officeart/2005/8/layout/matrix1"/>
    <dgm:cxn modelId="{22B2136C-0CC0-4DD0-826B-AC1D8D99C106}" srcId="{8601BC1B-4B91-447C-A3E5-F96666CFEC9B}" destId="{4E937951-BC9D-4641-A5EE-589468624C39}" srcOrd="0" destOrd="0" parTransId="{1F237B93-954E-44CD-9BCC-4EA84EF15417}" sibTransId="{A84055D9-6447-40CC-99EA-05920EA58D78}"/>
    <dgm:cxn modelId="{1B96BF5E-F8B8-4A5A-8E5A-B415E4624106}" type="presOf" srcId="{B62E017D-1A6F-4C58-903C-4DFF27C2639B}" destId="{11EFED34-3D35-4D3E-84BE-0D893C56AFC2}" srcOrd="0" destOrd="0" presId="urn:microsoft.com/office/officeart/2005/8/layout/matrix1"/>
    <dgm:cxn modelId="{3C98C662-AA4E-44F7-9934-653F755A7BED}" srcId="{4E937951-BC9D-4641-A5EE-589468624C39}" destId="{60067F9F-4CCD-45E4-BF58-5B256483BEB3}" srcOrd="3" destOrd="0" parTransId="{C4606F1E-9CF1-43CB-9BD1-9F42AD57B345}" sibTransId="{A41472C3-2DA6-4127-A9A5-7151CC0CE886}"/>
    <dgm:cxn modelId="{7B2C8FA8-8B89-4233-B426-F671F1276AAC}" type="presOf" srcId="{9C66EAEC-14B9-4C8E-ABDD-E70B2DF10895}" destId="{73569542-43A0-4B94-9B92-B5E82015FC5F}" srcOrd="0" destOrd="0" presId="urn:microsoft.com/office/officeart/2005/8/layout/matrix1"/>
    <dgm:cxn modelId="{E7F807D3-C00C-4268-A183-FC4589FA47B1}" srcId="{4E937951-BC9D-4641-A5EE-589468624C39}" destId="{B62E017D-1A6F-4C58-903C-4DFF27C2639B}" srcOrd="0" destOrd="0" parTransId="{3F09E04C-7817-4619-9F76-F2E2BC0A94A9}" sibTransId="{70DE528E-1AA7-4C1F-B265-D63BD87C87A9}"/>
    <dgm:cxn modelId="{C9A3F4BB-5CFE-4D09-B3EA-4733253FECDC}" srcId="{4E937951-BC9D-4641-A5EE-589468624C39}" destId="{4CE41B07-8C0A-4ADD-8550-B9B46B661B9B}" srcOrd="2" destOrd="0" parTransId="{38506F66-D0EB-4E44-AFE9-768C8B3E144D}" sibTransId="{CDEA2FAE-A978-4E60-944A-4C540C85C5C9}"/>
    <dgm:cxn modelId="{59F8E9AB-E354-464F-A083-4F5CA101B394}" type="presOf" srcId="{4CE41B07-8C0A-4ADD-8550-B9B46B661B9B}" destId="{601CBABA-466F-48E3-B23F-674CDBDE4EE6}" srcOrd="1" destOrd="0" presId="urn:microsoft.com/office/officeart/2005/8/layout/matrix1"/>
    <dgm:cxn modelId="{4B2D6CF9-4AEB-4BC2-83DB-8C9CF9319EC6}" type="presOf" srcId="{9C66EAEC-14B9-4C8E-ABDD-E70B2DF10895}" destId="{822B542A-BC77-4BA3-8E06-75A155B99FED}" srcOrd="1" destOrd="0" presId="urn:microsoft.com/office/officeart/2005/8/layout/matrix1"/>
    <dgm:cxn modelId="{531D4B20-7B72-4BD6-8D77-623AFA166E61}" type="presOf" srcId="{60067F9F-4CCD-45E4-BF58-5B256483BEB3}" destId="{AB9BBE64-E0F4-45BD-B20D-80A25C18E5D4}" srcOrd="1" destOrd="0" presId="urn:microsoft.com/office/officeart/2005/8/layout/matrix1"/>
    <dgm:cxn modelId="{3C5C71B5-0371-45DA-BE26-650BC2958B54}" type="presOf" srcId="{4E937951-BC9D-4641-A5EE-589468624C39}" destId="{CC252233-3789-4E9F-BA25-A3F170558F12}" srcOrd="0" destOrd="0" presId="urn:microsoft.com/office/officeart/2005/8/layout/matrix1"/>
    <dgm:cxn modelId="{54503DD9-0D69-450E-ADE1-017232C06A99}" srcId="{8601BC1B-4B91-447C-A3E5-F96666CFEC9B}" destId="{9BEBAB49-9266-44AF-9509-3EF2DD9F7930}" srcOrd="2" destOrd="0" parTransId="{5A5BF025-6F8B-44DC-962E-B97DC4F89039}" sibTransId="{BAF955E5-AFD8-447A-B0DA-D4C4EE642C1A}"/>
    <dgm:cxn modelId="{F639EDF0-D80C-469F-996D-0EC4D8FA3359}" srcId="{4E937951-BC9D-4641-A5EE-589468624C39}" destId="{9C66EAEC-14B9-4C8E-ABDD-E70B2DF10895}" srcOrd="1" destOrd="0" parTransId="{B44BCDF6-A77F-4126-B498-E3842D6E0CAA}" sibTransId="{F08D0CA7-0D36-4710-8547-48020855F259}"/>
    <dgm:cxn modelId="{8C8746D6-9888-40DE-BB13-DDE23234F45D}" srcId="{4398B66F-630D-4063-963C-3DCFDF4DD6AA}" destId="{AECE2C9A-1580-4C6E-A978-D401A47EE327}" srcOrd="0" destOrd="0" parTransId="{836B56A9-76CF-4397-87BD-4B484ABB9066}" sibTransId="{DA57CCB5-F0DF-484B-8CCF-8EF64CE9A7CA}"/>
    <dgm:cxn modelId="{1132912E-8168-4A53-9BB8-06E9FE3322C4}" type="presOf" srcId="{4CE41B07-8C0A-4ADD-8550-B9B46B661B9B}" destId="{822C674D-58A6-465E-B037-0D2DF4C29264}" srcOrd="0" destOrd="0" presId="urn:microsoft.com/office/officeart/2005/8/layout/matrix1"/>
    <dgm:cxn modelId="{A0316A5C-844D-4E52-B166-53D77E5DFE37}" type="presOf" srcId="{8601BC1B-4B91-447C-A3E5-F96666CFEC9B}" destId="{DB643D9A-BB82-48EF-ABF5-8ECC38DC46D4}" srcOrd="0" destOrd="0" presId="urn:microsoft.com/office/officeart/2005/8/layout/matrix1"/>
    <dgm:cxn modelId="{5F76DC8D-BE86-4FCA-A57A-620874ED1FE3}" type="presOf" srcId="{60067F9F-4CCD-45E4-BF58-5B256483BEB3}" destId="{DA719B50-402D-454E-86B5-DEB993CC39B6}" srcOrd="0" destOrd="0" presId="urn:microsoft.com/office/officeart/2005/8/layout/matrix1"/>
    <dgm:cxn modelId="{74FE5219-D475-4B03-87A7-298F138A42C2}" type="presParOf" srcId="{DB643D9A-BB82-48EF-ABF5-8ECC38DC46D4}" destId="{1BB39676-F0F0-4A48-BD7D-69B981CF8D18}" srcOrd="0" destOrd="0" presId="urn:microsoft.com/office/officeart/2005/8/layout/matrix1"/>
    <dgm:cxn modelId="{C0F4E214-CF86-45E6-9A7D-77AE96E647BE}" type="presParOf" srcId="{1BB39676-F0F0-4A48-BD7D-69B981CF8D18}" destId="{11EFED34-3D35-4D3E-84BE-0D893C56AFC2}" srcOrd="0" destOrd="0" presId="urn:microsoft.com/office/officeart/2005/8/layout/matrix1"/>
    <dgm:cxn modelId="{3447777B-BC29-4578-ADF0-55165E4C5496}" type="presParOf" srcId="{1BB39676-F0F0-4A48-BD7D-69B981CF8D18}" destId="{8D98AE1C-0551-41A7-ADB3-14B0CCD6EDF3}" srcOrd="1" destOrd="0" presId="urn:microsoft.com/office/officeart/2005/8/layout/matrix1"/>
    <dgm:cxn modelId="{C8376212-66D2-45E2-BA52-436C023ACC7C}" type="presParOf" srcId="{1BB39676-F0F0-4A48-BD7D-69B981CF8D18}" destId="{73569542-43A0-4B94-9B92-B5E82015FC5F}" srcOrd="2" destOrd="0" presId="urn:microsoft.com/office/officeart/2005/8/layout/matrix1"/>
    <dgm:cxn modelId="{FEEB2F60-8F8E-4E1A-8A72-A447F4C8F799}" type="presParOf" srcId="{1BB39676-F0F0-4A48-BD7D-69B981CF8D18}" destId="{822B542A-BC77-4BA3-8E06-75A155B99FED}" srcOrd="3" destOrd="0" presId="urn:microsoft.com/office/officeart/2005/8/layout/matrix1"/>
    <dgm:cxn modelId="{37DBC72B-EEE2-4C62-9EC4-08087D3E1D51}" type="presParOf" srcId="{1BB39676-F0F0-4A48-BD7D-69B981CF8D18}" destId="{822C674D-58A6-465E-B037-0D2DF4C29264}" srcOrd="4" destOrd="0" presId="urn:microsoft.com/office/officeart/2005/8/layout/matrix1"/>
    <dgm:cxn modelId="{277E92C1-26C8-420D-BD13-8C423AF8EFE3}" type="presParOf" srcId="{1BB39676-F0F0-4A48-BD7D-69B981CF8D18}" destId="{601CBABA-466F-48E3-B23F-674CDBDE4EE6}" srcOrd="5" destOrd="0" presId="urn:microsoft.com/office/officeart/2005/8/layout/matrix1"/>
    <dgm:cxn modelId="{3E462797-AA4C-471F-8469-891856340593}" type="presParOf" srcId="{1BB39676-F0F0-4A48-BD7D-69B981CF8D18}" destId="{DA719B50-402D-454E-86B5-DEB993CC39B6}" srcOrd="6" destOrd="0" presId="urn:microsoft.com/office/officeart/2005/8/layout/matrix1"/>
    <dgm:cxn modelId="{B8C70B35-4251-4B15-9C9C-05FF74C73E38}" type="presParOf" srcId="{1BB39676-F0F0-4A48-BD7D-69B981CF8D18}" destId="{AB9BBE64-E0F4-45BD-B20D-80A25C18E5D4}" srcOrd="7" destOrd="0" presId="urn:microsoft.com/office/officeart/2005/8/layout/matrix1"/>
    <dgm:cxn modelId="{7F166160-0D17-4FC2-930D-1128963AFBC9}" type="presParOf" srcId="{DB643D9A-BB82-48EF-ABF5-8ECC38DC46D4}" destId="{CC252233-3789-4E9F-BA25-A3F170558F12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C885B64-91C7-4129-9206-5140C15B3BF7}" type="doc">
      <dgm:prSet loTypeId="urn:microsoft.com/office/officeart/2005/8/layout/radia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1646C9-F990-43AC-97F3-DBB2BF1AD9DF}">
      <dgm:prSet phldrT="[Текст]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За счет средств федерального и краевого бюджетов осуществлены расходы на: </a:t>
          </a:r>
          <a:endParaRPr lang="ru-RU" dirty="0"/>
        </a:p>
      </dgm:t>
    </dgm:pt>
    <dgm:pt modelId="{3F033A84-3384-48EB-8923-08B9670424BE}" type="parTrans" cxnId="{0C19A159-944C-43D8-9C32-38B8CA40D558}">
      <dgm:prSet/>
      <dgm:spPr/>
      <dgm:t>
        <a:bodyPr/>
        <a:lstStyle/>
        <a:p>
          <a:endParaRPr lang="ru-RU"/>
        </a:p>
      </dgm:t>
    </dgm:pt>
    <dgm:pt modelId="{34FA82E5-820D-481A-9ADB-5681094DF2BA}" type="sibTrans" cxnId="{0C19A159-944C-43D8-9C32-38B8CA40D558}">
      <dgm:prSet/>
      <dgm:spPr/>
      <dgm:t>
        <a:bodyPr/>
        <a:lstStyle/>
        <a:p>
          <a:endParaRPr lang="ru-RU"/>
        </a:p>
      </dgm:t>
    </dgm:pt>
    <dgm:pt modelId="{FA049388-F62C-4B6F-BBE1-081C5F1A2952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dirty="0" smtClean="0"/>
            <a:t>- обеспечение реализации основных общеобразовательных и дошкольных программ</a:t>
          </a:r>
          <a:endParaRPr lang="ru-RU" sz="1050" dirty="0"/>
        </a:p>
      </dgm:t>
    </dgm:pt>
    <dgm:pt modelId="{E7C67BAA-1FEC-4116-8E18-9CA0D128FDD5}" type="parTrans" cxnId="{4FC84FD8-AF33-4F67-BDFA-915605316AB7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 dirty="0"/>
        </a:p>
      </dgm:t>
    </dgm:pt>
    <dgm:pt modelId="{BD368F50-D28C-4366-BF42-6C7681E4CBA2}" type="sibTrans" cxnId="{4FC84FD8-AF33-4F67-BDFA-915605316AB7}">
      <dgm:prSet/>
      <dgm:spPr/>
      <dgm:t>
        <a:bodyPr/>
        <a:lstStyle/>
        <a:p>
          <a:endParaRPr lang="ru-RU"/>
        </a:p>
      </dgm:t>
    </dgm:pt>
    <dgm:pt modelId="{81586D4C-B2A3-4699-BC5B-03DCE4B1A8DF}">
      <dgm:prSet phldrT="[Текст]" phldr="1"/>
      <dgm:spPr/>
      <dgm:t>
        <a:bodyPr/>
        <a:lstStyle/>
        <a:p>
          <a:endParaRPr lang="ru-RU" dirty="0"/>
        </a:p>
      </dgm:t>
    </dgm:pt>
    <dgm:pt modelId="{183B312D-CB1E-4A58-8C28-78D2705DA522}" type="parTrans" cxnId="{32A23837-6CFC-48F3-A88F-A510091BCEEA}">
      <dgm:prSet/>
      <dgm:spPr/>
      <dgm:t>
        <a:bodyPr/>
        <a:lstStyle/>
        <a:p>
          <a:endParaRPr lang="ru-RU"/>
        </a:p>
      </dgm:t>
    </dgm:pt>
    <dgm:pt modelId="{A759B536-F829-4CE5-B2D3-95EA85DD2BC0}" type="sibTrans" cxnId="{32A23837-6CFC-48F3-A88F-A510091BCEEA}">
      <dgm:prSet/>
      <dgm:spPr/>
      <dgm:t>
        <a:bodyPr/>
        <a:lstStyle/>
        <a:p>
          <a:endParaRPr lang="ru-RU"/>
        </a:p>
      </dgm:t>
    </dgm:pt>
    <dgm:pt modelId="{CF22E8C6-4B47-4C1F-B824-6E7580E48221}">
      <dgm:prSet phldrT="[Текст]" phldr="1"/>
      <dgm:spPr/>
      <dgm:t>
        <a:bodyPr/>
        <a:lstStyle/>
        <a:p>
          <a:endParaRPr lang="ru-RU" dirty="0"/>
        </a:p>
      </dgm:t>
    </dgm:pt>
    <dgm:pt modelId="{CEEE9CDF-4E2F-4860-BA75-40FF6E5D5C55}" type="parTrans" cxnId="{81A0E2D8-937F-4D67-99F5-1FEF4D0D6849}">
      <dgm:prSet/>
      <dgm:spPr/>
      <dgm:t>
        <a:bodyPr/>
        <a:lstStyle/>
        <a:p>
          <a:endParaRPr lang="ru-RU"/>
        </a:p>
      </dgm:t>
    </dgm:pt>
    <dgm:pt modelId="{38AA3C00-32C5-4F92-AE70-EC6514C64CBB}" type="sibTrans" cxnId="{81A0E2D8-937F-4D67-99F5-1FEF4D0D6849}">
      <dgm:prSet/>
      <dgm:spPr/>
      <dgm:t>
        <a:bodyPr/>
        <a:lstStyle/>
        <a:p>
          <a:endParaRPr lang="ru-RU"/>
        </a:p>
      </dgm:t>
    </dgm:pt>
    <dgm:pt modelId="{CCEFED4A-3D9A-47A3-AFA9-6A3F9CF9F39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dirty="0" smtClean="0"/>
            <a:t>- выплату ежемесячного денежного вознаграждения за классное руководство</a:t>
          </a:r>
          <a:endParaRPr lang="ru-RU" sz="1050" dirty="0"/>
        </a:p>
      </dgm:t>
    </dgm:pt>
    <dgm:pt modelId="{BBB66631-E2DE-45B6-B659-6A1C6FBFEA26}" type="parTrans" cxnId="{9CD86910-4387-448D-AAB7-4B3103748442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 dirty="0"/>
        </a:p>
      </dgm:t>
    </dgm:pt>
    <dgm:pt modelId="{AAC91627-EBEE-4D06-82C3-694A4F80B8B0}" type="sibTrans" cxnId="{9CD86910-4387-448D-AAB7-4B3103748442}">
      <dgm:prSet/>
      <dgm:spPr/>
      <dgm:t>
        <a:bodyPr/>
        <a:lstStyle/>
        <a:p>
          <a:endParaRPr lang="ru-RU"/>
        </a:p>
      </dgm:t>
    </dgm:pt>
    <dgm:pt modelId="{90CE76CB-5326-4E0A-B952-06B2E2CABC37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dirty="0" smtClean="0"/>
            <a:t>- предоставление мер социальной поддержки в виде компенсации расходов на оплату жилых помещений </a:t>
          </a:r>
          <a:endParaRPr lang="ru-RU" sz="1050" dirty="0"/>
        </a:p>
      </dgm:t>
    </dgm:pt>
    <dgm:pt modelId="{085BEE24-8D43-436F-89FF-5F0A107BFFBF}" type="parTrans" cxnId="{A278722A-9845-407C-91B6-5CB2AFCAD3EC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 dirty="0"/>
        </a:p>
      </dgm:t>
    </dgm:pt>
    <dgm:pt modelId="{EDB7D821-ED16-434A-802E-D4CCA4CE92C1}" type="sibTrans" cxnId="{A278722A-9845-407C-91B6-5CB2AFCAD3EC}">
      <dgm:prSet/>
      <dgm:spPr/>
      <dgm:t>
        <a:bodyPr/>
        <a:lstStyle/>
        <a:p>
          <a:endParaRPr lang="ru-RU"/>
        </a:p>
      </dgm:t>
    </dgm:pt>
    <dgm:pt modelId="{6CBC9CE1-DD1B-4B1F-8745-D65BBAD6157E}">
      <dgm:prSet/>
      <dgm:spPr/>
      <dgm:t>
        <a:bodyPr/>
        <a:lstStyle/>
        <a:p>
          <a:endParaRPr lang="ru-RU" dirty="0"/>
        </a:p>
      </dgm:t>
    </dgm:pt>
    <dgm:pt modelId="{FAC3842A-94A0-4C59-B931-43C44A828203}" type="parTrans" cxnId="{53DBAC55-601A-4D6D-AD39-C60A3AED26E2}">
      <dgm:prSet/>
      <dgm:spPr/>
      <dgm:t>
        <a:bodyPr/>
        <a:lstStyle/>
        <a:p>
          <a:endParaRPr lang="ru-RU"/>
        </a:p>
      </dgm:t>
    </dgm:pt>
    <dgm:pt modelId="{39C37074-46C3-4F33-A051-A7937507E7E3}" type="sibTrans" cxnId="{53DBAC55-601A-4D6D-AD39-C60A3AED26E2}">
      <dgm:prSet/>
      <dgm:spPr/>
      <dgm:t>
        <a:bodyPr/>
        <a:lstStyle/>
        <a:p>
          <a:endParaRPr lang="ru-RU"/>
        </a:p>
      </dgm:t>
    </dgm:pt>
    <dgm:pt modelId="{492CE347-3C56-47FC-9B50-C55A8DB6DCA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050" dirty="0" smtClean="0"/>
            <a:t>- отопления и освещения педагогическим работникам, проживающим и работающим в сельской местности</a:t>
          </a:r>
          <a:endParaRPr lang="ru-RU" sz="1050" dirty="0"/>
        </a:p>
      </dgm:t>
    </dgm:pt>
    <dgm:pt modelId="{61F199A2-9934-4F89-BF6D-F391FD25B464}" type="parTrans" cxnId="{BBFA4CA9-971B-4182-A67D-2045E5715874}">
      <dgm:prSet/>
      <dgm:spPr>
        <a:ln>
          <a:solidFill>
            <a:srgbClr val="FF0000"/>
          </a:solidFill>
        </a:ln>
      </dgm:spPr>
      <dgm:t>
        <a:bodyPr/>
        <a:lstStyle/>
        <a:p>
          <a:endParaRPr lang="ru-RU" dirty="0"/>
        </a:p>
      </dgm:t>
    </dgm:pt>
    <dgm:pt modelId="{B86952A8-AE79-4A22-BF03-B846D03DA81D}" type="sibTrans" cxnId="{BBFA4CA9-971B-4182-A67D-2045E5715874}">
      <dgm:prSet/>
      <dgm:spPr/>
      <dgm:t>
        <a:bodyPr/>
        <a:lstStyle/>
        <a:p>
          <a:endParaRPr lang="ru-RU"/>
        </a:p>
      </dgm:t>
    </dgm:pt>
    <dgm:pt modelId="{02D0180A-9C93-4955-B3F0-ADF477E193AF}" type="pres">
      <dgm:prSet presAssocID="{AC885B64-91C7-4129-9206-5140C15B3BF7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B5773C0-631B-44E2-8E1D-0B870F8511B6}" type="pres">
      <dgm:prSet presAssocID="{851646C9-F990-43AC-97F3-DBB2BF1AD9DF}" presName="centerShape" presStyleLbl="node0" presStyleIdx="0" presStyleCnt="1" custScaleX="262304" custScaleY="150292" custLinFactNeighborX="-1888" custLinFactNeighborY="-744"/>
      <dgm:spPr/>
      <dgm:t>
        <a:bodyPr/>
        <a:lstStyle/>
        <a:p>
          <a:endParaRPr lang="ru-RU"/>
        </a:p>
      </dgm:t>
    </dgm:pt>
    <dgm:pt modelId="{594C2DD4-3694-4C3F-86BF-D6D20EA30A2D}" type="pres">
      <dgm:prSet presAssocID="{E7C67BAA-1FEC-4116-8E18-9CA0D128FDD5}" presName="Name9" presStyleLbl="parChTrans1D2" presStyleIdx="0" presStyleCnt="4"/>
      <dgm:spPr/>
      <dgm:t>
        <a:bodyPr/>
        <a:lstStyle/>
        <a:p>
          <a:endParaRPr lang="ru-RU"/>
        </a:p>
      </dgm:t>
    </dgm:pt>
    <dgm:pt modelId="{BEE29F08-8562-4C0C-A3C2-4019D81CE5F8}" type="pres">
      <dgm:prSet presAssocID="{E7C67BAA-1FEC-4116-8E18-9CA0D128FDD5}" presName="connTx" presStyleLbl="parChTrans1D2" presStyleIdx="0" presStyleCnt="4"/>
      <dgm:spPr/>
      <dgm:t>
        <a:bodyPr/>
        <a:lstStyle/>
        <a:p>
          <a:endParaRPr lang="ru-RU"/>
        </a:p>
      </dgm:t>
    </dgm:pt>
    <dgm:pt modelId="{5A258EB4-80E3-4D96-A3B7-C904C32F31FB}" type="pres">
      <dgm:prSet presAssocID="{FA049388-F62C-4B6F-BBE1-081C5F1A2952}" presName="node" presStyleLbl="node1" presStyleIdx="0" presStyleCnt="4" custScaleX="241323" custScaleY="147279" custRadScaleRad="217678" custRadScaleInc="-253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AA370A-DD67-48A3-A492-A6AA3755E21B}" type="pres">
      <dgm:prSet presAssocID="{61F199A2-9934-4F89-BF6D-F391FD25B464}" presName="Name9" presStyleLbl="parChTrans1D2" presStyleIdx="1" presStyleCnt="4"/>
      <dgm:spPr/>
      <dgm:t>
        <a:bodyPr/>
        <a:lstStyle/>
        <a:p>
          <a:endParaRPr lang="ru-RU"/>
        </a:p>
      </dgm:t>
    </dgm:pt>
    <dgm:pt modelId="{077BFCFB-80D4-4F8A-97FC-949E3EA16088}" type="pres">
      <dgm:prSet presAssocID="{61F199A2-9934-4F89-BF6D-F391FD25B464}" presName="connTx" presStyleLbl="parChTrans1D2" presStyleIdx="1" presStyleCnt="4"/>
      <dgm:spPr/>
      <dgm:t>
        <a:bodyPr/>
        <a:lstStyle/>
        <a:p>
          <a:endParaRPr lang="ru-RU"/>
        </a:p>
      </dgm:t>
    </dgm:pt>
    <dgm:pt modelId="{B9A764C8-9B7D-42B0-B15B-477985F10DED}" type="pres">
      <dgm:prSet presAssocID="{492CE347-3C56-47FC-9B50-C55A8DB6DCA9}" presName="node" presStyleLbl="node1" presStyleIdx="1" presStyleCnt="4" custScaleX="218334" custScaleY="154458" custRadScaleRad="172560" custRadScaleInc="-623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B472C5-C0AC-475B-871F-B3F4497783A9}" type="pres">
      <dgm:prSet presAssocID="{085BEE24-8D43-436F-89FF-5F0A107BFFBF}" presName="Name9" presStyleLbl="parChTrans1D2" presStyleIdx="2" presStyleCnt="4"/>
      <dgm:spPr/>
      <dgm:t>
        <a:bodyPr/>
        <a:lstStyle/>
        <a:p>
          <a:endParaRPr lang="ru-RU"/>
        </a:p>
      </dgm:t>
    </dgm:pt>
    <dgm:pt modelId="{26D19A06-D8BB-4769-9636-9D2E70E5098E}" type="pres">
      <dgm:prSet presAssocID="{085BEE24-8D43-436F-89FF-5F0A107BFFB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913C71F1-80A9-4FC8-AB85-69F065A4951B}" type="pres">
      <dgm:prSet presAssocID="{90CE76CB-5326-4E0A-B952-06B2E2CABC37}" presName="node" presStyleLbl="node1" presStyleIdx="2" presStyleCnt="4" custScaleX="241558" custScaleY="141867" custRadScaleRad="179607" custRadScaleInc="-1402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74A7A4-4F79-4A20-8A98-C8DAAC552D3E}" type="pres">
      <dgm:prSet presAssocID="{BBB66631-E2DE-45B6-B659-6A1C6FBFEA26}" presName="Name9" presStyleLbl="parChTrans1D2" presStyleIdx="3" presStyleCnt="4"/>
      <dgm:spPr/>
      <dgm:t>
        <a:bodyPr/>
        <a:lstStyle/>
        <a:p>
          <a:endParaRPr lang="ru-RU"/>
        </a:p>
      </dgm:t>
    </dgm:pt>
    <dgm:pt modelId="{11630C65-EE91-4D5E-AEDC-410B97A7C357}" type="pres">
      <dgm:prSet presAssocID="{BBB66631-E2DE-45B6-B659-6A1C6FBFEA26}" presName="connTx" presStyleLbl="parChTrans1D2" presStyleIdx="3" presStyleCnt="4"/>
      <dgm:spPr/>
      <dgm:t>
        <a:bodyPr/>
        <a:lstStyle/>
        <a:p>
          <a:endParaRPr lang="ru-RU"/>
        </a:p>
      </dgm:t>
    </dgm:pt>
    <dgm:pt modelId="{46FA87CF-F3D0-4D1B-8A28-EBF646ECD50A}" type="pres">
      <dgm:prSet presAssocID="{CCEFED4A-3D9A-47A3-AFA9-6A3F9CF9F399}" presName="node" presStyleLbl="node1" presStyleIdx="3" presStyleCnt="4" custScaleX="237460" custScaleY="151177" custRadScaleRad="180090" custRadScaleInc="659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BF8052-BF4C-4A87-86A3-DFAF6745F0B7}" type="presOf" srcId="{085BEE24-8D43-436F-89FF-5F0A107BFFBF}" destId="{26D19A06-D8BB-4769-9636-9D2E70E5098E}" srcOrd="1" destOrd="0" presId="urn:microsoft.com/office/officeart/2005/8/layout/radial1"/>
    <dgm:cxn modelId="{9A70038A-EED3-4D9A-BAE8-E9263B3D6205}" type="presOf" srcId="{AC885B64-91C7-4129-9206-5140C15B3BF7}" destId="{02D0180A-9C93-4955-B3F0-ADF477E193AF}" srcOrd="0" destOrd="0" presId="urn:microsoft.com/office/officeart/2005/8/layout/radial1"/>
    <dgm:cxn modelId="{F8C0F584-30DD-40FA-919B-3957A91D34AB}" type="presOf" srcId="{FA049388-F62C-4B6F-BBE1-081C5F1A2952}" destId="{5A258EB4-80E3-4D96-A3B7-C904C32F31FB}" srcOrd="0" destOrd="0" presId="urn:microsoft.com/office/officeart/2005/8/layout/radial1"/>
    <dgm:cxn modelId="{1A9B8A7D-9489-4559-89A9-7B922A5529CA}" type="presOf" srcId="{61F199A2-9934-4F89-BF6D-F391FD25B464}" destId="{78AA370A-DD67-48A3-A492-A6AA3755E21B}" srcOrd="0" destOrd="0" presId="urn:microsoft.com/office/officeart/2005/8/layout/radial1"/>
    <dgm:cxn modelId="{337D065A-504F-4912-9F4A-D993FFAA5282}" type="presOf" srcId="{492CE347-3C56-47FC-9B50-C55A8DB6DCA9}" destId="{B9A764C8-9B7D-42B0-B15B-477985F10DED}" srcOrd="0" destOrd="0" presId="urn:microsoft.com/office/officeart/2005/8/layout/radial1"/>
    <dgm:cxn modelId="{BBFA4CA9-971B-4182-A67D-2045E5715874}" srcId="{851646C9-F990-43AC-97F3-DBB2BF1AD9DF}" destId="{492CE347-3C56-47FC-9B50-C55A8DB6DCA9}" srcOrd="1" destOrd="0" parTransId="{61F199A2-9934-4F89-BF6D-F391FD25B464}" sibTransId="{B86952A8-AE79-4A22-BF03-B846D03DA81D}"/>
    <dgm:cxn modelId="{32A23837-6CFC-48F3-A88F-A510091BCEEA}" srcId="{AC885B64-91C7-4129-9206-5140C15B3BF7}" destId="{81586D4C-B2A3-4699-BC5B-03DCE4B1A8DF}" srcOrd="1" destOrd="0" parTransId="{183B312D-CB1E-4A58-8C28-78D2705DA522}" sibTransId="{A759B536-F829-4CE5-B2D3-95EA85DD2BC0}"/>
    <dgm:cxn modelId="{2974DD21-91DE-4DC8-949C-90805FFC4BA9}" type="presOf" srcId="{BBB66631-E2DE-45B6-B659-6A1C6FBFEA26}" destId="{DE74A7A4-4F79-4A20-8A98-C8DAAC552D3E}" srcOrd="0" destOrd="0" presId="urn:microsoft.com/office/officeart/2005/8/layout/radial1"/>
    <dgm:cxn modelId="{53DBAC55-601A-4D6D-AD39-C60A3AED26E2}" srcId="{81586D4C-B2A3-4699-BC5B-03DCE4B1A8DF}" destId="{6CBC9CE1-DD1B-4B1F-8745-D65BBAD6157E}" srcOrd="1" destOrd="0" parTransId="{FAC3842A-94A0-4C59-B931-43C44A828203}" sibTransId="{39C37074-46C3-4F33-A051-A7937507E7E3}"/>
    <dgm:cxn modelId="{0C19A159-944C-43D8-9C32-38B8CA40D558}" srcId="{AC885B64-91C7-4129-9206-5140C15B3BF7}" destId="{851646C9-F990-43AC-97F3-DBB2BF1AD9DF}" srcOrd="0" destOrd="0" parTransId="{3F033A84-3384-48EB-8923-08B9670424BE}" sibTransId="{34FA82E5-820D-481A-9ADB-5681094DF2BA}"/>
    <dgm:cxn modelId="{0CF732BD-9937-42A5-955E-A939B0E5F87F}" type="presOf" srcId="{90CE76CB-5326-4E0A-B952-06B2E2CABC37}" destId="{913C71F1-80A9-4FC8-AB85-69F065A4951B}" srcOrd="0" destOrd="0" presId="urn:microsoft.com/office/officeart/2005/8/layout/radial1"/>
    <dgm:cxn modelId="{25A2B8A5-2914-49AD-8E1C-FE6D941B7980}" type="presOf" srcId="{851646C9-F990-43AC-97F3-DBB2BF1AD9DF}" destId="{6B5773C0-631B-44E2-8E1D-0B870F8511B6}" srcOrd="0" destOrd="0" presId="urn:microsoft.com/office/officeart/2005/8/layout/radial1"/>
    <dgm:cxn modelId="{2722087D-6195-4003-9B15-D8724F535B02}" type="presOf" srcId="{CCEFED4A-3D9A-47A3-AFA9-6A3F9CF9F399}" destId="{46FA87CF-F3D0-4D1B-8A28-EBF646ECD50A}" srcOrd="0" destOrd="0" presId="urn:microsoft.com/office/officeart/2005/8/layout/radial1"/>
    <dgm:cxn modelId="{A278722A-9845-407C-91B6-5CB2AFCAD3EC}" srcId="{851646C9-F990-43AC-97F3-DBB2BF1AD9DF}" destId="{90CE76CB-5326-4E0A-B952-06B2E2CABC37}" srcOrd="2" destOrd="0" parTransId="{085BEE24-8D43-436F-89FF-5F0A107BFFBF}" sibTransId="{EDB7D821-ED16-434A-802E-D4CCA4CE92C1}"/>
    <dgm:cxn modelId="{D56E3D8B-7947-48C7-943F-AA1CB768F1B3}" type="presOf" srcId="{E7C67BAA-1FEC-4116-8E18-9CA0D128FDD5}" destId="{594C2DD4-3694-4C3F-86BF-D6D20EA30A2D}" srcOrd="0" destOrd="0" presId="urn:microsoft.com/office/officeart/2005/8/layout/radial1"/>
    <dgm:cxn modelId="{4FC84FD8-AF33-4F67-BDFA-915605316AB7}" srcId="{851646C9-F990-43AC-97F3-DBB2BF1AD9DF}" destId="{FA049388-F62C-4B6F-BBE1-081C5F1A2952}" srcOrd="0" destOrd="0" parTransId="{E7C67BAA-1FEC-4116-8E18-9CA0D128FDD5}" sibTransId="{BD368F50-D28C-4366-BF42-6C7681E4CBA2}"/>
    <dgm:cxn modelId="{98015790-72EA-484E-87EB-48C60B9578F0}" type="presOf" srcId="{E7C67BAA-1FEC-4116-8E18-9CA0D128FDD5}" destId="{BEE29F08-8562-4C0C-A3C2-4019D81CE5F8}" srcOrd="1" destOrd="0" presId="urn:microsoft.com/office/officeart/2005/8/layout/radial1"/>
    <dgm:cxn modelId="{548892A6-A171-4C23-9DAA-C4C99E5F10E1}" type="presOf" srcId="{085BEE24-8D43-436F-89FF-5F0A107BFFBF}" destId="{E5B472C5-C0AC-475B-871F-B3F4497783A9}" srcOrd="0" destOrd="0" presId="urn:microsoft.com/office/officeart/2005/8/layout/radial1"/>
    <dgm:cxn modelId="{1B0EDD46-E205-4C38-A67D-DF8CD4E7D1E8}" type="presOf" srcId="{BBB66631-E2DE-45B6-B659-6A1C6FBFEA26}" destId="{11630C65-EE91-4D5E-AEDC-410B97A7C357}" srcOrd="1" destOrd="0" presId="urn:microsoft.com/office/officeart/2005/8/layout/radial1"/>
    <dgm:cxn modelId="{0BC879A0-A1A6-4AC7-A30F-E27CECBC89F7}" type="presOf" srcId="{61F199A2-9934-4F89-BF6D-F391FD25B464}" destId="{077BFCFB-80D4-4F8A-97FC-949E3EA16088}" srcOrd="1" destOrd="0" presId="urn:microsoft.com/office/officeart/2005/8/layout/radial1"/>
    <dgm:cxn modelId="{9CD86910-4387-448D-AAB7-4B3103748442}" srcId="{851646C9-F990-43AC-97F3-DBB2BF1AD9DF}" destId="{CCEFED4A-3D9A-47A3-AFA9-6A3F9CF9F399}" srcOrd="3" destOrd="0" parTransId="{BBB66631-E2DE-45B6-B659-6A1C6FBFEA26}" sibTransId="{AAC91627-EBEE-4D06-82C3-694A4F80B8B0}"/>
    <dgm:cxn modelId="{81A0E2D8-937F-4D67-99F5-1FEF4D0D6849}" srcId="{81586D4C-B2A3-4699-BC5B-03DCE4B1A8DF}" destId="{CF22E8C6-4B47-4C1F-B824-6E7580E48221}" srcOrd="0" destOrd="0" parTransId="{CEEE9CDF-4E2F-4860-BA75-40FF6E5D5C55}" sibTransId="{38AA3C00-32C5-4F92-AE70-EC6514C64CBB}"/>
    <dgm:cxn modelId="{155ACCFC-8E1E-4E67-B198-A6AD17F175CB}" type="presParOf" srcId="{02D0180A-9C93-4955-B3F0-ADF477E193AF}" destId="{6B5773C0-631B-44E2-8E1D-0B870F8511B6}" srcOrd="0" destOrd="0" presId="urn:microsoft.com/office/officeart/2005/8/layout/radial1"/>
    <dgm:cxn modelId="{C6C66A8F-C1BC-4048-BFDB-4BA8D93659CF}" type="presParOf" srcId="{02D0180A-9C93-4955-B3F0-ADF477E193AF}" destId="{594C2DD4-3694-4C3F-86BF-D6D20EA30A2D}" srcOrd="1" destOrd="0" presId="urn:microsoft.com/office/officeart/2005/8/layout/radial1"/>
    <dgm:cxn modelId="{45E5516A-6F52-490A-8843-5AB2450E3EEA}" type="presParOf" srcId="{594C2DD4-3694-4C3F-86BF-D6D20EA30A2D}" destId="{BEE29F08-8562-4C0C-A3C2-4019D81CE5F8}" srcOrd="0" destOrd="0" presId="urn:microsoft.com/office/officeart/2005/8/layout/radial1"/>
    <dgm:cxn modelId="{A30711EC-81B0-4157-86D7-2B49C344520A}" type="presParOf" srcId="{02D0180A-9C93-4955-B3F0-ADF477E193AF}" destId="{5A258EB4-80E3-4D96-A3B7-C904C32F31FB}" srcOrd="2" destOrd="0" presId="urn:microsoft.com/office/officeart/2005/8/layout/radial1"/>
    <dgm:cxn modelId="{F7F899E5-6F9F-46B1-B4FA-53FEC13978FF}" type="presParOf" srcId="{02D0180A-9C93-4955-B3F0-ADF477E193AF}" destId="{78AA370A-DD67-48A3-A492-A6AA3755E21B}" srcOrd="3" destOrd="0" presId="urn:microsoft.com/office/officeart/2005/8/layout/radial1"/>
    <dgm:cxn modelId="{1A46ACAE-99FD-4362-AB8B-17DAEE48B559}" type="presParOf" srcId="{78AA370A-DD67-48A3-A492-A6AA3755E21B}" destId="{077BFCFB-80D4-4F8A-97FC-949E3EA16088}" srcOrd="0" destOrd="0" presId="urn:microsoft.com/office/officeart/2005/8/layout/radial1"/>
    <dgm:cxn modelId="{042DA14C-7514-489D-9B3A-78DCFD82CF20}" type="presParOf" srcId="{02D0180A-9C93-4955-B3F0-ADF477E193AF}" destId="{B9A764C8-9B7D-42B0-B15B-477985F10DED}" srcOrd="4" destOrd="0" presId="urn:microsoft.com/office/officeart/2005/8/layout/radial1"/>
    <dgm:cxn modelId="{E573DF5B-D54E-4B11-A4B8-B49B469DFC62}" type="presParOf" srcId="{02D0180A-9C93-4955-B3F0-ADF477E193AF}" destId="{E5B472C5-C0AC-475B-871F-B3F4497783A9}" srcOrd="5" destOrd="0" presId="urn:microsoft.com/office/officeart/2005/8/layout/radial1"/>
    <dgm:cxn modelId="{4314B496-8D1C-4357-B60B-381E64698E16}" type="presParOf" srcId="{E5B472C5-C0AC-475B-871F-B3F4497783A9}" destId="{26D19A06-D8BB-4769-9636-9D2E70E5098E}" srcOrd="0" destOrd="0" presId="urn:microsoft.com/office/officeart/2005/8/layout/radial1"/>
    <dgm:cxn modelId="{DF04514A-CF88-4883-A312-8FAD4379EC41}" type="presParOf" srcId="{02D0180A-9C93-4955-B3F0-ADF477E193AF}" destId="{913C71F1-80A9-4FC8-AB85-69F065A4951B}" srcOrd="6" destOrd="0" presId="urn:microsoft.com/office/officeart/2005/8/layout/radial1"/>
    <dgm:cxn modelId="{E10F6209-8C1E-4DA4-9233-060CC94A25B4}" type="presParOf" srcId="{02D0180A-9C93-4955-B3F0-ADF477E193AF}" destId="{DE74A7A4-4F79-4A20-8A98-C8DAAC552D3E}" srcOrd="7" destOrd="0" presId="urn:microsoft.com/office/officeart/2005/8/layout/radial1"/>
    <dgm:cxn modelId="{BD679201-E9FD-4D9D-A5E2-196A258433D6}" type="presParOf" srcId="{DE74A7A4-4F79-4A20-8A98-C8DAAC552D3E}" destId="{11630C65-EE91-4D5E-AEDC-410B97A7C357}" srcOrd="0" destOrd="0" presId="urn:microsoft.com/office/officeart/2005/8/layout/radial1"/>
    <dgm:cxn modelId="{3D3076B9-0BBF-4455-90E0-C94739E54CE7}" type="presParOf" srcId="{02D0180A-9C93-4955-B3F0-ADF477E193AF}" destId="{46FA87CF-F3D0-4D1B-8A28-EBF646ECD50A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814693-074F-4314-A154-E6C8DB21D8EF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747C564-7AF2-448D-8152-F9EC67CF2975}">
      <dgm:prSet phldrT="[Текст]"/>
      <dgm:spPr/>
      <dgm:t>
        <a:bodyPr/>
        <a:lstStyle/>
        <a:p>
          <a:r>
            <a:rPr lang="ru-RU" b="0" dirty="0" smtClean="0"/>
            <a:t>Пенсионное обеспечение –</a:t>
          </a:r>
        </a:p>
        <a:p>
          <a:r>
            <a:rPr lang="ru-RU" b="0" dirty="0" smtClean="0"/>
            <a:t> 1 077,6 тыс. рублей</a:t>
          </a:r>
          <a:endParaRPr lang="ru-RU" dirty="0"/>
        </a:p>
      </dgm:t>
    </dgm:pt>
    <dgm:pt modelId="{A50BABBD-B9E4-4907-B976-29A9BAB45C15}" type="parTrans" cxnId="{040E226A-92F1-40BF-8B96-76F18BBB7A7F}">
      <dgm:prSet/>
      <dgm:spPr/>
      <dgm:t>
        <a:bodyPr/>
        <a:lstStyle/>
        <a:p>
          <a:endParaRPr lang="ru-RU"/>
        </a:p>
      </dgm:t>
    </dgm:pt>
    <dgm:pt modelId="{63385766-04F6-4C04-8249-4BFDAF35EE78}" type="sibTrans" cxnId="{040E226A-92F1-40BF-8B96-76F18BBB7A7F}">
      <dgm:prSet/>
      <dgm:spPr/>
      <dgm:t>
        <a:bodyPr/>
        <a:lstStyle/>
        <a:p>
          <a:endParaRPr lang="ru-RU"/>
        </a:p>
      </dgm:t>
    </dgm:pt>
    <dgm:pt modelId="{AA74590B-0309-4679-BD3C-4D25179B1AFF}">
      <dgm:prSet phldrT="[Текст]"/>
      <dgm:spPr/>
      <dgm:t>
        <a:bodyPr/>
        <a:lstStyle/>
        <a:p>
          <a:r>
            <a:rPr lang="ru-RU" dirty="0" smtClean="0"/>
            <a:t> - Доплата к пенсии муниципальным служащим</a:t>
          </a:r>
          <a:endParaRPr lang="ru-RU" dirty="0"/>
        </a:p>
      </dgm:t>
    </dgm:pt>
    <dgm:pt modelId="{7DBC1E55-FA7F-4FAB-8B0B-795005ABB08F}" type="parTrans" cxnId="{0E83491B-22AD-45E5-A978-625EFE844B80}">
      <dgm:prSet/>
      <dgm:spPr/>
      <dgm:t>
        <a:bodyPr/>
        <a:lstStyle/>
        <a:p>
          <a:endParaRPr lang="ru-RU"/>
        </a:p>
      </dgm:t>
    </dgm:pt>
    <dgm:pt modelId="{74C319CF-4FE1-42C1-9BE1-2D394631A89E}" type="sibTrans" cxnId="{0E83491B-22AD-45E5-A978-625EFE844B80}">
      <dgm:prSet/>
      <dgm:spPr/>
      <dgm:t>
        <a:bodyPr/>
        <a:lstStyle/>
        <a:p>
          <a:endParaRPr lang="ru-RU"/>
        </a:p>
      </dgm:t>
    </dgm:pt>
    <dgm:pt modelId="{F24A71ED-D5AB-4AD8-B91E-E21FAB602E10}">
      <dgm:prSet phldrT="[Текст]"/>
      <dgm:spPr/>
      <dgm:t>
        <a:bodyPr/>
        <a:lstStyle/>
        <a:p>
          <a:r>
            <a:rPr lang="ru-RU" dirty="0" smtClean="0"/>
            <a:t>Охрана семьи и детства - 40 442,4 тыс. рублей</a:t>
          </a:r>
          <a:endParaRPr lang="ru-RU" dirty="0"/>
        </a:p>
      </dgm:t>
    </dgm:pt>
    <dgm:pt modelId="{257176F3-86AE-40EA-9415-812F6653DA22}" type="parTrans" cxnId="{3A93CAED-076E-4E4F-94CC-4A1D9F9A08C8}">
      <dgm:prSet/>
      <dgm:spPr/>
      <dgm:t>
        <a:bodyPr/>
        <a:lstStyle/>
        <a:p>
          <a:endParaRPr lang="ru-RU"/>
        </a:p>
      </dgm:t>
    </dgm:pt>
    <dgm:pt modelId="{A72EBBDE-A997-45E9-B7D7-EB39661ED953}" type="sibTrans" cxnId="{3A93CAED-076E-4E4F-94CC-4A1D9F9A08C8}">
      <dgm:prSet/>
      <dgm:spPr/>
      <dgm:t>
        <a:bodyPr/>
        <a:lstStyle/>
        <a:p>
          <a:endParaRPr lang="ru-RU"/>
        </a:p>
      </dgm:t>
    </dgm:pt>
    <dgm:pt modelId="{62E83D5A-21A3-4C24-9F09-2EA47EAC59D0}">
      <dgm:prSet phldrT="[Текст]"/>
      <dgm:spPr/>
      <dgm:t>
        <a:bodyPr/>
        <a:lstStyle/>
        <a:p>
          <a:r>
            <a:rPr lang="ru-RU" dirty="0" smtClean="0"/>
            <a:t>- Вознаграждение патронатным воспитателям - 223,2 тыс. рублей;</a:t>
          </a:r>
          <a:endParaRPr lang="ru-RU" dirty="0"/>
        </a:p>
      </dgm:t>
    </dgm:pt>
    <dgm:pt modelId="{109DC634-8E0C-4606-8806-74A811BBC28A}" type="parTrans" cxnId="{6B9019F6-96C8-46F8-B5A2-674AB58DD826}">
      <dgm:prSet/>
      <dgm:spPr/>
      <dgm:t>
        <a:bodyPr/>
        <a:lstStyle/>
        <a:p>
          <a:endParaRPr lang="ru-RU"/>
        </a:p>
      </dgm:t>
    </dgm:pt>
    <dgm:pt modelId="{A587DD54-1142-4FE5-8B40-049F511A8C18}" type="sibTrans" cxnId="{6B9019F6-96C8-46F8-B5A2-674AB58DD826}">
      <dgm:prSet/>
      <dgm:spPr/>
      <dgm:t>
        <a:bodyPr/>
        <a:lstStyle/>
        <a:p>
          <a:endParaRPr lang="ru-RU"/>
        </a:p>
      </dgm:t>
    </dgm:pt>
    <dgm:pt modelId="{1940E986-4527-4516-B462-8F00AA226060}">
      <dgm:prSet phldrT="[Текст]"/>
      <dgm:spPr/>
      <dgm:t>
        <a:bodyPr/>
        <a:lstStyle/>
        <a:p>
          <a:r>
            <a:rPr lang="ru-RU" b="0" dirty="0" smtClean="0"/>
            <a:t>Другие расходы – </a:t>
          </a:r>
        </a:p>
        <a:p>
          <a:r>
            <a:rPr lang="ru-RU" b="0" dirty="0" smtClean="0"/>
            <a:t>23 095,9 тыс. рублей</a:t>
          </a:r>
          <a:endParaRPr lang="ru-RU" dirty="0"/>
        </a:p>
      </dgm:t>
    </dgm:pt>
    <dgm:pt modelId="{1B26867B-E3F0-406F-99C5-79A931D7D546}" type="parTrans" cxnId="{6F88EF09-5502-47F8-B457-0A9A95188932}">
      <dgm:prSet/>
      <dgm:spPr/>
      <dgm:t>
        <a:bodyPr/>
        <a:lstStyle/>
        <a:p>
          <a:endParaRPr lang="ru-RU"/>
        </a:p>
      </dgm:t>
    </dgm:pt>
    <dgm:pt modelId="{BAF6D23C-114E-4970-9DFC-E1EDE2C2EEA0}" type="sibTrans" cxnId="{6F88EF09-5502-47F8-B457-0A9A95188932}">
      <dgm:prSet/>
      <dgm:spPr/>
      <dgm:t>
        <a:bodyPr/>
        <a:lstStyle/>
        <a:p>
          <a:endParaRPr lang="ru-RU"/>
        </a:p>
      </dgm:t>
    </dgm:pt>
    <dgm:pt modelId="{E9056130-7972-4B31-A75A-4C03AC4FABD5}">
      <dgm:prSet phldrT="[Текст]"/>
      <dgm:spPr/>
      <dgm:t>
        <a:bodyPr/>
        <a:lstStyle/>
        <a:p>
          <a:r>
            <a:rPr lang="ru-RU" dirty="0" smtClean="0"/>
            <a:t> - Организация оздоровления и отдыха детей;</a:t>
          </a:r>
          <a:endParaRPr lang="ru-RU" dirty="0"/>
        </a:p>
      </dgm:t>
    </dgm:pt>
    <dgm:pt modelId="{F76041C1-DFFE-4E5C-85FC-BECE1E4ED5F3}" type="parTrans" cxnId="{AD5F83BF-8BB7-4E8B-A71E-C0F22E3C5FB5}">
      <dgm:prSet/>
      <dgm:spPr/>
      <dgm:t>
        <a:bodyPr/>
        <a:lstStyle/>
        <a:p>
          <a:endParaRPr lang="ru-RU"/>
        </a:p>
      </dgm:t>
    </dgm:pt>
    <dgm:pt modelId="{4EE7945F-BB83-46B1-8442-B4BF7A9B308F}" type="sibTrans" cxnId="{AD5F83BF-8BB7-4E8B-A71E-C0F22E3C5FB5}">
      <dgm:prSet/>
      <dgm:spPr/>
      <dgm:t>
        <a:bodyPr/>
        <a:lstStyle/>
        <a:p>
          <a:endParaRPr lang="ru-RU"/>
        </a:p>
      </dgm:t>
    </dgm:pt>
    <dgm:pt modelId="{7C3F81C5-89CF-4400-A478-87C20B46F5A5}">
      <dgm:prSet/>
      <dgm:spPr/>
      <dgm:t>
        <a:bodyPr/>
        <a:lstStyle/>
        <a:p>
          <a:r>
            <a:rPr lang="ru-RU" dirty="0" smtClean="0"/>
            <a:t>Социальное обеспечение населения - 1 009,1 тыс. рублей</a:t>
          </a:r>
          <a:endParaRPr lang="ru-RU" b="0" dirty="0" smtClean="0"/>
        </a:p>
      </dgm:t>
    </dgm:pt>
    <dgm:pt modelId="{00617D81-54FA-4520-8276-0CCBC362C342}" type="parTrans" cxnId="{D5C3AE46-AFB9-4F2E-B00C-8529EA6E244E}">
      <dgm:prSet/>
      <dgm:spPr/>
      <dgm:t>
        <a:bodyPr/>
        <a:lstStyle/>
        <a:p>
          <a:endParaRPr lang="ru-RU"/>
        </a:p>
      </dgm:t>
    </dgm:pt>
    <dgm:pt modelId="{A208D81A-058F-4499-A0CB-489460F20805}" type="sibTrans" cxnId="{D5C3AE46-AFB9-4F2E-B00C-8529EA6E244E}">
      <dgm:prSet/>
      <dgm:spPr/>
      <dgm:t>
        <a:bodyPr/>
        <a:lstStyle/>
        <a:p>
          <a:endParaRPr lang="ru-RU"/>
        </a:p>
      </dgm:t>
    </dgm:pt>
    <dgm:pt modelId="{6D319A8E-FA4F-4A9D-BA52-3B772618A7EB}">
      <dgm:prSet/>
      <dgm:spPr/>
      <dgm:t>
        <a:bodyPr/>
        <a:lstStyle/>
        <a:p>
          <a:r>
            <a:rPr lang="ru-RU" dirty="0" smtClean="0"/>
            <a:t> - Организация и осуществление деятельности по опеке и попечительству в отношении несовершеннолетних;</a:t>
          </a:r>
          <a:endParaRPr lang="ru-RU" dirty="0"/>
        </a:p>
      </dgm:t>
    </dgm:pt>
    <dgm:pt modelId="{166AF39A-1725-45EC-A5B3-C198CA7D401B}" type="parTrans" cxnId="{48BA7850-5FED-43F3-856C-744BDBA622C2}">
      <dgm:prSet/>
      <dgm:spPr/>
      <dgm:t>
        <a:bodyPr/>
        <a:lstStyle/>
        <a:p>
          <a:endParaRPr lang="ru-RU"/>
        </a:p>
      </dgm:t>
    </dgm:pt>
    <dgm:pt modelId="{E6167387-DB0E-4A54-8E14-7DB0F54C1237}" type="sibTrans" cxnId="{48BA7850-5FED-43F3-856C-744BDBA622C2}">
      <dgm:prSet/>
      <dgm:spPr/>
      <dgm:t>
        <a:bodyPr/>
        <a:lstStyle/>
        <a:p>
          <a:endParaRPr lang="ru-RU"/>
        </a:p>
      </dgm:t>
    </dgm:pt>
    <dgm:pt modelId="{7B52AACF-F660-480C-B5DE-348C775F5A97}">
      <dgm:prSet/>
      <dgm:spPr/>
      <dgm:t>
        <a:bodyPr/>
        <a:lstStyle/>
        <a:p>
          <a:r>
            <a:rPr lang="ru-RU" dirty="0" smtClean="0"/>
            <a:t> - Реализация мероприятий краевых и муниципальных целевых программ</a:t>
          </a:r>
          <a:endParaRPr lang="ru-RU" dirty="0"/>
        </a:p>
      </dgm:t>
    </dgm:pt>
    <dgm:pt modelId="{6804F51C-D7A9-49A6-9A4A-F7DA2C9CED94}" type="parTrans" cxnId="{71AD805C-ACB3-4F26-BDEC-66517EC7794C}">
      <dgm:prSet/>
      <dgm:spPr/>
      <dgm:t>
        <a:bodyPr/>
        <a:lstStyle/>
        <a:p>
          <a:endParaRPr lang="ru-RU"/>
        </a:p>
      </dgm:t>
    </dgm:pt>
    <dgm:pt modelId="{3DC7257A-8222-4E42-AD54-8318B4E5117F}" type="sibTrans" cxnId="{71AD805C-ACB3-4F26-BDEC-66517EC7794C}">
      <dgm:prSet/>
      <dgm:spPr/>
      <dgm:t>
        <a:bodyPr/>
        <a:lstStyle/>
        <a:p>
          <a:endParaRPr lang="ru-RU"/>
        </a:p>
      </dgm:t>
    </dgm:pt>
    <dgm:pt modelId="{B732A79D-3D62-4CC7-879F-15D584F04549}">
      <dgm:prSet/>
      <dgm:spPr/>
      <dgm:t>
        <a:bodyPr/>
        <a:lstStyle/>
        <a:p>
          <a:r>
            <a:rPr lang="ru-RU" dirty="0" smtClean="0"/>
            <a:t> - Меры социальной поддержки детям-сиротам и детям, оставшимся без попечения родителей (проезд) - 47,7 тыс. рублей;</a:t>
          </a:r>
          <a:endParaRPr lang="ru-RU" dirty="0"/>
        </a:p>
      </dgm:t>
    </dgm:pt>
    <dgm:pt modelId="{4E1BAC73-7D20-4E5A-A09D-1886F3C3A063}" type="parTrans" cxnId="{24C4F7D7-F15A-4DAC-B47C-BD438DEF2116}">
      <dgm:prSet/>
      <dgm:spPr/>
      <dgm:t>
        <a:bodyPr/>
        <a:lstStyle/>
        <a:p>
          <a:endParaRPr lang="ru-RU"/>
        </a:p>
      </dgm:t>
    </dgm:pt>
    <dgm:pt modelId="{53ECFE90-F7AC-4C46-BB07-C48DB89FBD38}" type="sibTrans" cxnId="{24C4F7D7-F15A-4DAC-B47C-BD438DEF2116}">
      <dgm:prSet/>
      <dgm:spPr/>
      <dgm:t>
        <a:bodyPr/>
        <a:lstStyle/>
        <a:p>
          <a:endParaRPr lang="ru-RU"/>
        </a:p>
      </dgm:t>
    </dgm:pt>
    <dgm:pt modelId="{8612CDEF-C769-48EA-9119-A03F28FEC962}">
      <dgm:prSet/>
      <dgm:spPr/>
      <dgm:t>
        <a:bodyPr/>
        <a:lstStyle/>
        <a:p>
          <a:r>
            <a:rPr lang="ru-RU" dirty="0" smtClean="0"/>
            <a:t> - Вознаграждение приемным родителям - 26 662,8 тыс. рублей;</a:t>
          </a:r>
          <a:endParaRPr lang="ru-RU" dirty="0"/>
        </a:p>
      </dgm:t>
    </dgm:pt>
    <dgm:pt modelId="{B23723B4-5970-4AFB-B846-31426D568721}" type="parTrans" cxnId="{2D85EA21-6CD8-411A-9979-5606852DE393}">
      <dgm:prSet/>
      <dgm:spPr/>
      <dgm:t>
        <a:bodyPr/>
        <a:lstStyle/>
        <a:p>
          <a:endParaRPr lang="ru-RU"/>
        </a:p>
      </dgm:t>
    </dgm:pt>
    <dgm:pt modelId="{C4541886-F147-4F29-A461-122ED17838B3}" type="sibTrans" cxnId="{2D85EA21-6CD8-411A-9979-5606852DE393}">
      <dgm:prSet/>
      <dgm:spPr/>
      <dgm:t>
        <a:bodyPr/>
        <a:lstStyle/>
        <a:p>
          <a:endParaRPr lang="ru-RU"/>
        </a:p>
      </dgm:t>
    </dgm:pt>
    <dgm:pt modelId="{EE7BC617-E6A0-4CA8-9622-D05B7BD92827}">
      <dgm:prSet/>
      <dgm:spPr/>
      <dgm:t>
        <a:bodyPr/>
        <a:lstStyle/>
        <a:p>
          <a:r>
            <a:rPr lang="ru-RU" dirty="0" smtClean="0"/>
            <a:t> - Компенсация части родительской платы - 13 508,7 тыс. рублей</a:t>
          </a:r>
          <a:endParaRPr lang="ru-RU" dirty="0"/>
        </a:p>
      </dgm:t>
    </dgm:pt>
    <dgm:pt modelId="{D0CF11EC-8902-4FD4-85A7-E6CA9D59EDAB}" type="parTrans" cxnId="{F895CED1-B1A4-40B7-B71C-EB9D7AB3C83D}">
      <dgm:prSet/>
      <dgm:spPr/>
      <dgm:t>
        <a:bodyPr/>
        <a:lstStyle/>
        <a:p>
          <a:endParaRPr lang="ru-RU"/>
        </a:p>
      </dgm:t>
    </dgm:pt>
    <dgm:pt modelId="{1A9BB236-586F-4A35-9EF1-9F335D8F62EB}" type="sibTrans" cxnId="{F895CED1-B1A4-40B7-B71C-EB9D7AB3C83D}">
      <dgm:prSet/>
      <dgm:spPr/>
      <dgm:t>
        <a:bodyPr/>
        <a:lstStyle/>
        <a:p>
          <a:endParaRPr lang="ru-RU"/>
        </a:p>
      </dgm:t>
    </dgm:pt>
    <dgm:pt modelId="{5E9FAAFC-8DEA-4541-A1DE-2F2B27BC7B11}">
      <dgm:prSet/>
      <dgm:spPr/>
      <dgm:t>
        <a:bodyPr/>
        <a:lstStyle/>
        <a:p>
          <a:r>
            <a:rPr lang="ru-RU" dirty="0" smtClean="0"/>
            <a:t>- Дополнительная денежная компенсация на усиленное питание доноров - 457,0 тыс. рублей;</a:t>
          </a:r>
          <a:endParaRPr lang="ru-RU" dirty="0"/>
        </a:p>
      </dgm:t>
    </dgm:pt>
    <dgm:pt modelId="{5F5C3371-FECF-4B8F-93C4-A29EEB2FB068}" type="parTrans" cxnId="{5ED4D464-9F34-4346-A2E4-10D1AF4DF52C}">
      <dgm:prSet/>
      <dgm:spPr/>
      <dgm:t>
        <a:bodyPr/>
        <a:lstStyle/>
        <a:p>
          <a:endParaRPr lang="ru-RU"/>
        </a:p>
      </dgm:t>
    </dgm:pt>
    <dgm:pt modelId="{BF321091-AAC8-45F5-95B9-3A9EBE2A5802}" type="sibTrans" cxnId="{5ED4D464-9F34-4346-A2E4-10D1AF4DF52C}">
      <dgm:prSet/>
      <dgm:spPr/>
      <dgm:t>
        <a:bodyPr/>
        <a:lstStyle/>
        <a:p>
          <a:endParaRPr lang="ru-RU"/>
        </a:p>
      </dgm:t>
    </dgm:pt>
    <dgm:pt modelId="{E36DEF09-9A97-497F-BBB7-529B0826D424}">
      <dgm:prSet/>
      <dgm:spPr/>
      <dgm:t>
        <a:bodyPr/>
        <a:lstStyle/>
        <a:p>
          <a:r>
            <a:rPr lang="ru-RU" dirty="0" smtClean="0"/>
            <a:t> - Ежемесячные денежные выплаты отдельным категориям педагогических работников образовательных учреждений дополнительного образования детей - 552,1 тыс. рублей</a:t>
          </a:r>
          <a:endParaRPr lang="ru-RU" dirty="0"/>
        </a:p>
      </dgm:t>
    </dgm:pt>
    <dgm:pt modelId="{9787B3F5-188D-419D-AC61-5DBA6ED53A33}" type="parTrans" cxnId="{D7C6928B-270D-4C3C-A06E-8618BAB2B1B3}">
      <dgm:prSet/>
      <dgm:spPr/>
      <dgm:t>
        <a:bodyPr/>
        <a:lstStyle/>
        <a:p>
          <a:endParaRPr lang="ru-RU"/>
        </a:p>
      </dgm:t>
    </dgm:pt>
    <dgm:pt modelId="{F33A45F2-38E8-4395-A144-3C3FA13A6C49}" type="sibTrans" cxnId="{D7C6928B-270D-4C3C-A06E-8618BAB2B1B3}">
      <dgm:prSet/>
      <dgm:spPr/>
      <dgm:t>
        <a:bodyPr/>
        <a:lstStyle/>
        <a:p>
          <a:endParaRPr lang="ru-RU"/>
        </a:p>
      </dgm:t>
    </dgm:pt>
    <dgm:pt modelId="{56337B3A-BE8F-4542-9CD8-14C4B778341D}" type="pres">
      <dgm:prSet presAssocID="{3A814693-074F-4314-A154-E6C8DB21D8E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65D00C-17FB-4C8A-BDE4-3B1621396182}" type="pres">
      <dgm:prSet presAssocID="{F747C564-7AF2-448D-8152-F9EC67CF2975}" presName="composite" presStyleCnt="0"/>
      <dgm:spPr/>
    </dgm:pt>
    <dgm:pt modelId="{C31C76A2-FAC7-4313-A737-B5F9797D4673}" type="pres">
      <dgm:prSet presAssocID="{F747C564-7AF2-448D-8152-F9EC67CF2975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4FEEA2-035C-4575-8F06-B24E9875FDCC}" type="pres">
      <dgm:prSet presAssocID="{F747C564-7AF2-448D-8152-F9EC67CF2975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9E7052-AAF3-4D71-9661-C534CB4A4EB6}" type="pres">
      <dgm:prSet presAssocID="{63385766-04F6-4C04-8249-4BFDAF35EE78}" presName="space" presStyleCnt="0"/>
      <dgm:spPr/>
    </dgm:pt>
    <dgm:pt modelId="{DD05E373-F020-499A-A2E2-998FD3B48585}" type="pres">
      <dgm:prSet presAssocID="{7C3F81C5-89CF-4400-A478-87C20B46F5A5}" presName="composite" presStyleCnt="0"/>
      <dgm:spPr/>
    </dgm:pt>
    <dgm:pt modelId="{8C0BCCF1-F75E-4765-9B1D-D951383F1E2D}" type="pres">
      <dgm:prSet presAssocID="{7C3F81C5-89CF-4400-A478-87C20B46F5A5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F85BC0-AE4C-4950-AEF0-0FF66D13A11D}" type="pres">
      <dgm:prSet presAssocID="{7C3F81C5-89CF-4400-A478-87C20B46F5A5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840DE5-62D3-4E9D-A77C-BD4D3FBBFAEC}" type="pres">
      <dgm:prSet presAssocID="{A208D81A-058F-4499-A0CB-489460F20805}" presName="space" presStyleCnt="0"/>
      <dgm:spPr/>
    </dgm:pt>
    <dgm:pt modelId="{583873FD-03E1-4FF8-8DE4-D6204C3EF074}" type="pres">
      <dgm:prSet presAssocID="{F24A71ED-D5AB-4AD8-B91E-E21FAB602E10}" presName="composite" presStyleCnt="0"/>
      <dgm:spPr/>
    </dgm:pt>
    <dgm:pt modelId="{00593F42-E50D-48A2-978B-8E1C1688D11F}" type="pres">
      <dgm:prSet presAssocID="{F24A71ED-D5AB-4AD8-B91E-E21FAB602E1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695DFD-A14B-4E28-887B-3F3A1C65FB3D}" type="pres">
      <dgm:prSet presAssocID="{F24A71ED-D5AB-4AD8-B91E-E21FAB602E10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87157F-32B0-45F6-87D4-6058650988BB}" type="pres">
      <dgm:prSet presAssocID="{A72EBBDE-A997-45E9-B7D7-EB39661ED953}" presName="space" presStyleCnt="0"/>
      <dgm:spPr/>
    </dgm:pt>
    <dgm:pt modelId="{F12FE4D3-7873-49A0-A5CC-FBAAB05A53B8}" type="pres">
      <dgm:prSet presAssocID="{1940E986-4527-4516-B462-8F00AA226060}" presName="composite" presStyleCnt="0"/>
      <dgm:spPr/>
    </dgm:pt>
    <dgm:pt modelId="{5A1A7EFA-17AC-4E19-8FC3-0082661826BD}" type="pres">
      <dgm:prSet presAssocID="{1940E986-4527-4516-B462-8F00AA226060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78350D-C9D6-4CD4-8143-035CA13A2A5B}" type="pres">
      <dgm:prSet presAssocID="{1940E986-4527-4516-B462-8F00AA226060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40266E-A57C-46DD-BD5F-CE6F31D9F79C}" type="presOf" srcId="{AA74590B-0309-4679-BD3C-4D25179B1AFF}" destId="{594FEEA2-035C-4575-8F06-B24E9875FDCC}" srcOrd="0" destOrd="0" presId="urn:microsoft.com/office/officeart/2005/8/layout/hList1"/>
    <dgm:cxn modelId="{A4641A0A-56D9-4B4F-A404-6A6B2E202030}" type="presOf" srcId="{EE7BC617-E6A0-4CA8-9622-D05B7BD92827}" destId="{71695DFD-A14B-4E28-887B-3F3A1C65FB3D}" srcOrd="0" destOrd="3" presId="urn:microsoft.com/office/officeart/2005/8/layout/hList1"/>
    <dgm:cxn modelId="{65D6A2AC-AF12-4299-987E-4ACA94059EE5}" type="presOf" srcId="{F747C564-7AF2-448D-8152-F9EC67CF2975}" destId="{C31C76A2-FAC7-4313-A737-B5F9797D4673}" srcOrd="0" destOrd="0" presId="urn:microsoft.com/office/officeart/2005/8/layout/hList1"/>
    <dgm:cxn modelId="{6B9019F6-96C8-46F8-B5A2-674AB58DD826}" srcId="{F24A71ED-D5AB-4AD8-B91E-E21FAB602E10}" destId="{62E83D5A-21A3-4C24-9F09-2EA47EAC59D0}" srcOrd="0" destOrd="0" parTransId="{109DC634-8E0C-4606-8806-74A811BBC28A}" sibTransId="{A587DD54-1142-4FE5-8B40-049F511A8C18}"/>
    <dgm:cxn modelId="{BDB540A6-4EF4-4A15-BF4F-85AA263BEB7A}" type="presOf" srcId="{B732A79D-3D62-4CC7-879F-15D584F04549}" destId="{71695DFD-A14B-4E28-887B-3F3A1C65FB3D}" srcOrd="0" destOrd="1" presId="urn:microsoft.com/office/officeart/2005/8/layout/hList1"/>
    <dgm:cxn modelId="{3A93CAED-076E-4E4F-94CC-4A1D9F9A08C8}" srcId="{3A814693-074F-4314-A154-E6C8DB21D8EF}" destId="{F24A71ED-D5AB-4AD8-B91E-E21FAB602E10}" srcOrd="2" destOrd="0" parTransId="{257176F3-86AE-40EA-9415-812F6653DA22}" sibTransId="{A72EBBDE-A997-45E9-B7D7-EB39661ED953}"/>
    <dgm:cxn modelId="{6F88EF09-5502-47F8-B457-0A9A95188932}" srcId="{3A814693-074F-4314-A154-E6C8DB21D8EF}" destId="{1940E986-4527-4516-B462-8F00AA226060}" srcOrd="3" destOrd="0" parTransId="{1B26867B-E3F0-406F-99C5-79A931D7D546}" sibTransId="{BAF6D23C-114E-4970-9DFC-E1EDE2C2EEA0}"/>
    <dgm:cxn modelId="{24C4F7D7-F15A-4DAC-B47C-BD438DEF2116}" srcId="{F24A71ED-D5AB-4AD8-B91E-E21FAB602E10}" destId="{B732A79D-3D62-4CC7-879F-15D584F04549}" srcOrd="1" destOrd="0" parTransId="{4E1BAC73-7D20-4E5A-A09D-1886F3C3A063}" sibTransId="{53ECFE90-F7AC-4C46-BB07-C48DB89FBD38}"/>
    <dgm:cxn modelId="{01F20CD7-3E43-47F8-94AB-B59CAFC055CC}" type="presOf" srcId="{7B52AACF-F660-480C-B5DE-348C775F5A97}" destId="{8278350D-C9D6-4CD4-8143-035CA13A2A5B}" srcOrd="0" destOrd="2" presId="urn:microsoft.com/office/officeart/2005/8/layout/hList1"/>
    <dgm:cxn modelId="{AD5F83BF-8BB7-4E8B-A71E-C0F22E3C5FB5}" srcId="{1940E986-4527-4516-B462-8F00AA226060}" destId="{E9056130-7972-4B31-A75A-4C03AC4FABD5}" srcOrd="0" destOrd="0" parTransId="{F76041C1-DFFE-4E5C-85FC-BECE1E4ED5F3}" sibTransId="{4EE7945F-BB83-46B1-8442-B4BF7A9B308F}"/>
    <dgm:cxn modelId="{D7C6928B-270D-4C3C-A06E-8618BAB2B1B3}" srcId="{7C3F81C5-89CF-4400-A478-87C20B46F5A5}" destId="{E36DEF09-9A97-497F-BBB7-529B0826D424}" srcOrd="1" destOrd="0" parTransId="{9787B3F5-188D-419D-AC61-5DBA6ED53A33}" sibTransId="{F33A45F2-38E8-4395-A144-3C3FA13A6C49}"/>
    <dgm:cxn modelId="{E697680B-BE9E-42F2-9753-45EE21AEF18F}" type="presOf" srcId="{6D319A8E-FA4F-4A9D-BA52-3B772618A7EB}" destId="{8278350D-C9D6-4CD4-8143-035CA13A2A5B}" srcOrd="0" destOrd="1" presId="urn:microsoft.com/office/officeart/2005/8/layout/hList1"/>
    <dgm:cxn modelId="{71AD805C-ACB3-4F26-BDEC-66517EC7794C}" srcId="{1940E986-4527-4516-B462-8F00AA226060}" destId="{7B52AACF-F660-480C-B5DE-348C775F5A97}" srcOrd="2" destOrd="0" parTransId="{6804F51C-D7A9-49A6-9A4A-F7DA2C9CED94}" sibTransId="{3DC7257A-8222-4E42-AD54-8318B4E5117F}"/>
    <dgm:cxn modelId="{58CB8211-867E-4803-BC72-3C4F38DF7C31}" type="presOf" srcId="{E9056130-7972-4B31-A75A-4C03AC4FABD5}" destId="{8278350D-C9D6-4CD4-8143-035CA13A2A5B}" srcOrd="0" destOrd="0" presId="urn:microsoft.com/office/officeart/2005/8/layout/hList1"/>
    <dgm:cxn modelId="{218FCDEB-2284-4D1D-ADCD-18AF5E45AF17}" type="presOf" srcId="{E36DEF09-9A97-497F-BBB7-529B0826D424}" destId="{1EF85BC0-AE4C-4950-AEF0-0FF66D13A11D}" srcOrd="0" destOrd="1" presId="urn:microsoft.com/office/officeart/2005/8/layout/hList1"/>
    <dgm:cxn modelId="{48BA7850-5FED-43F3-856C-744BDBA622C2}" srcId="{1940E986-4527-4516-B462-8F00AA226060}" destId="{6D319A8E-FA4F-4A9D-BA52-3B772618A7EB}" srcOrd="1" destOrd="0" parTransId="{166AF39A-1725-45EC-A5B3-C198CA7D401B}" sibTransId="{E6167387-DB0E-4A54-8E14-7DB0F54C1237}"/>
    <dgm:cxn modelId="{55D7C99F-8032-44E2-BFD7-1B10CD9BABB4}" type="presOf" srcId="{F24A71ED-D5AB-4AD8-B91E-E21FAB602E10}" destId="{00593F42-E50D-48A2-978B-8E1C1688D11F}" srcOrd="0" destOrd="0" presId="urn:microsoft.com/office/officeart/2005/8/layout/hList1"/>
    <dgm:cxn modelId="{6E2DD419-EE19-4CC3-8558-149FE183A498}" type="presOf" srcId="{8612CDEF-C769-48EA-9119-A03F28FEC962}" destId="{71695DFD-A14B-4E28-887B-3F3A1C65FB3D}" srcOrd="0" destOrd="2" presId="urn:microsoft.com/office/officeart/2005/8/layout/hList1"/>
    <dgm:cxn modelId="{77A712F0-A2A8-4317-842B-E464F39354BB}" type="presOf" srcId="{1940E986-4527-4516-B462-8F00AA226060}" destId="{5A1A7EFA-17AC-4E19-8FC3-0082661826BD}" srcOrd="0" destOrd="0" presId="urn:microsoft.com/office/officeart/2005/8/layout/hList1"/>
    <dgm:cxn modelId="{5ED4D464-9F34-4346-A2E4-10D1AF4DF52C}" srcId="{7C3F81C5-89CF-4400-A478-87C20B46F5A5}" destId="{5E9FAAFC-8DEA-4541-A1DE-2F2B27BC7B11}" srcOrd="0" destOrd="0" parTransId="{5F5C3371-FECF-4B8F-93C4-A29EEB2FB068}" sibTransId="{BF321091-AAC8-45F5-95B9-3A9EBE2A5802}"/>
    <dgm:cxn modelId="{0E83491B-22AD-45E5-A978-625EFE844B80}" srcId="{F747C564-7AF2-448D-8152-F9EC67CF2975}" destId="{AA74590B-0309-4679-BD3C-4D25179B1AFF}" srcOrd="0" destOrd="0" parTransId="{7DBC1E55-FA7F-4FAB-8B0B-795005ABB08F}" sibTransId="{74C319CF-4FE1-42C1-9BE1-2D394631A89E}"/>
    <dgm:cxn modelId="{2D85EA21-6CD8-411A-9979-5606852DE393}" srcId="{F24A71ED-D5AB-4AD8-B91E-E21FAB602E10}" destId="{8612CDEF-C769-48EA-9119-A03F28FEC962}" srcOrd="2" destOrd="0" parTransId="{B23723B4-5970-4AFB-B846-31426D568721}" sibTransId="{C4541886-F147-4F29-A461-122ED17838B3}"/>
    <dgm:cxn modelId="{F895CED1-B1A4-40B7-B71C-EB9D7AB3C83D}" srcId="{F24A71ED-D5AB-4AD8-B91E-E21FAB602E10}" destId="{EE7BC617-E6A0-4CA8-9622-D05B7BD92827}" srcOrd="3" destOrd="0" parTransId="{D0CF11EC-8902-4FD4-85A7-E6CA9D59EDAB}" sibTransId="{1A9BB236-586F-4A35-9EF1-9F335D8F62EB}"/>
    <dgm:cxn modelId="{D5C3AE46-AFB9-4F2E-B00C-8529EA6E244E}" srcId="{3A814693-074F-4314-A154-E6C8DB21D8EF}" destId="{7C3F81C5-89CF-4400-A478-87C20B46F5A5}" srcOrd="1" destOrd="0" parTransId="{00617D81-54FA-4520-8276-0CCBC362C342}" sibTransId="{A208D81A-058F-4499-A0CB-489460F20805}"/>
    <dgm:cxn modelId="{E78BAF95-C21C-426F-841C-6721B2A2DC22}" type="presOf" srcId="{62E83D5A-21A3-4C24-9F09-2EA47EAC59D0}" destId="{71695DFD-A14B-4E28-887B-3F3A1C65FB3D}" srcOrd="0" destOrd="0" presId="urn:microsoft.com/office/officeart/2005/8/layout/hList1"/>
    <dgm:cxn modelId="{EDBF840E-E7A8-476D-8543-CFC69B25CBE9}" type="presOf" srcId="{7C3F81C5-89CF-4400-A478-87C20B46F5A5}" destId="{8C0BCCF1-F75E-4765-9B1D-D951383F1E2D}" srcOrd="0" destOrd="0" presId="urn:microsoft.com/office/officeart/2005/8/layout/hList1"/>
    <dgm:cxn modelId="{040E226A-92F1-40BF-8B96-76F18BBB7A7F}" srcId="{3A814693-074F-4314-A154-E6C8DB21D8EF}" destId="{F747C564-7AF2-448D-8152-F9EC67CF2975}" srcOrd="0" destOrd="0" parTransId="{A50BABBD-B9E4-4907-B976-29A9BAB45C15}" sibTransId="{63385766-04F6-4C04-8249-4BFDAF35EE78}"/>
    <dgm:cxn modelId="{CA324E72-789C-4DC9-BCDC-B630CD3F9D1E}" type="presOf" srcId="{5E9FAAFC-8DEA-4541-A1DE-2F2B27BC7B11}" destId="{1EF85BC0-AE4C-4950-AEF0-0FF66D13A11D}" srcOrd="0" destOrd="0" presId="urn:microsoft.com/office/officeart/2005/8/layout/hList1"/>
    <dgm:cxn modelId="{892EDD5B-AB55-49B5-A8D9-A6B8B26F6E29}" type="presOf" srcId="{3A814693-074F-4314-A154-E6C8DB21D8EF}" destId="{56337B3A-BE8F-4542-9CD8-14C4B778341D}" srcOrd="0" destOrd="0" presId="urn:microsoft.com/office/officeart/2005/8/layout/hList1"/>
    <dgm:cxn modelId="{333D260B-E133-491C-863F-BC3C58CFB4FF}" type="presParOf" srcId="{56337B3A-BE8F-4542-9CD8-14C4B778341D}" destId="{9565D00C-17FB-4C8A-BDE4-3B1621396182}" srcOrd="0" destOrd="0" presId="urn:microsoft.com/office/officeart/2005/8/layout/hList1"/>
    <dgm:cxn modelId="{4D611646-234C-4685-BA0F-97D48F5D4B13}" type="presParOf" srcId="{9565D00C-17FB-4C8A-BDE4-3B1621396182}" destId="{C31C76A2-FAC7-4313-A737-B5F9797D4673}" srcOrd="0" destOrd="0" presId="urn:microsoft.com/office/officeart/2005/8/layout/hList1"/>
    <dgm:cxn modelId="{F2CE03B0-D916-49D8-B7DE-430CF3545E0F}" type="presParOf" srcId="{9565D00C-17FB-4C8A-BDE4-3B1621396182}" destId="{594FEEA2-035C-4575-8F06-B24E9875FDCC}" srcOrd="1" destOrd="0" presId="urn:microsoft.com/office/officeart/2005/8/layout/hList1"/>
    <dgm:cxn modelId="{C4F259D0-7075-4D16-BAB2-7FD6B4E96145}" type="presParOf" srcId="{56337B3A-BE8F-4542-9CD8-14C4B778341D}" destId="{429E7052-AAF3-4D71-9661-C534CB4A4EB6}" srcOrd="1" destOrd="0" presId="urn:microsoft.com/office/officeart/2005/8/layout/hList1"/>
    <dgm:cxn modelId="{3847E85B-CD35-4F7D-9214-D18143ED04B8}" type="presParOf" srcId="{56337B3A-BE8F-4542-9CD8-14C4B778341D}" destId="{DD05E373-F020-499A-A2E2-998FD3B48585}" srcOrd="2" destOrd="0" presId="urn:microsoft.com/office/officeart/2005/8/layout/hList1"/>
    <dgm:cxn modelId="{32931124-9511-48A9-BFAD-D39A4EB9518C}" type="presParOf" srcId="{DD05E373-F020-499A-A2E2-998FD3B48585}" destId="{8C0BCCF1-F75E-4765-9B1D-D951383F1E2D}" srcOrd="0" destOrd="0" presId="urn:microsoft.com/office/officeart/2005/8/layout/hList1"/>
    <dgm:cxn modelId="{069DEF3A-B0E7-4DA0-B680-579954C07299}" type="presParOf" srcId="{DD05E373-F020-499A-A2E2-998FD3B48585}" destId="{1EF85BC0-AE4C-4950-AEF0-0FF66D13A11D}" srcOrd="1" destOrd="0" presId="urn:microsoft.com/office/officeart/2005/8/layout/hList1"/>
    <dgm:cxn modelId="{D4452B4F-A30C-47B7-BA9B-3F9A2C96D335}" type="presParOf" srcId="{56337B3A-BE8F-4542-9CD8-14C4B778341D}" destId="{F8840DE5-62D3-4E9D-A77C-BD4D3FBBFAEC}" srcOrd="3" destOrd="0" presId="urn:microsoft.com/office/officeart/2005/8/layout/hList1"/>
    <dgm:cxn modelId="{49D2A5B5-30AB-4A38-B454-822EDFA18F88}" type="presParOf" srcId="{56337B3A-BE8F-4542-9CD8-14C4B778341D}" destId="{583873FD-03E1-4FF8-8DE4-D6204C3EF074}" srcOrd="4" destOrd="0" presId="urn:microsoft.com/office/officeart/2005/8/layout/hList1"/>
    <dgm:cxn modelId="{63612F6E-77B7-47A6-8E97-F2C62DC076CD}" type="presParOf" srcId="{583873FD-03E1-4FF8-8DE4-D6204C3EF074}" destId="{00593F42-E50D-48A2-978B-8E1C1688D11F}" srcOrd="0" destOrd="0" presId="urn:microsoft.com/office/officeart/2005/8/layout/hList1"/>
    <dgm:cxn modelId="{9AA2600D-E5FF-4F10-B143-F496D74A3259}" type="presParOf" srcId="{583873FD-03E1-4FF8-8DE4-D6204C3EF074}" destId="{71695DFD-A14B-4E28-887B-3F3A1C65FB3D}" srcOrd="1" destOrd="0" presId="urn:microsoft.com/office/officeart/2005/8/layout/hList1"/>
    <dgm:cxn modelId="{FD964310-8CB1-46C1-BA77-FBF9156A4A90}" type="presParOf" srcId="{56337B3A-BE8F-4542-9CD8-14C4B778341D}" destId="{9987157F-32B0-45F6-87D4-6058650988BB}" srcOrd="5" destOrd="0" presId="urn:microsoft.com/office/officeart/2005/8/layout/hList1"/>
    <dgm:cxn modelId="{75682A25-D13D-4F96-BFC5-E36B8C00E775}" type="presParOf" srcId="{56337B3A-BE8F-4542-9CD8-14C4B778341D}" destId="{F12FE4D3-7873-49A0-A5CC-FBAAB05A53B8}" srcOrd="6" destOrd="0" presId="urn:microsoft.com/office/officeart/2005/8/layout/hList1"/>
    <dgm:cxn modelId="{89A434D0-D490-4BF3-99A6-05D3C5476B36}" type="presParOf" srcId="{F12FE4D3-7873-49A0-A5CC-FBAAB05A53B8}" destId="{5A1A7EFA-17AC-4E19-8FC3-0082661826BD}" srcOrd="0" destOrd="0" presId="urn:microsoft.com/office/officeart/2005/8/layout/hList1"/>
    <dgm:cxn modelId="{D59BEB94-FF5F-4426-8DFF-924F2B37B6EF}" type="presParOf" srcId="{F12FE4D3-7873-49A0-A5CC-FBAAB05A53B8}" destId="{8278350D-C9D6-4CD4-8143-035CA13A2A5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8FFD5B1-8BAE-4734-8533-A61ED0037804}" type="doc">
      <dgm:prSet loTypeId="urn:microsoft.com/office/officeart/2005/8/layout/venn1" loCatId="relationship" qsTypeId="urn:microsoft.com/office/officeart/2005/8/quickstyle/simple1" qsCatId="simple" csTypeId="urn:microsoft.com/office/officeart/2005/8/colors/accent3_1" csCatId="accent3" phldr="1"/>
      <dgm:spPr/>
    </dgm:pt>
    <dgm:pt modelId="{39F0926B-37EA-4CC6-A26D-64194ACC48F1}">
      <dgm:prSet phldrT="[Текст]"/>
      <dgm:spPr>
        <a:solidFill>
          <a:srgbClr val="1A92C8">
            <a:alpha val="49804"/>
          </a:srgbClr>
        </a:solidFill>
        <a:ln>
          <a:solidFill>
            <a:srgbClr val="00B0F0"/>
          </a:solidFill>
        </a:ln>
      </dgm:spPr>
      <dgm:t>
        <a:bodyPr/>
        <a:lstStyle/>
        <a:p>
          <a:pPr algn="ctr"/>
          <a:r>
            <a:rPr lang="ru-RU" dirty="0" smtClean="0">
              <a:solidFill>
                <a:srgbClr val="FFFF99"/>
              </a:solidFill>
            </a:rPr>
            <a:t>Выполнение полномочий по расчету и предоставлению межбюджетных трансфертов бюджетам поселений в форме субвенций на исполнение поселениями государственных полномочий по первичному воинскому учету - 2 822,1 тыс. рублей</a:t>
          </a:r>
          <a:endParaRPr lang="ru-RU" dirty="0">
            <a:solidFill>
              <a:srgbClr val="FFFF99"/>
            </a:solidFill>
          </a:endParaRPr>
        </a:p>
      </dgm:t>
    </dgm:pt>
    <dgm:pt modelId="{978C4A3F-461F-419D-A321-9F9770BFB805}" type="parTrans" cxnId="{E2168D34-F4D3-4736-936B-97362D104CF0}">
      <dgm:prSet/>
      <dgm:spPr/>
      <dgm:t>
        <a:bodyPr/>
        <a:lstStyle/>
        <a:p>
          <a:endParaRPr lang="ru-RU"/>
        </a:p>
      </dgm:t>
    </dgm:pt>
    <dgm:pt modelId="{14AE3138-58B0-430C-A418-67DEF5418F47}" type="sibTrans" cxnId="{E2168D34-F4D3-4736-936B-97362D104CF0}">
      <dgm:prSet/>
      <dgm:spPr/>
      <dgm:t>
        <a:bodyPr/>
        <a:lstStyle/>
        <a:p>
          <a:endParaRPr lang="ru-RU"/>
        </a:p>
      </dgm:t>
    </dgm:pt>
    <dgm:pt modelId="{5DE354B1-8F12-4D6D-805E-D159412F48C9}">
      <dgm:prSet phldrT="[Текст]"/>
      <dgm:spPr>
        <a:solidFill>
          <a:srgbClr val="1A92C8">
            <a:alpha val="50000"/>
          </a:srgbClr>
        </a:solidFill>
        <a:ln>
          <a:solidFill>
            <a:srgbClr val="66CCFF"/>
          </a:solidFill>
        </a:ln>
      </dgm:spPr>
      <dgm:t>
        <a:bodyPr/>
        <a:lstStyle/>
        <a:p>
          <a:r>
            <a:rPr lang="ru-RU" dirty="0" smtClean="0">
              <a:solidFill>
                <a:srgbClr val="FFFF99"/>
              </a:solidFill>
            </a:rPr>
            <a:t>Мероприятия по обеспечению мобилизационной готовности экономики - 86,8 тыс. рублей</a:t>
          </a:r>
          <a:endParaRPr lang="ru-RU" dirty="0">
            <a:solidFill>
              <a:srgbClr val="FFFF99"/>
            </a:solidFill>
          </a:endParaRPr>
        </a:p>
      </dgm:t>
    </dgm:pt>
    <dgm:pt modelId="{F1EABAD7-DBC4-487B-97DD-A84864F18085}" type="parTrans" cxnId="{3B022C9A-8670-469E-BCBC-70552AC3077B}">
      <dgm:prSet/>
      <dgm:spPr/>
      <dgm:t>
        <a:bodyPr/>
        <a:lstStyle/>
        <a:p>
          <a:endParaRPr lang="ru-RU"/>
        </a:p>
      </dgm:t>
    </dgm:pt>
    <dgm:pt modelId="{D4AFC493-694F-46B0-A90D-BC4BCDD2FB18}" type="sibTrans" cxnId="{3B022C9A-8670-469E-BCBC-70552AC3077B}">
      <dgm:prSet/>
      <dgm:spPr/>
      <dgm:t>
        <a:bodyPr/>
        <a:lstStyle/>
        <a:p>
          <a:endParaRPr lang="ru-RU"/>
        </a:p>
      </dgm:t>
    </dgm:pt>
    <dgm:pt modelId="{F38573EB-93BD-4757-BC03-CA4A1AD6CC6F}">
      <dgm:prSet/>
      <dgm:spPr>
        <a:solidFill>
          <a:srgbClr val="1A92C8">
            <a:alpha val="49804"/>
          </a:srgbClr>
        </a:solidFill>
        <a:ln>
          <a:solidFill>
            <a:srgbClr val="00B0F0"/>
          </a:solidFill>
        </a:ln>
      </dgm:spPr>
      <dgm:t>
        <a:bodyPr/>
        <a:lstStyle/>
        <a:p>
          <a:pPr algn="ctr"/>
          <a:endParaRPr lang="ru-RU" dirty="0">
            <a:solidFill>
              <a:srgbClr val="FFFF99"/>
            </a:solidFill>
          </a:endParaRPr>
        </a:p>
      </dgm:t>
    </dgm:pt>
    <dgm:pt modelId="{285097D3-21FE-4A69-954D-10A677012C67}" type="parTrans" cxnId="{78DFF174-CA4E-463D-9F3B-ECC24BB9B332}">
      <dgm:prSet/>
      <dgm:spPr/>
      <dgm:t>
        <a:bodyPr/>
        <a:lstStyle/>
        <a:p>
          <a:endParaRPr lang="ru-RU"/>
        </a:p>
      </dgm:t>
    </dgm:pt>
    <dgm:pt modelId="{493B5FB3-47A1-4DE1-AC99-DFA8B9E9A25E}" type="sibTrans" cxnId="{78DFF174-CA4E-463D-9F3B-ECC24BB9B332}">
      <dgm:prSet/>
      <dgm:spPr/>
      <dgm:t>
        <a:bodyPr/>
        <a:lstStyle/>
        <a:p>
          <a:endParaRPr lang="ru-RU"/>
        </a:p>
      </dgm:t>
    </dgm:pt>
    <dgm:pt modelId="{06418458-E627-4C9F-AA56-563610261B2B}" type="pres">
      <dgm:prSet presAssocID="{98FFD5B1-8BAE-4734-8533-A61ED0037804}" presName="compositeShape" presStyleCnt="0">
        <dgm:presLayoutVars>
          <dgm:chMax val="7"/>
          <dgm:dir/>
          <dgm:resizeHandles val="exact"/>
        </dgm:presLayoutVars>
      </dgm:prSet>
      <dgm:spPr/>
    </dgm:pt>
    <dgm:pt modelId="{AB7D9430-8709-44A9-A15C-88E035E5FEE7}" type="pres">
      <dgm:prSet presAssocID="{39F0926B-37EA-4CC6-A26D-64194ACC48F1}" presName="circ1" presStyleLbl="vennNode1" presStyleIdx="0" presStyleCnt="2" custScaleX="98122" custScaleY="89341" custLinFactNeighborX="451" custLinFactNeighborY="7073"/>
      <dgm:spPr/>
      <dgm:t>
        <a:bodyPr/>
        <a:lstStyle/>
        <a:p>
          <a:endParaRPr lang="ru-RU"/>
        </a:p>
      </dgm:t>
    </dgm:pt>
    <dgm:pt modelId="{012C62C7-35EA-443B-8006-A30C66899852}" type="pres">
      <dgm:prSet presAssocID="{39F0926B-37EA-4CC6-A26D-64194ACC48F1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B755C8-53ED-4849-BCFD-388FE25C29EA}" type="pres">
      <dgm:prSet presAssocID="{5DE354B1-8F12-4D6D-805E-D159412F48C9}" presName="circ2" presStyleLbl="vennNode1" presStyleIdx="1" presStyleCnt="2" custScaleX="97947" custScaleY="91587" custLinFactNeighborX="226" custLinFactNeighborY="7073"/>
      <dgm:spPr/>
      <dgm:t>
        <a:bodyPr/>
        <a:lstStyle/>
        <a:p>
          <a:endParaRPr lang="ru-RU"/>
        </a:p>
      </dgm:t>
    </dgm:pt>
    <dgm:pt modelId="{5A0A0813-1E38-4217-ACCE-FABB42CA5E9D}" type="pres">
      <dgm:prSet presAssocID="{5DE354B1-8F12-4D6D-805E-D159412F48C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B022C9A-8670-469E-BCBC-70552AC3077B}" srcId="{98FFD5B1-8BAE-4734-8533-A61ED0037804}" destId="{5DE354B1-8F12-4D6D-805E-D159412F48C9}" srcOrd="1" destOrd="0" parTransId="{F1EABAD7-DBC4-487B-97DD-A84864F18085}" sibTransId="{D4AFC493-694F-46B0-A90D-BC4BCDD2FB18}"/>
    <dgm:cxn modelId="{4DCF6C23-FA5C-46B4-996B-1247343B264D}" type="presOf" srcId="{F38573EB-93BD-4757-BC03-CA4A1AD6CC6F}" destId="{012C62C7-35EA-443B-8006-A30C66899852}" srcOrd="1" destOrd="1" presId="urn:microsoft.com/office/officeart/2005/8/layout/venn1"/>
    <dgm:cxn modelId="{357B4D8C-EFF3-4D55-B1BE-926A7BDC6F76}" type="presOf" srcId="{39F0926B-37EA-4CC6-A26D-64194ACC48F1}" destId="{AB7D9430-8709-44A9-A15C-88E035E5FEE7}" srcOrd="0" destOrd="0" presId="urn:microsoft.com/office/officeart/2005/8/layout/venn1"/>
    <dgm:cxn modelId="{E2168D34-F4D3-4736-936B-97362D104CF0}" srcId="{98FFD5B1-8BAE-4734-8533-A61ED0037804}" destId="{39F0926B-37EA-4CC6-A26D-64194ACC48F1}" srcOrd="0" destOrd="0" parTransId="{978C4A3F-461F-419D-A321-9F9770BFB805}" sibTransId="{14AE3138-58B0-430C-A418-67DEF5418F47}"/>
    <dgm:cxn modelId="{EB09A760-CA49-4A30-A7D6-39D59FE463CD}" type="presOf" srcId="{39F0926B-37EA-4CC6-A26D-64194ACC48F1}" destId="{012C62C7-35EA-443B-8006-A30C66899852}" srcOrd="1" destOrd="0" presId="urn:microsoft.com/office/officeart/2005/8/layout/venn1"/>
    <dgm:cxn modelId="{78DFF174-CA4E-463D-9F3B-ECC24BB9B332}" srcId="{39F0926B-37EA-4CC6-A26D-64194ACC48F1}" destId="{F38573EB-93BD-4757-BC03-CA4A1AD6CC6F}" srcOrd="0" destOrd="0" parTransId="{285097D3-21FE-4A69-954D-10A677012C67}" sibTransId="{493B5FB3-47A1-4DE1-AC99-DFA8B9E9A25E}"/>
    <dgm:cxn modelId="{9FE13F8C-37E1-4D66-BF9C-C5536763C37E}" type="presOf" srcId="{5DE354B1-8F12-4D6D-805E-D159412F48C9}" destId="{97B755C8-53ED-4849-BCFD-388FE25C29EA}" srcOrd="0" destOrd="0" presId="urn:microsoft.com/office/officeart/2005/8/layout/venn1"/>
    <dgm:cxn modelId="{5BB439F8-5E4D-4C18-AC78-231822714839}" type="presOf" srcId="{98FFD5B1-8BAE-4734-8533-A61ED0037804}" destId="{06418458-E627-4C9F-AA56-563610261B2B}" srcOrd="0" destOrd="0" presId="urn:microsoft.com/office/officeart/2005/8/layout/venn1"/>
    <dgm:cxn modelId="{D23C7359-9CFD-4DB3-B793-4FA8BD2487FA}" type="presOf" srcId="{F38573EB-93BD-4757-BC03-CA4A1AD6CC6F}" destId="{AB7D9430-8709-44A9-A15C-88E035E5FEE7}" srcOrd="0" destOrd="1" presId="urn:microsoft.com/office/officeart/2005/8/layout/venn1"/>
    <dgm:cxn modelId="{758ADC22-2F50-4A55-9AD2-0FC8A183EDAA}" type="presOf" srcId="{5DE354B1-8F12-4D6D-805E-D159412F48C9}" destId="{5A0A0813-1E38-4217-ACCE-FABB42CA5E9D}" srcOrd="1" destOrd="0" presId="urn:microsoft.com/office/officeart/2005/8/layout/venn1"/>
    <dgm:cxn modelId="{EB02ED68-3045-4FFB-9031-AE1CA1A5051F}" type="presParOf" srcId="{06418458-E627-4C9F-AA56-563610261B2B}" destId="{AB7D9430-8709-44A9-A15C-88E035E5FEE7}" srcOrd="0" destOrd="0" presId="urn:microsoft.com/office/officeart/2005/8/layout/venn1"/>
    <dgm:cxn modelId="{CD843D8F-820C-4066-9E6A-11BC16BA7418}" type="presParOf" srcId="{06418458-E627-4C9F-AA56-563610261B2B}" destId="{012C62C7-35EA-443B-8006-A30C66899852}" srcOrd="1" destOrd="0" presId="urn:microsoft.com/office/officeart/2005/8/layout/venn1"/>
    <dgm:cxn modelId="{724EECE2-2CB1-4C0C-AFEC-6E7A3A65A9FA}" type="presParOf" srcId="{06418458-E627-4C9F-AA56-563610261B2B}" destId="{97B755C8-53ED-4849-BCFD-388FE25C29EA}" srcOrd="2" destOrd="0" presId="urn:microsoft.com/office/officeart/2005/8/layout/venn1"/>
    <dgm:cxn modelId="{B8F8A9E1-932C-4CA7-AF71-5C08C6D32622}" type="presParOf" srcId="{06418458-E627-4C9F-AA56-563610261B2B}" destId="{5A0A0813-1E38-4217-ACCE-FABB42CA5E9D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0.09955</cdr:x>
      <cdr:y>0.04054</cdr:y>
    </cdr:from>
    <cdr:to>
      <cdr:x>0.50595</cdr:x>
      <cdr:y>0.14865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99592" y="216024"/>
          <a:ext cx="3672408" cy="576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0.09955</cdr:x>
      <cdr:y>0.04054</cdr:y>
    </cdr:from>
    <cdr:to>
      <cdr:x>0.52189</cdr:x>
      <cdr:y>0.13514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99592" y="216024"/>
          <a:ext cx="381642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0.14736</cdr:x>
      <cdr:y>0.01351</cdr:y>
    </cdr:from>
    <cdr:to>
      <cdr:x>0.60157</cdr:x>
      <cdr:y>0.13514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331640" y="72008"/>
          <a:ext cx="4104456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0.08876</cdr:x>
      <cdr:y>0.06246</cdr:y>
    </cdr:from>
    <cdr:to>
      <cdr:x>0.22875</cdr:x>
      <cdr:y>0.13349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0424" y="316632"/>
          <a:ext cx="115212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Тыс.руб.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0.29875</cdr:x>
      <cdr:y>0.06246</cdr:y>
    </cdr:from>
    <cdr:to>
      <cdr:x>0.535</cdr:x>
      <cdr:y>0.13349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458616" y="316632"/>
          <a:ext cx="1944216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2 312 751,6 тыс.руб.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0.5875</cdr:x>
      <cdr:y>0.06246</cdr:y>
    </cdr:from>
    <cdr:to>
      <cdr:x>0.84125</cdr:x>
      <cdr:y>0.13349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834880" y="316632"/>
          <a:ext cx="208823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2 255 648,0 тыс.руб.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0.35038</cdr:x>
      <cdr:y>0.73239</cdr:y>
    </cdr:from>
    <cdr:to>
      <cdr:x>0.49213</cdr:x>
      <cdr:y>0.87324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3848" y="3744416"/>
          <a:ext cx="1296144" cy="7200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0.35038</cdr:x>
      <cdr:y>0.71831</cdr:y>
    </cdr:from>
    <cdr:to>
      <cdr:x>0.5315</cdr:x>
      <cdr:y>0.87324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03848" y="3672408"/>
          <a:ext cx="1656184" cy="7920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0.35038</cdr:x>
      <cdr:y>0.71831</cdr:y>
    </cdr:from>
    <cdr:to>
      <cdr:x>0.5</cdr:x>
      <cdr:y>0.91689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203875" y="3497566"/>
          <a:ext cx="1368125" cy="96693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Октябрьское </a:t>
          </a:r>
        </a:p>
        <a:p xmlns:a="http://schemas.openxmlformats.org/drawingml/2006/main">
          <a:pPr algn="ctr"/>
          <a:r>
            <a:rPr lang="ru-RU" sz="1600" b="1" dirty="0"/>
            <a:t>с</a:t>
          </a:r>
          <a:r>
            <a:rPr lang="ru-RU" sz="1600" b="1" dirty="0" smtClean="0"/>
            <a:t>ельское</a:t>
          </a:r>
        </a:p>
        <a:p xmlns:a="http://schemas.openxmlformats.org/drawingml/2006/main">
          <a:pPr algn="ctr"/>
          <a:r>
            <a:rPr lang="ru-RU" sz="1600" b="1" dirty="0" smtClean="0"/>
            <a:t>поселение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0.49213</cdr:x>
      <cdr:y>0.71831</cdr:y>
    </cdr:from>
    <cdr:to>
      <cdr:x>0.66537</cdr:x>
      <cdr:y>0.9021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500037" y="3497566"/>
          <a:ext cx="1584106" cy="894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Георгиевское</a:t>
          </a:r>
        </a:p>
        <a:p xmlns:a="http://schemas.openxmlformats.org/drawingml/2006/main">
          <a:pPr algn="ctr"/>
          <a:r>
            <a:rPr lang="ru-RU" sz="1600" b="1" dirty="0"/>
            <a:t>с</a:t>
          </a:r>
          <a:r>
            <a:rPr lang="ru-RU" sz="1600" b="1" dirty="0" smtClean="0"/>
            <a:t>ельское </a:t>
          </a:r>
        </a:p>
        <a:p xmlns:a="http://schemas.openxmlformats.org/drawingml/2006/main">
          <a:pPr algn="ctr"/>
          <a:r>
            <a:rPr lang="ru-RU" sz="1600" b="1" dirty="0" smtClean="0"/>
            <a:t>поселение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0.66537</cdr:x>
      <cdr:y>0.71831</cdr:y>
    </cdr:from>
    <cdr:to>
      <cdr:x>0.86224</cdr:x>
      <cdr:y>0.90141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084168" y="3672408"/>
          <a:ext cx="1800200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/>
            <a:t>Вельяминовское</a:t>
          </a:r>
        </a:p>
        <a:p xmlns:a="http://schemas.openxmlformats.org/drawingml/2006/main">
          <a:pPr algn="ctr"/>
          <a:r>
            <a:rPr lang="ru-RU" sz="1600" b="1" dirty="0"/>
            <a:t>с</a:t>
          </a:r>
          <a:r>
            <a:rPr lang="ru-RU" sz="1600" b="1" dirty="0" smtClean="0"/>
            <a:t>ельское</a:t>
          </a:r>
        </a:p>
        <a:p xmlns:a="http://schemas.openxmlformats.org/drawingml/2006/main">
          <a:pPr algn="ctr"/>
          <a:r>
            <a:rPr lang="ru-RU" sz="1600" b="1" dirty="0" smtClean="0"/>
            <a:t>поселение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0.38188</cdr:x>
      <cdr:y>0.35747</cdr:y>
    </cdr:from>
    <cdr:to>
      <cdr:x>0.54725</cdr:x>
      <cdr:y>0.42789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3491880" y="1827584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12 018,9 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0.51575</cdr:x>
      <cdr:y>0.04437</cdr:y>
    </cdr:from>
    <cdr:to>
      <cdr:x>0.69687</cdr:x>
      <cdr:y>0.1007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4716016" y="216024"/>
          <a:ext cx="1656184" cy="2743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36 848,1 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0.6575</cdr:x>
      <cdr:y>0.46479</cdr:y>
    </cdr:from>
    <cdr:to>
      <cdr:x>0.82287</cdr:x>
      <cdr:y>0.53521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012160" y="2376264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4 251,8 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33698C-E325-4D49-AC49-E16B210079B3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7CD2EE-B8AD-4024-9964-CD6BD0DC35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5473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939249-D658-470A-ACD0-CF8C92B0FFD8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7CD2EE-B8AD-4024-9964-CD6BD0DC35DE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06.06.2014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3" r:id="rId1"/>
    <p:sldLayoutId id="2147484454" r:id="rId2"/>
    <p:sldLayoutId id="2147484455" r:id="rId3"/>
    <p:sldLayoutId id="2147484456" r:id="rId4"/>
    <p:sldLayoutId id="2147484457" r:id="rId5"/>
    <p:sldLayoutId id="2147484458" r:id="rId6"/>
    <p:sldLayoutId id="2147484459" r:id="rId7"/>
    <p:sldLayoutId id="2147484460" r:id="rId8"/>
    <p:sldLayoutId id="2147484461" r:id="rId9"/>
    <p:sldLayoutId id="2147484462" r:id="rId10"/>
    <p:sldLayoutId id="2147484463" r:id="rId11"/>
  </p:sldLayoutIdLst>
  <p:transition spd="slow">
    <p:cut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9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2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5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C:\Documents and Settings\RomaliyskayaOR.FINUP\Рабочий стол\Новая папка\1227526522_fla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7222" y="-267917"/>
            <a:ext cx="9929882" cy="748313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0034" y="785794"/>
            <a:ext cx="8643966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Муниципальное образование </a:t>
            </a: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Туапсинский район </a:t>
            </a:r>
          </a:p>
          <a:p>
            <a:pPr algn="ctr"/>
            <a:endParaRPr lang="ru-RU" sz="4800" b="1" dirty="0" smtClean="0">
              <a:solidFill>
                <a:srgbClr val="C00000"/>
              </a:solidFill>
            </a:endParaRPr>
          </a:p>
          <a:p>
            <a:pPr algn="ctr"/>
            <a:endParaRPr lang="ru-RU" sz="4800" b="1" dirty="0" smtClean="0">
              <a:solidFill>
                <a:srgbClr val="C00000"/>
              </a:solidFill>
            </a:endParaRP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Исполнение бюджета     </a:t>
            </a:r>
          </a:p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за 2013  год</a:t>
            </a:r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 smtClean="0"/>
          </a:p>
          <a:p>
            <a:pPr algn="ctr"/>
            <a:endParaRPr lang="ru-RU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БЮДЖЕТ МУНИЦИПАЛЬНОГО ОБРАЗОВАНИЯ </a:t>
            </a:r>
            <a:br>
              <a:rPr lang="ru-RU" sz="3200" b="1" dirty="0" smtClean="0"/>
            </a:br>
            <a:r>
              <a:rPr lang="ru-RU" sz="3200" b="1" dirty="0" smtClean="0"/>
              <a:t>ТУАПСИНСКИЙ РАЙОН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556792"/>
            <a:ext cx="8291264" cy="374441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/>
              <a:t>Утвержден решением Совета муниципального образования Туапсинский район от 13 декабря 2012 года № 677 "О бюджете муниципального образования Туапсинский район на 2013 год и на плановый период 2014 и 2015 годов" </a:t>
            </a:r>
          </a:p>
          <a:p>
            <a:r>
              <a:rPr lang="ru-RU" sz="2400" dirty="0" smtClean="0"/>
              <a:t>Публичные слушания по проекту бюджета на 2013 год и плановый период 2014 и 2015 годов проведены 12 ноября 2012 года</a:t>
            </a:r>
          </a:p>
          <a:p>
            <a:r>
              <a:rPr lang="ru-RU" sz="2400" dirty="0" smtClean="0"/>
              <a:t>Публичные слушания об исполнении бюджета проведены 17 апреля 2014 года</a:t>
            </a:r>
            <a:endParaRPr lang="ru-RU" sz="2400" dirty="0"/>
          </a:p>
        </p:txBody>
      </p:sp>
      <p:pic>
        <p:nvPicPr>
          <p:cNvPr id="1026" name="Picture 2" descr="\\Server38\53\Общий доступ 2014\ИСПОЛНЕНИЕ БЮДЖЕТА за 2013 год\БЮДЖЕТ ДЛЯ ГРАЖДАН\КАРТИНКИ БЮДЖЕТ ДЛЯ ГРАЖДАН\1389_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4797152"/>
            <a:ext cx="3312368" cy="1905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4294967295"/>
          </p:nvPr>
        </p:nvSpPr>
        <p:spPr>
          <a:xfrm>
            <a:off x="107504" y="3284985"/>
            <a:ext cx="8928546" cy="3168352"/>
          </a:xfrm>
        </p:spPr>
        <p:txBody>
          <a:bodyPr numCol="1">
            <a:noAutofit/>
          </a:bodyPr>
          <a:lstStyle/>
          <a:p>
            <a:r>
              <a:rPr lang="ru-RU" sz="1200" b="1" dirty="0"/>
              <a:t>Подводя итоги работы за прошедший год хотелось бы отметить что, в 2013 году в Туапсинском районе наблюдался устойчивый экономический рост.</a:t>
            </a:r>
          </a:p>
          <a:p>
            <a:r>
              <a:rPr lang="ru-RU" sz="1200" b="1" dirty="0"/>
              <a:t>За последние 2 года нам удалось достичь значительных успехов в экономическом развитии, по показателям роста социально-экономического развития среди 44 районов края,  в истекшем году по итогам годового рейтинга район занял  1 место как в целом по краю, так и в своей группе. </a:t>
            </a:r>
          </a:p>
          <a:p>
            <a:r>
              <a:rPr lang="ru-RU" sz="1200" b="1" dirty="0"/>
              <a:t>Формированию показателей экономического роста способствовала плановая экономическая политика руководителей крупных и средних предприятий района, направленная на сохранение и развитие производства, работа сотрудников администрации района с руководителями предприятий по своевременному предоставлению достоверной отчетности в </a:t>
            </a:r>
            <a:r>
              <a:rPr lang="ru-RU" sz="1200" b="1" dirty="0" smtClean="0"/>
              <a:t>Краснодарстат</a:t>
            </a:r>
            <a:r>
              <a:rPr lang="ru-RU" sz="1200" b="1" dirty="0"/>
              <a:t>, обеспечению открытости  информации.</a:t>
            </a:r>
          </a:p>
          <a:p>
            <a:r>
              <a:rPr lang="ru-RU" sz="1200" b="1" dirty="0"/>
              <a:t>Особые результаты отмечены в обрабатывающих производствах  (3 ранг), санаторно-курортной отрасли (2 ранг), сельском хозяйстве (4 ранг), транспортной отрасли  (8 ранг), Туапсинский район 2-ой в крае по темпам роста прибыли, закреплены позиции по уровню безработицы, размер заработной платы незначительно отличается от среднекраевого уровня. </a:t>
            </a:r>
            <a:endParaRPr lang="ru-RU" sz="1200" b="1" dirty="0" smtClean="0"/>
          </a:p>
          <a:p>
            <a:endParaRPr lang="ru-RU" sz="1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309"/>
            <a:ext cx="9144000" cy="326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899592" y="5661248"/>
            <a:ext cx="2592288" cy="1008112"/>
          </a:xfrm>
          <a:prstGeom prst="ellipse">
            <a:avLst/>
          </a:prstGeom>
          <a:solidFill>
            <a:srgbClr val="FFD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Объем доходов в расчете на одного жителя – 17 102,0 рублей.</a:t>
            </a:r>
          </a:p>
        </p:txBody>
      </p:sp>
      <p:sp>
        <p:nvSpPr>
          <p:cNvPr id="6" name="Овал 5"/>
          <p:cNvSpPr/>
          <p:nvPr/>
        </p:nvSpPr>
        <p:spPr>
          <a:xfrm>
            <a:off x="6156176" y="5661248"/>
            <a:ext cx="2448272" cy="1008112"/>
          </a:xfrm>
          <a:prstGeom prst="ellipse">
            <a:avLst/>
          </a:prstGeom>
          <a:solidFill>
            <a:srgbClr val="FFD1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1400" dirty="0" smtClean="0">
                <a:solidFill>
                  <a:schemeClr val="tx1"/>
                </a:solidFill>
              </a:rPr>
              <a:t>Объем расходов в расчете на одного жителя – 17 621,0 рублей.</a:t>
            </a:r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683477"/>
      </p:ext>
    </p:extLst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284984"/>
            <a:ext cx="8640960" cy="341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b="1" dirty="0" smtClean="0"/>
              <a:t>Хотелось бы отметить, что значительно превышены плановые показатели по инвестициям в основной капитал крупных и средних предприятий Туапсинского района. По предварительным данным, предприятия района обеспечили объем инвестиций в сумме 11,2 млрд. руб. при </a:t>
            </a:r>
            <a:r>
              <a:rPr lang="ru-RU" sz="1200" b="1" dirty="0" err="1" smtClean="0"/>
              <a:t>плановомпоказателе</a:t>
            </a:r>
            <a:r>
              <a:rPr lang="ru-RU" sz="1200" b="1" dirty="0" smtClean="0"/>
              <a:t>  7,8 млрд. руб., рост по отношению к прошлому году составил 109,9% при планируемом снижении до 64,3%. Значительно превысили свои плановые показатели ФГОУ ВДЦ «Орленок»,  ООО «</a:t>
            </a:r>
            <a:r>
              <a:rPr lang="ru-RU" sz="1200" b="1" dirty="0" err="1" smtClean="0"/>
              <a:t>Аутлет</a:t>
            </a:r>
            <a:r>
              <a:rPr lang="ru-RU" sz="1200" b="1" dirty="0" smtClean="0"/>
              <a:t>», </a:t>
            </a:r>
            <a:r>
              <a:rPr lang="ru-RU" sz="1200" b="1" dirty="0" err="1" smtClean="0"/>
              <a:t>Джубгинская</a:t>
            </a:r>
            <a:r>
              <a:rPr lang="ru-RU" sz="1200" b="1" dirty="0" smtClean="0"/>
              <a:t> ТЭС.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b="1" dirty="0" smtClean="0"/>
              <a:t>Крупнейшим инвестиционным проектом в промышленной отрасли является коренная модернизация ООО «РН–Туапсинский нефтеперерабатывающий завод» общая сумма инвестиций по этому проекту составляет более 300 млрд. руб. В результате модернизации мощность по первичной переработке нефти с 5 млн. тонн увеличится к 2015 году до 12 млн. тонн в год. В связи с вводом в эксплуатацию новой установки первичной переработки нефти в 2013 году по сравнению с 2012 годом объем производства нефтепродуктов в действующих ценах уже возрос   в 2,7 раза.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b="1" dirty="0" smtClean="0"/>
              <a:t>	Значимым событием 2013 года стало начало работы  </a:t>
            </a:r>
            <a:r>
              <a:rPr lang="ru-RU" sz="1200" b="1" dirty="0" err="1" smtClean="0"/>
              <a:t>Джубгинской</a:t>
            </a:r>
            <a:r>
              <a:rPr lang="ru-RU" sz="1200" b="1" dirty="0" smtClean="0"/>
              <a:t> ТЭС - одного из Олимпийских объектов. Мощность электростанции  работающей на природном газе составляет 180 МВт. Работа станции позволила не только  обеспечить надежность энергоснабжения зимней Олимпиады 2014 года, но и в дальнейшем  позволит обеспечить бесперебойное электроснабжение Черноморского побережья Краснодарского края на участке от Новороссийска до Туапсе.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200" b="1" dirty="0" smtClean="0"/>
              <a:t>Реализация указанных стратегических инвестиционных проектов позволила в целом создать дополнительно 456 рабочих мест.</a:t>
            </a:r>
            <a:endParaRPr lang="ru-RU" sz="1200" b="1" dirty="0"/>
          </a:p>
        </p:txBody>
      </p:sp>
      <p:pic>
        <p:nvPicPr>
          <p:cNvPr id="3" name="Picture 2" descr="C:\Documents and Settings\RomaliyskayaOR.FINUP\Рабочий стол\Новая папка\600x10000_in_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32129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922843"/>
              </p:ext>
            </p:extLst>
          </p:nvPr>
        </p:nvGraphicFramePr>
        <p:xfrm>
          <a:off x="35496" y="923849"/>
          <a:ext cx="9108504" cy="5934151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867362"/>
                <a:gridCol w="719206"/>
                <a:gridCol w="1022508"/>
                <a:gridCol w="1306286"/>
                <a:gridCol w="1016000"/>
                <a:gridCol w="1016000"/>
                <a:gridCol w="1161142"/>
              </a:tblGrid>
              <a:tr h="5702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u="none" strike="noStrike" dirty="0">
                          <a:effectLst/>
                        </a:rPr>
                        <a:t>       Наименование показателей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Ед. изм.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Факт  </a:t>
                      </a:r>
                      <a:endParaRPr lang="ru-RU" sz="11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</a:rPr>
                        <a:t>2012 года</a:t>
                      </a: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Факт 2013 года (по предварительным данным)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План </a:t>
                      </a:r>
                      <a:endParaRPr lang="ru-RU" sz="11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</a:rPr>
                        <a:t>2014 года</a:t>
                      </a: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План </a:t>
                      </a:r>
                      <a:endParaRPr lang="ru-RU" sz="11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</a:rPr>
                        <a:t>2015 года</a:t>
                      </a: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>
                          <a:effectLst/>
                        </a:rPr>
                        <a:t>План </a:t>
                      </a:r>
                      <a:endParaRPr lang="ru-RU" sz="1100" b="1" u="none" strike="noStrike" dirty="0" smtClean="0">
                        <a:effectLst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strike="noStrike" dirty="0" smtClean="0">
                          <a:effectLst/>
                        </a:rPr>
                        <a:t>2016 года</a:t>
                      </a:r>
                    </a:p>
                    <a:p>
                      <a:pPr algn="ctr" rtl="0" fontAlgn="ctr"/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Прибыль прибыльных предприятий (включая участников КГН)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 smtClean="0">
                          <a:effectLst/>
                        </a:rPr>
                        <a:t>млн. руб</a:t>
                      </a:r>
                      <a:r>
                        <a:rPr lang="ru-RU" sz="1100" b="1" u="none" strike="noStrike" dirty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4 022,0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7 981,0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2 357,0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2 248,0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2 676,0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26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174,1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198,4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34,6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85136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Фонд заработной платы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 </a:t>
                      </a:r>
                      <a:r>
                        <a:rPr lang="ru-RU" sz="1100" b="1" u="none" strike="noStrike" dirty="0" smtClean="0">
                          <a:effectLst/>
                        </a:rPr>
                        <a:t>млн. руб</a:t>
                      </a:r>
                      <a:r>
                        <a:rPr lang="ru-RU" sz="1100" b="1" u="none" strike="noStrike" dirty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9 898,0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10 454,8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11 647,0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12 529,0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13 684,0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148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119,7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108,4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108,7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107,6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109,2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Промышленная деятельность (Объем отгруженной продукции)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млн.руб.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8 298,0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16 762,0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28 874,0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32 999,0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39 838,0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761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99,4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154,9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99,9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93,3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Объем продукции сельского хозяйства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млн.руб.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70,2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102,8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113,4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179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151,0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137,8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100,8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Объем услуг транспорта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млн.руб.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6 275,0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7 772,0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7 968,0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8 438,0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8 766,0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179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90,4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112,4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103,5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Оборот розничной торговли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млн.руб.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7 506,7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8 138,0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8 815,0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9 478,0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10 240,0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1795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104,7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102,8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102,4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103,1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Оборот общественного питания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млн.руб.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168,9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193,0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225,4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241,2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259,1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1995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128,3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102,3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Объем выполненных работ по виду деятельности «Строительство»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</a:t>
                      </a:r>
                      <a:r>
                        <a:rPr lang="ru-RU" sz="1100" b="1" u="none" strike="noStrike" dirty="0" smtClean="0">
                          <a:effectLst/>
                        </a:rPr>
                        <a:t>. руб</a:t>
                      </a:r>
                      <a:r>
                        <a:rPr lang="ru-RU" sz="1100" b="1" u="none" strike="noStrike" dirty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3 708,5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3 900,0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2 355,0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2 052,0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2 578,0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24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92,7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98,0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66,9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83,2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117,9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Доходы предприятий курортно-туристического комплекса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</a:t>
                      </a:r>
                      <a:r>
                        <a:rPr lang="ru-RU" sz="1100" b="1" u="none" strike="noStrike" dirty="0" smtClean="0">
                          <a:effectLst/>
                        </a:rPr>
                        <a:t>. руб</a:t>
                      </a:r>
                      <a:r>
                        <a:rPr lang="ru-RU" sz="1100" b="1" u="none" strike="noStrike" dirty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3 424,5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4 009,0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3 784,0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3 999,0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4 224,0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24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104,3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112,6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Среднемесячная заработная плата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руб.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smtClean="0">
                          <a:effectLst/>
                        </a:rPr>
                        <a:t>23 922,0</a:t>
                      </a:r>
                      <a:endParaRPr lang="ru-RU" sz="1100" b="1" u="none" strike="noStrike" dirty="0" smtClean="0">
                        <a:effectLst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26 118,0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29 360,0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31 551,0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34 429,0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116,3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113,5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109,6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109,1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54838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Уровень регистрируемой безработицы к численности экономически активного населения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0,3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0,3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0,5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0,5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0,5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202859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ru-RU" sz="1200" b="1" u="none" strike="noStrike" dirty="0">
                          <a:effectLst/>
                        </a:rPr>
                        <a:t>Инвестиции в основной капитал за счет всех источников финансирования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млн</a:t>
                      </a:r>
                      <a:r>
                        <a:rPr lang="ru-RU" sz="1100" b="1" u="none" strike="noStrike" dirty="0" smtClean="0">
                          <a:effectLst/>
                        </a:rPr>
                        <a:t>. руб</a:t>
                      </a:r>
                      <a:r>
                        <a:rPr lang="ru-RU" sz="1100" b="1" u="none" strike="noStrike" dirty="0">
                          <a:effectLst/>
                        </a:rPr>
                        <a:t>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8 824,0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11 211,9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1 684,0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1 184,0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1 275,0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  <a:tr h="3885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%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180,2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109,9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15,0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66,2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101,1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4562" marR="4562" marT="4562" marB="0"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9675955"/>
              </p:ext>
            </p:extLst>
          </p:nvPr>
        </p:nvGraphicFramePr>
        <p:xfrm>
          <a:off x="7334" y="29620"/>
          <a:ext cx="9144000" cy="879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144000"/>
              </a:tblGrid>
              <a:tr h="8791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u="none" strike="noStrike" dirty="0">
                          <a:effectLst/>
                        </a:rPr>
                        <a:t>Основные показатели прогноза социально-экономического развития </a:t>
                      </a:r>
                    </a:p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за 2013 </a:t>
                      </a:r>
                      <a:r>
                        <a:rPr lang="ru-RU" sz="1800" u="none" strike="noStrike" dirty="0">
                          <a:effectLst/>
                        </a:rPr>
                        <a:t>год и </a:t>
                      </a:r>
                      <a:r>
                        <a:rPr lang="ru-RU" sz="1800" u="none" strike="noStrike" dirty="0" smtClean="0">
                          <a:effectLst/>
                        </a:rPr>
                        <a:t>на плановый период 2014-2016 </a:t>
                      </a:r>
                      <a:r>
                        <a:rPr lang="ru-RU" sz="1800" u="none" strike="noStrike" dirty="0">
                          <a:effectLst/>
                        </a:rPr>
                        <a:t>годов </a:t>
                      </a:r>
                      <a:endParaRPr lang="ru-RU" sz="1800" u="none" strike="noStrike" dirty="0" smtClean="0">
                        <a:effectLst/>
                      </a:endParaRPr>
                    </a:p>
                    <a:p>
                      <a:pPr algn="ctr" fontAlgn="b"/>
                      <a:r>
                        <a:rPr lang="ru-RU" sz="1800" u="none" strike="noStrike" dirty="0" smtClean="0">
                          <a:effectLst/>
                        </a:rPr>
                        <a:t>по </a:t>
                      </a:r>
                      <a:r>
                        <a:rPr lang="ru-RU" sz="1800" u="none" strike="noStrike" dirty="0">
                          <a:effectLst/>
                        </a:rPr>
                        <a:t>крупным и средним предприятиям Туапсинского района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38400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ОСНОВНЫЕ ХАРАКТЕРИСТИКИ БЮДЖЕТА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23528" y="899552"/>
          <a:ext cx="8568951" cy="1881376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736304"/>
                <a:gridCol w="1837310"/>
                <a:gridCol w="2399273"/>
                <a:gridCol w="1596064"/>
              </a:tblGrid>
              <a:tr h="69313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показателей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Плановые показатели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Фактическое исполнение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 исполнения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79">
                <a:tc>
                  <a:txBody>
                    <a:bodyPr/>
                    <a:lstStyle/>
                    <a:p>
                      <a:r>
                        <a:rPr lang="ru-RU" dirty="0" smtClean="0"/>
                        <a:t>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2 105 791,3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2 189 188,5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104,0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396079">
                <a:tc>
                  <a:txBody>
                    <a:bodyPr/>
                    <a:lstStyle/>
                    <a:p>
                      <a:r>
                        <a:rPr lang="ru-RU" dirty="0" smtClean="0"/>
                        <a:t>РАСХОДЫ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</a:t>
                      </a:r>
                      <a:r>
                        <a:rPr lang="ru-RU" baseline="0" dirty="0" smtClean="0"/>
                        <a:t> 312 751,6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2 255 648,0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97,5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079">
                <a:tc>
                  <a:txBody>
                    <a:bodyPr/>
                    <a:lstStyle/>
                    <a:p>
                      <a:r>
                        <a:rPr lang="ru-RU" dirty="0" smtClean="0"/>
                        <a:t>Дефицит (-), профицит (+)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- 206 960,3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 -66 459,5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23528" y="2996952"/>
            <a:ext cx="2232248" cy="3600400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Источники внутреннего финансирования дефицитов бюджетов - ВСЕГО 66,4 млн. рублей: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55776" y="2996952"/>
            <a:ext cx="6336704" cy="576064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Получение кредитов от кредитных организаций:  </a:t>
            </a:r>
          </a:p>
          <a:p>
            <a:pPr algn="ctr"/>
            <a:r>
              <a:rPr lang="ru-RU" dirty="0" smtClean="0"/>
              <a:t>69,2 млн. рублей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55776" y="3573016"/>
            <a:ext cx="6336704" cy="576064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Получение кредитов от других бюджетов бюджетной системы РФ: 69 млн. рублей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55776" y="4149080"/>
            <a:ext cx="6336704" cy="648072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Погашение бюджетных кредитов, полученных от других бюджетов бюджетной системы РФ: - 69 млн. рублей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555776" y="4797152"/>
            <a:ext cx="6336704" cy="720080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Предоставление бюджетных кредитов другим бюджетам бюджетной системы РФ: - 7 млн. рублей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5517232"/>
            <a:ext cx="6336704" cy="648072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Возврат бюджетных кредитов, предоставленных другим бюджетам бюджетной системы РФ: 5 млн. рублей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776" y="6165304"/>
            <a:ext cx="6336704" cy="432048"/>
          </a:xfrm>
          <a:prstGeom prst="rect">
            <a:avLst/>
          </a:prstGeom>
          <a:solidFill>
            <a:srgbClr val="F39147"/>
          </a:solidFill>
          <a:ln>
            <a:solidFill>
              <a:srgbClr val="D161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Иные источники: - 0,8 млн. рублей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8127970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 smtClean="0"/>
              <a:t>Структура фактических поступлений налоговых, неналоговых и прочих безвозмездных поступлений за 2013 год  (%)</a:t>
            </a:r>
            <a:endParaRPr lang="ru-RU" sz="2800" b="1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3063569"/>
              </p:ext>
            </p:extLst>
          </p:nvPr>
        </p:nvGraphicFramePr>
        <p:xfrm>
          <a:off x="0" y="1412776"/>
          <a:ext cx="9036496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96509370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939784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/>
              <a:t>Исполнение бюджетных назначений  по налоговым, неналоговым </a:t>
            </a:r>
            <a:r>
              <a:rPr lang="ru-RU" sz="2400" b="1" dirty="0"/>
              <a:t>доходам и </a:t>
            </a:r>
            <a:r>
              <a:rPr lang="ru-RU" sz="2400" b="1" dirty="0" smtClean="0"/>
              <a:t>прочим безвозмездным поступлениям за 2013 год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0740348"/>
              </p:ext>
            </p:extLst>
          </p:nvPr>
        </p:nvGraphicFramePr>
        <p:xfrm>
          <a:off x="0" y="1285860"/>
          <a:ext cx="9144000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472" y="1341881"/>
            <a:ext cx="11430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млн. руб.</a:t>
            </a:r>
            <a:endParaRPr lang="ru-RU" sz="16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8143562"/>
              </p:ext>
            </p:extLst>
          </p:nvPr>
        </p:nvGraphicFramePr>
        <p:xfrm>
          <a:off x="7429520" y="1571612"/>
          <a:ext cx="1357322" cy="16430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</a:tblGrid>
              <a:tr h="82153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Плановые</a:t>
                      </a:r>
                      <a:r>
                        <a:rPr lang="ru-RU" sz="1400" b="1" baseline="0" dirty="0" smtClean="0"/>
                        <a:t> назначения </a:t>
                      </a:r>
                    </a:p>
                    <a:p>
                      <a:r>
                        <a:rPr lang="ru-RU" sz="1400" b="1" baseline="0" dirty="0" smtClean="0"/>
                        <a:t>1 096 млн. руб.</a:t>
                      </a:r>
                      <a:endParaRPr lang="ru-RU" sz="1400" b="1" dirty="0"/>
                    </a:p>
                  </a:txBody>
                  <a:tcPr/>
                </a:tc>
              </a:tr>
              <a:tr h="82153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Фактическое</a:t>
                      </a:r>
                      <a:r>
                        <a:rPr lang="ru-RU" sz="1400" b="1" baseline="0" dirty="0" smtClean="0"/>
                        <a:t> </a:t>
                      </a:r>
                      <a:r>
                        <a:rPr lang="ru-RU" sz="1400" b="1" dirty="0" smtClean="0"/>
                        <a:t>исполнение </a:t>
                      </a:r>
                    </a:p>
                    <a:p>
                      <a:r>
                        <a:rPr lang="ru-RU" sz="1400" b="1" dirty="0" smtClean="0"/>
                        <a:t>1 190 млн. руб.</a:t>
                      </a:r>
                      <a:endParaRPr lang="ru-RU" sz="1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765555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785818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200" b="1" dirty="0" smtClean="0">
                <a:solidFill>
                  <a:schemeClr val="accent5">
                    <a:lumMod val="50000"/>
                  </a:schemeClr>
                </a:solidFill>
              </a:rPr>
              <a:t>Исполнение бюджета по налоговым, неналоговым доходам и  прочим безвозмездным поступлениям </a:t>
            </a:r>
            <a:r>
              <a:rPr lang="ru-RU" sz="2200" b="1" dirty="0">
                <a:solidFill>
                  <a:schemeClr val="accent5">
                    <a:lumMod val="50000"/>
                  </a:schemeClr>
                </a:solidFill>
              </a:rPr>
              <a:t>за 2013 год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5886208"/>
              </p:ext>
            </p:extLst>
          </p:nvPr>
        </p:nvGraphicFramePr>
        <p:xfrm>
          <a:off x="285720" y="1000108"/>
          <a:ext cx="8715438" cy="1179584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249266"/>
                <a:gridCol w="1301593"/>
                <a:gridCol w="1204573"/>
                <a:gridCol w="1346287"/>
                <a:gridCol w="1771431"/>
                <a:gridCol w="1842288"/>
              </a:tblGrid>
              <a:tr h="571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Уровень </a:t>
                      </a:r>
                      <a:r>
                        <a:rPr lang="ru-RU" sz="1400" dirty="0"/>
                        <a:t>бюджета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Факт </a:t>
                      </a: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2012 г. (млн.руб.)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План </a:t>
                      </a: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2013 г. (млн.руб.)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Факт </a:t>
                      </a: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2013 г. (млн.руб.)</a:t>
                      </a:r>
                      <a:endParaRPr lang="ru-RU" sz="14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Исполнение </a:t>
                      </a:r>
                      <a:r>
                        <a:rPr lang="ru-RU" sz="1400" dirty="0"/>
                        <a:t>плана на 2013 </a:t>
                      </a:r>
                      <a:r>
                        <a:rPr lang="ru-RU" sz="1400" dirty="0" smtClean="0"/>
                        <a:t>г, (%)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Темп роста</a:t>
                      </a:r>
                      <a:r>
                        <a:rPr lang="ru-RU" sz="1400" dirty="0"/>
                        <a:t>, </a:t>
                      </a:r>
                      <a:endParaRPr lang="ru-RU" sz="1400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/>
                        <a:t>     2013г</a:t>
                      </a:r>
                      <a:r>
                        <a:rPr lang="ru-RU" sz="1400" dirty="0"/>
                        <a:t>./</a:t>
                      </a:r>
                      <a:r>
                        <a:rPr lang="ru-RU" sz="1400" dirty="0" smtClean="0"/>
                        <a:t>2012г,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(%)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395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Бюджет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1  171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1 096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1 190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108,5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 smtClean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/>
                        <a:t>101,6</a:t>
                      </a:r>
                      <a:endParaRPr lang="ru-RU" sz="1200" b="1" dirty="0"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2214555"/>
            <a:ext cx="91440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 smtClean="0"/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 итогам работы за 2013 год в рейтинге среди муниципальных районов Краснодарского края Туапсинский район вошел в число лидеров по исполнению запланированных доходов и занял второе место -108,5%.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В целом за 2013 год исполнение годового бюджетного назначения по налоговым, неналоговым доходам, прочим безвозмездным поступлениям, продаже акций по бюджету МО Туапсинский район составило – 108,5 %, темп роста к 2012 году – 101,6%.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Исполнение годового бюджетного назначения обеспечено по всем доходным источникам бюджета МО Туапсинский район (от 105,4% до 176,5%). Основными источниками, формирования  доходной части  бюджета  муниципального района явились :  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Налог на прибыль организаций – 114,3%;                                                                                 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Единый налог на вмененный доход -106,2%;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Налог на доходы  физических  лиц – 105,4%;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Арендная плата за землю- 108,1%;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Доходы от продажи квартир и имущества- 176,5%;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Доходы от продажи Земельных участков – 142,8%;</a:t>
            </a:r>
          </a:p>
          <a:p>
            <a:pPr>
              <a:buFont typeface="Arial" pitchFamily="34" charset="0"/>
              <a:buChar char="•"/>
            </a:pP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Прочие доходы -110,9%;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985599"/>
      </p:ext>
    </p:extLst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>
            <a:alpha val="5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RomaliyskayaOR.FINUP\Рабочий стол\Новая папка\6479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3" y="0"/>
            <a:ext cx="4357687" cy="4214818"/>
          </a:xfrm>
          <a:prstGeom prst="rect">
            <a:avLst/>
          </a:prstGeom>
          <a:noFill/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0" y="0"/>
            <a:ext cx="4786314" cy="6858000"/>
          </a:xfr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1003">
            <a:schemeClr val="lt2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1500" b="1" dirty="0" smtClean="0"/>
          </a:p>
          <a:p>
            <a:pPr algn="just"/>
            <a:r>
              <a:rPr lang="ru-RU" sz="1500" b="1" dirty="0" smtClean="0"/>
              <a:t>Достижение положительных результатов  в поступлении доходов также  стало возможным благодаря работе, проведенной администрацией Туапсинского района при взаимодействии с территориальными органами федеральных структур, а именно межрайонной налоговой инспекции №6 России по Краснодарскому краю и Туапсинского районного отдела Управления федеральной службы судебных приставов по </a:t>
            </a:r>
            <a:r>
              <a:rPr lang="ru-RU" b="1" dirty="0" smtClean="0"/>
              <a:t>Краснодарскому</a:t>
            </a:r>
            <a:r>
              <a:rPr lang="ru-RU" sz="1500" b="1" dirty="0" smtClean="0"/>
              <a:t> краю. Совместные усилия дали ощутимый результат по привлечению дополнительных доходов в консолидированный бюджет края по Туапсинскому району и как результат исполнение всех принятых бюджетных назначений в части бюджета района и поселений. </a:t>
            </a:r>
          </a:p>
          <a:p>
            <a:pPr algn="just"/>
            <a:r>
              <a:rPr lang="ru-RU" sz="1500" b="1" dirty="0" smtClean="0"/>
              <a:t>Примером совместной работы может служить тот факт, что  с вводом в 2013 году на территории  Краснодарского края Патентной системы налогообложения была организована работа  по привлечению плательщиков к уплате «нового» для них налога. В частности: был составлен и согласован с федеральными контрольными органами график совместных выездных мероприятий, обеспечено информирование предпринимателей о преимуществах патентной системы налогообложения при проведении встреч и совещаний, а также публикации в СМИ.    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190" y="4357694"/>
            <a:ext cx="4000528" cy="22860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noFill/>
          </a:ln>
        </p:spPr>
        <p:style>
          <a:lnRef idx="1">
            <a:schemeClr val="accent4"/>
          </a:lnRef>
          <a:fillRef idx="1003">
            <a:schemeClr val="lt2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Наша задача в наступившем году -  общими усилиями поддержать развитие экономики района, обеспечить исполнение социальных обязательств консолидированного бюджета, а также удержать планку уровня жизни населения района.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81543562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296144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Исполнение бюджета муниципального образования Туапсинский район </a:t>
            </a:r>
            <a:br>
              <a:rPr lang="ru-RU" sz="3200" b="1" dirty="0" smtClean="0"/>
            </a:br>
            <a:r>
              <a:rPr lang="ru-RU" sz="3200" b="1" dirty="0" smtClean="0"/>
              <a:t>по расходам за 2013 год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628800"/>
          <a:ext cx="9144000" cy="52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675456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РАСХОДЫ БЮДЖЕТА </a:t>
            </a:r>
            <a:br>
              <a:rPr lang="ru-RU" sz="2800" b="1" dirty="0" smtClean="0"/>
            </a:br>
            <a:r>
              <a:rPr lang="ru-RU" sz="2800" b="1" dirty="0" smtClean="0"/>
              <a:t>муниципального образования Туапсинский район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496" y="1061670"/>
          <a:ext cx="9108504" cy="5796330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3391410"/>
                <a:gridCol w="1401161"/>
                <a:gridCol w="1401161"/>
                <a:gridCol w="1253671"/>
                <a:gridCol w="1661101"/>
              </a:tblGrid>
              <a:tr h="675649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план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исполнено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% исполнения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 smtClean="0">
                          <a:solidFill>
                            <a:schemeClr val="tx1"/>
                          </a:solidFill>
                        </a:rPr>
                        <a:t>%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исполнения расходов в общем объеме расходов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8844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2 312 751,6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2 255 648,0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97,5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 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Общегосударственные вопросы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230 355,4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217 958,8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94,6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Национальная оборона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2 919,9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2 908,9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0,1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45373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Национальная безопасность и правоохранительная деятельность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90 185,9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88 836,7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98,5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3,9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Национальная экономика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57 349,8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37 841,6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66,0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Жилищно-коммунальное хозяйство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96 360,6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83 063,9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86,2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3,7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Образование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1 540 939,0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1 534 777,6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68,0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45373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Культура, кинематография и средства массовой информации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31 199,4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31 077,8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99,6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73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Здравоохранение, физическая культура и спорт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110 969,3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110 920,7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4,9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Социальная политика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69 579,4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65 625,0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94,3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Физическая культура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8 816,3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8 560,5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97,1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  <a:tr h="45373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Обслуживание государственного и муниципального долга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9 756,3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9 756,2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0,4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35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Межбюджетные трансферты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64 320,3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64 320,3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100,0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</a:rPr>
                        <a:t>2,9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1A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135888" y="836712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rgbClr val="000000"/>
                </a:solidFill>
              </a:rPr>
              <a:t>Тыс.рублей</a:t>
            </a:r>
            <a:endParaRPr lang="ru-RU" sz="1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787208" cy="706090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Исполнение бюджета </a:t>
            </a:r>
            <a:br>
              <a:rPr lang="ru-RU" sz="2800" b="1" dirty="0" smtClean="0"/>
            </a:br>
            <a:r>
              <a:rPr lang="ru-RU" sz="2800" b="1" dirty="0" smtClean="0"/>
              <a:t>по расходам за 2013 год, в %</a:t>
            </a:r>
            <a:endParaRPr lang="ru-RU" sz="2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836712"/>
          <a:ext cx="9144000" cy="602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Структура безвозмездных поступлений в 2013 году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472608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ВСЕГО ПОСТУПИЛО - 1 022 545,7 тыс. рублей: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/>
              <a:t>ДОТАЦИИ</a:t>
            </a:r>
            <a:r>
              <a:rPr lang="ru-RU" dirty="0" smtClean="0"/>
              <a:t> - 50 837,7 тыс. рублей или 5,0 % от общего объема безвозмездных поступлений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 СУБСИДИИ</a:t>
            </a:r>
            <a:r>
              <a:rPr lang="ru-RU" dirty="0" smtClean="0"/>
              <a:t> - 269 659,5 тыс. рублей или 26,4 % от общего объема безвозмездных поступлений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/>
              <a:t>СУБВЕНЦИИ</a:t>
            </a:r>
            <a:r>
              <a:rPr lang="ru-RU" dirty="0" smtClean="0"/>
              <a:t> - 680 648,7 тыс. рублей или 66,6 % от общего объема безвозмездных поступлений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/>
              <a:t> ИНЫЕ МЕЖБЮДЖЕТНЫЕ ТРАНСФЕРТЫ </a:t>
            </a:r>
            <a:r>
              <a:rPr lang="ru-RU" dirty="0" smtClean="0"/>
              <a:t> - 21 399,8 тыс. рублей или 2,1 % от общего объема безвозмездных поступлений</a:t>
            </a:r>
          </a:p>
          <a:p>
            <a:pPr>
              <a:buNone/>
            </a:pPr>
            <a:endParaRPr lang="ru-RU" dirty="0" smtClean="0"/>
          </a:p>
          <a:p>
            <a:pPr algn="just">
              <a:buNone/>
            </a:pPr>
            <a:r>
              <a:rPr lang="ru-RU" dirty="0" smtClean="0"/>
              <a:t>		За счет средств краевого бюджета осуществляется финансирование расходов на ежемесячное денежное вознаграждение за классное руководство, на компенсацию части родительской платы за содержание ребенка в дошкольных образовательных учреждениях, модернизацию региональных систем общего образования.</a:t>
            </a:r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712968" cy="792088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Исполнение бюджета муниципального образования Туапсинский район  по отраслям социальной сферы за 2013 год</a:t>
            </a:r>
            <a:endParaRPr lang="ru-RU" sz="2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145435"/>
          </a:xfrm>
        </p:spPr>
        <p:txBody>
          <a:bodyPr>
            <a:normAutofit/>
          </a:bodyPr>
          <a:lstStyle/>
          <a:p>
            <a:pPr algn="just"/>
            <a:r>
              <a:rPr lang="ru-RU" sz="1800" dirty="0" smtClean="0"/>
              <a:t>Как и в предыдущие годы, в 2013 году сохранилась социальная направленность бюджета муниципального образования Туапсинский район. 77,6 % всех расходов бюджета - это расходы, направленные на финансирование отраслей социально-культурной сферы, которая представлена следующими отраслями: образование, культура, здравоохранение, социальная политики, физическая культура.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2492896"/>
          <a:ext cx="8784976" cy="403244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979519"/>
                <a:gridCol w="1501705"/>
                <a:gridCol w="1426620"/>
                <a:gridCol w="1877132"/>
              </a:tblGrid>
              <a:tr h="94413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ПЛАН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ИСПОЛНЕНО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% исполнения расходов в общем</a:t>
                      </a:r>
                      <a:r>
                        <a:rPr lang="ru-RU" sz="1400" baseline="0" dirty="0" smtClean="0"/>
                        <a:t> объеме расходов</a:t>
                      </a:r>
                      <a:endParaRPr lang="ru-RU" sz="1400" dirty="0"/>
                    </a:p>
                  </a:txBody>
                  <a:tcPr anchor="ctr"/>
                </a:tc>
              </a:tr>
              <a:tr h="44202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РАСХОДЫ БЮДЖЕТА</a:t>
                      </a:r>
                      <a:r>
                        <a:rPr lang="ru-RU" sz="1400" baseline="0" dirty="0" smtClean="0"/>
                        <a:t> ВСЕГО</a:t>
                      </a:r>
                      <a:endParaRPr lang="ru-RU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2 312 751,6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2 255 648,0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 </a:t>
                      </a:r>
                      <a:endParaRPr lang="ru-RU" sz="14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0264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ВСЕГО расходы на социальную сферу</a:t>
                      </a:r>
                      <a:endParaRPr lang="ru-RU" sz="14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1 761 503,4</a:t>
                      </a:r>
                      <a:endParaRPr lang="ru-RU" sz="1400" b="1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1 750 961,6</a:t>
                      </a:r>
                      <a:endParaRPr lang="ru-RU" sz="1400" b="1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77,6</a:t>
                      </a:r>
                      <a:endParaRPr lang="ru-RU" sz="1400" b="1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71255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Образование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1 540 939,0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1 534 777,6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kern="1200" dirty="0" smtClean="0"/>
                        <a:t>68,0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311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Культура, кинематография и средства массовой информации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31 199,4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31 077,8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1,4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4202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kern="1200" dirty="0" smtClean="0"/>
                        <a:t>  Здравоохранение, физическая культура и спорт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110 969,3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110 920,7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4,9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357201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kern="1200" dirty="0" smtClean="0"/>
                        <a:t>  Социальная политика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69 579,4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65 625,0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2,9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442026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kern="1200" dirty="0" smtClean="0"/>
                        <a:t>  Физическая культура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8 816,3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8 560,5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kern="1200" dirty="0" smtClean="0"/>
                        <a:t>0,4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36004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ОБРАЗОВАНИЕ</a:t>
            </a:r>
            <a:endParaRPr lang="ru-RU" sz="2800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3923928" y="548680"/>
          <a:ext cx="5148064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вал 3"/>
          <p:cNvSpPr/>
          <p:nvPr/>
        </p:nvSpPr>
        <p:spPr>
          <a:xfrm>
            <a:off x="611560" y="476672"/>
            <a:ext cx="3456384" cy="1152128"/>
          </a:xfrm>
          <a:prstGeom prst="ellipse">
            <a:avLst/>
          </a:prstGeom>
          <a:solidFill>
            <a:srgbClr val="FDF1D3"/>
          </a:solidFill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РАСХОДЫ - 1 534 777,6 тыс. рублей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95936" y="1844824"/>
            <a:ext cx="144016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D3F5FD"/>
                </a:solidFill>
              </a:rPr>
              <a:t>По отрасли «Образование» финансируются следующие учреждения:</a:t>
            </a:r>
            <a:endParaRPr lang="ru-RU" sz="1400" dirty="0">
              <a:solidFill>
                <a:srgbClr val="D3F5FD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79512" y="3717032"/>
          <a:ext cx="5544616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26" name="Picture 2" descr="\\Server38\53\Общий доступ 2014\ИСПОЛНЕНИЕ БЮДЖЕТА за 2013 год\БЮДЖЕТ ДЛЯ ГРАЖДАН\КАРТИНКИ БЮДЖЕТ ДЛЯ ГРАЖДАН\0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1700808"/>
            <a:ext cx="3096344" cy="1836203"/>
          </a:xfrm>
          <a:prstGeom prst="rect">
            <a:avLst/>
          </a:prstGeom>
          <a:noFill/>
        </p:spPr>
      </p:pic>
      <p:pic>
        <p:nvPicPr>
          <p:cNvPr id="1027" name="Picture 3" descr="\\Server38\53\Общий доступ 2014\ИСПОЛНЕНИЕ БЮДЖЕТА за 2013 год\БЮДЖЕТ ДЛЯ ГРАЖДАН\КАРТИНКИ БЮДЖЕТ ДЛЯ ГРАЖДАН\0001-001-O-pitanii-v-shkole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800726" y="4509120"/>
            <a:ext cx="3183496" cy="21602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/>
          <a:lstStyle/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sp>
        <p:nvSpPr>
          <p:cNvPr id="4" name="6-конечная звезда 3"/>
          <p:cNvSpPr/>
          <p:nvPr/>
        </p:nvSpPr>
        <p:spPr>
          <a:xfrm>
            <a:off x="0" y="0"/>
            <a:ext cx="3347864" cy="3888432"/>
          </a:xfrm>
          <a:prstGeom prst="star6">
            <a:avLst/>
          </a:prstGeom>
          <a:solidFill>
            <a:srgbClr val="DDFAD6"/>
          </a:solidFill>
          <a:ln>
            <a:solidFill>
              <a:srgbClr val="3CE0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 </a:t>
            </a:r>
            <a:r>
              <a:rPr lang="ru-RU" sz="1200" dirty="0" smtClean="0">
                <a:solidFill>
                  <a:srgbClr val="0070C0"/>
                </a:solidFill>
              </a:rPr>
              <a:t>За счет средств бюджета муниципального образования Туапсинский район в 2013 году осуществлено финансирование расходов на реализацию мероприятий муниципальных целевых программ. На указанные цели из бюджета было направлено порядка 180 млн. рублей.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143504" y="0"/>
            <a:ext cx="4000496" cy="3672408"/>
          </a:xfrm>
          <a:prstGeom prst="ellipse">
            <a:avLst/>
          </a:prstGeom>
          <a:solidFill>
            <a:srgbClr val="3CE0A2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7030A0"/>
                </a:solidFill>
              </a:rPr>
              <a:t> Значительная сумма, выделенная на осуществление капитальных ремонтов объектов социальной сферы, была направлена на строительство и реконструкцию дошкольных образовательных учреждений с целью увеличения количества мест, а именно введены в эксплуатацию два дошкольных образовательных учреждения - это муниципальное автономное дошкольное образовательное учреждение № 22 «Голубок» и муниципальное автономное дошкольное образовательное учреждение № 25 "Чебурашка". На эти цели из бюджета выделено более 58 млн. рублей.</a:t>
            </a:r>
            <a:endParaRPr lang="ru-RU" sz="1200" dirty="0">
              <a:solidFill>
                <a:srgbClr val="7030A0"/>
              </a:solidFill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0" y="3717032"/>
          <a:ext cx="5328592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3" descr="\\Server38\53\Общий доступ 2014\ИСПОЛНЕНИЕ БЮДЖЕТА за 2013 год\БЮДЖЕТ ДЛЯ ГРАЖДАН\КАРТИНКИ БЮДЖЕТ ДЛЯ ГРАЖДАН\ото ДОУ\ДОУ-25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86446" y="3929066"/>
            <a:ext cx="2812841" cy="2643206"/>
          </a:xfrm>
          <a:prstGeom prst="rect">
            <a:avLst/>
          </a:prstGeom>
          <a:noFill/>
        </p:spPr>
      </p:pic>
      <p:pic>
        <p:nvPicPr>
          <p:cNvPr id="21508" name="Picture 4" descr="\\Server38\53\Общий доступ 2014\ИСПОЛНЕНИЕ БЮДЖЕТА за 2013 год\БЮДЖЕТ ДЛЯ ГРАЖДАН\КАРТИНКИ БЮДЖЕТ ДЛЯ ГРАЖДАН\ото ДОУ\ДОУ-22-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43240" y="857232"/>
            <a:ext cx="2266997" cy="200026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r>
              <a:rPr lang="ru-RU" sz="2500" b="1" dirty="0" smtClean="0"/>
              <a:t>КУЛЬТУРА</a:t>
            </a:r>
            <a:endParaRPr lang="ru-RU" sz="2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908720"/>
            <a:ext cx="8579296" cy="568863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79512" y="548680"/>
            <a:ext cx="3672408" cy="1224136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5562B"/>
                </a:solidFill>
              </a:rPr>
              <a:t>РАСХОДЫ - 31 077,8 тыс. рублей</a:t>
            </a:r>
            <a:endParaRPr lang="ru-RU" dirty="0">
              <a:solidFill>
                <a:srgbClr val="F5562B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2843808" y="4005064"/>
            <a:ext cx="3024336" cy="252028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За счет средств краевого бюджета осуществлены расходы на приобретение школьного автобуса в рамках краевой целевой программы "Культура Кубани" в сумме 500 тыс. рублей.</a:t>
            </a:r>
            <a:endParaRPr lang="ru-RU" sz="1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512" y="1988840"/>
            <a:ext cx="2592288" cy="43924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 smtClean="0"/>
              <a:t>По отрасли "Культура" осуществлены расходы на содержание муниципального казенного учреждения культуры "Туапсинский районный организационно-методический центр" (9 055,5 тыс. рублей), расходы на содержание аппарата управления (2 034,7 тыс. рублей), на проведение мероприятий в рамках муниципальных целевых программ (19 487,6 тыс. рублей), таких как фестивали «Золотой Абрикос», «Лучи </a:t>
            </a:r>
            <a:r>
              <a:rPr lang="ru-RU" sz="1400" dirty="0" err="1" smtClean="0"/>
              <a:t>Шапсугии</a:t>
            </a:r>
            <a:r>
              <a:rPr lang="ru-RU" sz="1400" dirty="0" smtClean="0"/>
              <a:t>»,  Русский каравай» и др.</a:t>
            </a:r>
            <a:endParaRPr lang="ru-RU" sz="1400" dirty="0"/>
          </a:p>
        </p:txBody>
      </p:sp>
      <p:pic>
        <p:nvPicPr>
          <p:cNvPr id="3074" name="Picture 2" descr="\\Server38\53\Общий доступ 2014\ИСПОЛНЕНИЕ БЮДЖЕТА за 2013 год\БЮДЖЕТ ДЛЯ ГРАЖДАН\КАРТИНКИ БЮДЖЕТ ДЛЯ ГРАЖДАН\denb pauo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764704"/>
            <a:ext cx="3528392" cy="2514825"/>
          </a:xfrm>
          <a:prstGeom prst="rect">
            <a:avLst/>
          </a:prstGeom>
          <a:noFill/>
        </p:spPr>
      </p:pic>
      <p:pic>
        <p:nvPicPr>
          <p:cNvPr id="3075" name="Picture 3" descr="\\Server38\53\Общий доступ 2014\ИСПОЛНЕНИЕ БЮДЖЕТА за 2013 год\БЮДЖЕТ ДЛЯ ГРАЖДАН\КАРТИНКИ БЮДЖЕТ ДЛЯ ГРАЖДАН\120620132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1844824"/>
            <a:ext cx="2322314" cy="2016224"/>
          </a:xfrm>
          <a:prstGeom prst="rect">
            <a:avLst/>
          </a:prstGeom>
          <a:noFill/>
        </p:spPr>
      </p:pic>
      <p:pic>
        <p:nvPicPr>
          <p:cNvPr id="3077" name="Picture 5" descr="\\Server38\53\Общий доступ 2014\ИСПОЛНЕНИЕ БЮДЖЕТА за 2013 год\БЮДЖЕТ ДЛЯ ГРАЖДАН\КАРТИНКИ БЮДЖЕТ ДЛЯ ГРАЖДАН\3685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4005064"/>
            <a:ext cx="2664296" cy="24215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4" y="188640"/>
            <a:ext cx="5040560" cy="504056"/>
          </a:xfrm>
        </p:spPr>
        <p:txBody>
          <a:bodyPr>
            <a:normAutofit/>
          </a:bodyPr>
          <a:lstStyle/>
          <a:p>
            <a:r>
              <a:rPr lang="ru-RU" sz="2500" b="1" dirty="0" smtClean="0"/>
              <a:t>ЗДРАВООХРАНЕНИЕ</a:t>
            </a:r>
            <a:endParaRPr lang="ru-RU" sz="25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843808" y="1124744"/>
            <a:ext cx="3384376" cy="792088"/>
          </a:xfrm>
          <a:prstGeom prst="ellipse">
            <a:avLst/>
          </a:prstGeom>
          <a:ln>
            <a:solidFill>
              <a:srgbClr val="B883E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– </a:t>
            </a:r>
          </a:p>
          <a:p>
            <a:pPr algn="ctr"/>
            <a:r>
              <a:rPr lang="ru-RU" dirty="0" smtClean="0"/>
              <a:t>110 920,7 тыс. рублей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700808"/>
            <a:ext cx="73448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0" y="2319227"/>
          <a:ext cx="9144000" cy="4538773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7092280"/>
                <a:gridCol w="2051720"/>
              </a:tblGrid>
              <a:tr h="137288">
                <a:tc>
                  <a:txBody>
                    <a:bodyPr/>
                    <a:lstStyle/>
                    <a:p>
                      <a:pPr algn="l" rtl="0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359"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Органами местного самоуправления исполнены переданные государственные полномочия Краснодарского края: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7359">
                <a:tc>
                  <a:txBody>
                    <a:bodyPr/>
                    <a:lstStyle/>
                    <a:p>
                      <a:pPr marL="108000" algn="l" rtl="0" fontAlgn="b"/>
                      <a:r>
                        <a:rPr lang="ru-RU" sz="1100" u="none" strike="noStrike" dirty="0"/>
                        <a:t>Организация оказания медицинской помощи населению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77 977,4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64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предоставление мер социальной поддержки отдельным группам населения в обеспеченности лекарственными средствами и изделиями медицинского назначения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11 309,3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960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строительство и реконструкцию объектов здравоохранения, необходимых для организации оказания медицинской помощи в соответствии с территориальной программой госгарантий оказания гражданам РФ бесплатной медпомощи в Краснодарском крае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600,0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9349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предоставление мер социальной поддержки жертвам политических репрессий, труженикам тыла, ветеранам труда, ветеранам военной службы, достигшим возраста, дающего права на пенсию по старости, в бесплатном изготовлении  и ремонте зубных протезов (кроме изготовления из драгоценных металлов) в сложных клинических случаях зубопротезирования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2 801,0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64">
                <a:tc>
                  <a:txBody>
                    <a:bodyPr/>
                    <a:lstStyle/>
                    <a:p>
                      <a:pPr marL="108000" algn="l" fontAlgn="t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реализацию мероприятий по внедрению современных информационных систем в здравоохранение в рамках реализации региональной программы "Модернизация здравоохранения Краснодарского края на 2011-2013 годы"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4 392,0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572">
                <a:tc>
                  <a:txBody>
                    <a:bodyPr/>
                    <a:lstStyle/>
                    <a:p>
                      <a:pPr marL="108000" algn="l" rtl="0" fontAlgn="t"/>
                      <a:r>
                        <a:rPr lang="ru-RU" sz="1100" u="none" strike="noStrik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 проведение мероприятий по укреплению материально-технической базы учреждений здравоохранения (проведение капитального ремонта, оснащение оборудованием)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5 797,7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096">
                <a:tc gridSpan="2">
                  <a:txBody>
                    <a:bodyPr/>
                    <a:lstStyle/>
                    <a:p>
                      <a:pPr algn="ctr" rtl="0" fontAlgn="t"/>
                      <a:r>
                        <a:rPr lang="ru-RU" sz="1400" b="1" u="none" strike="noStrike" dirty="0"/>
                        <a:t>За счет средств местного бюджета осуществлены расходы на: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741">
                <a:tc>
                  <a:txBody>
                    <a:bodyPr/>
                    <a:lstStyle/>
                    <a:p>
                      <a:pPr marL="108000" algn="l" rtl="0" fontAlgn="t"/>
                      <a:r>
                        <a:rPr lang="ru-RU" sz="1100" u="none" strike="noStrike" dirty="0"/>
                        <a:t>Содержание аппарата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3 918,2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164">
                <a:tc>
                  <a:txBody>
                    <a:bodyPr/>
                    <a:lstStyle/>
                    <a:p>
                      <a:pPr marL="108000" algn="l" rtl="0" fontAlgn="t"/>
                      <a:r>
                        <a:rPr lang="ru-RU" sz="1100" u="none" strike="noStrike" dirty="0"/>
                        <a:t>Реализацию мероприятий муниципальных программ, в том числе по программе кадрового обеспечения с целью привлечения специалистов в учреждения здравоохранения.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u="none" strike="noStrike" dirty="0"/>
                        <a:t>4 125,1 тыс. рублей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099" name="Picture 3" descr="\\Server38\53\Общий доступ 2014\ИСПОЛНЕНИЕ БЮДЖЕТА за 2013 год\БЮДЖЕТ ДЛЯ ГРАЖДАН\КАРТИНКИ БЮДЖЕТ ДЛЯ ГРАЖДАН\15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32655"/>
            <a:ext cx="2497658" cy="1885081"/>
          </a:xfrm>
          <a:prstGeom prst="rect">
            <a:avLst/>
          </a:prstGeom>
          <a:noFill/>
        </p:spPr>
      </p:pic>
      <p:pic>
        <p:nvPicPr>
          <p:cNvPr id="18433" name="Picture 1" descr="C:\Documents and Settings\KarmryanAR\Рабочий стол\КАРТИНКИ БЮДЖЕТ ДЛЯ ГРАЖДАН\4895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85728"/>
            <a:ext cx="2472854" cy="18573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500" b="1" dirty="0" smtClean="0"/>
              <a:t>СОЦИАЛЬНАЯ ПОЛИТИКА</a:t>
            </a:r>
            <a:endParaRPr lang="ru-RU" sz="2500" b="1" dirty="0"/>
          </a:p>
        </p:txBody>
      </p:sp>
      <p:graphicFrame>
        <p:nvGraphicFramePr>
          <p:cNvPr id="12" name="Содержимое 11"/>
          <p:cNvGraphicFramePr>
            <a:graphicFrameLocks noGrp="1"/>
          </p:cNvGraphicFramePr>
          <p:nvPr>
            <p:ph sz="half" idx="2"/>
          </p:nvPr>
        </p:nvGraphicFramePr>
        <p:xfrm>
          <a:off x="251520" y="1844824"/>
          <a:ext cx="8568952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вал 3"/>
          <p:cNvSpPr/>
          <p:nvPr/>
        </p:nvSpPr>
        <p:spPr>
          <a:xfrm>
            <a:off x="2915816" y="836712"/>
            <a:ext cx="2880320" cy="864096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B8AADA"/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РАСХОДЫ – 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</a:rPr>
              <a:t>65 625 тыс. рублей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5" name="Picture 2" descr="\\Server38\53\Общий доступ 2014\ИСПОЛНЕНИЕ БЮДЖЕТА за 2013 год\БЮДЖЕТ ДЛЯ ГРАЖДАН\КАРТИНКИ БЮДЖЕТ ДЛЯ ГРАЖДАН\tiem-chung-truoc-khi-mang-thai-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4282" y="214290"/>
            <a:ext cx="2448272" cy="1800200"/>
          </a:xfrm>
          <a:prstGeom prst="rect">
            <a:avLst/>
          </a:prstGeom>
          <a:noFill/>
        </p:spPr>
      </p:pic>
      <p:pic>
        <p:nvPicPr>
          <p:cNvPr id="17409" name="Picture 1" descr="C:\Documents and Settings\KarmryanAR\Рабочий стол\КАРТИНКИ БЮДЖЕТ ДЛЯ ГРАЖДАН\ldetskie_lagerya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500826" y="357166"/>
            <a:ext cx="2361056" cy="15819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2500" b="1" dirty="0" smtClean="0"/>
              <a:t>ФИЗИЧЕСКАЯ КУЛЬТУРА И СПОРТ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107504" y="692696"/>
            <a:ext cx="8928992" cy="604867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5" name="Овал 4"/>
          <p:cNvSpPr/>
          <p:nvPr/>
        </p:nvSpPr>
        <p:spPr>
          <a:xfrm>
            <a:off x="2771800" y="692696"/>
            <a:ext cx="3240360" cy="115212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РАСХОДЫ – </a:t>
            </a:r>
          </a:p>
          <a:p>
            <a:pPr algn="ctr"/>
            <a:r>
              <a:rPr lang="ru-RU" b="1" dirty="0" smtClean="0"/>
              <a:t>8 560,5 тыс. рублей</a:t>
            </a:r>
            <a:endParaRPr lang="ru-RU" b="1" dirty="0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5940152" y="3861048"/>
            <a:ext cx="3096344" cy="2880320"/>
          </a:xfrm>
          <a:prstGeom prst="triangle">
            <a:avLst>
              <a:gd name="adj" fmla="val 5051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Проведение спортивных мероприятий - 5 795,6 тыс. рублей</a:t>
            </a:r>
            <a:endParaRPr lang="ru-RU" sz="1400" b="1" dirty="0"/>
          </a:p>
        </p:txBody>
      </p:sp>
      <p:sp>
        <p:nvSpPr>
          <p:cNvPr id="7" name="Овал 6"/>
          <p:cNvSpPr/>
          <p:nvPr/>
        </p:nvSpPr>
        <p:spPr>
          <a:xfrm>
            <a:off x="251520" y="5229200"/>
            <a:ext cx="3528392" cy="151216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на управление в области физической культуры и спорта - 2 764,9 тыс. рублей</a:t>
            </a:r>
            <a:endParaRPr lang="ru-RU" dirty="0"/>
          </a:p>
        </p:txBody>
      </p:sp>
      <p:pic>
        <p:nvPicPr>
          <p:cNvPr id="6146" name="Picture 2" descr="\\Server38\53\Общий доступ 2014\ИСПОЛНЕНИЕ БЮДЖЕТА за 2013 год\БЮДЖЕТ ДЛЯ ГРАЖДАН\КАРТИНКИ БЮДЖЕТ ДЛЯ ГРАЖДАН\спор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692696"/>
            <a:ext cx="2609378" cy="1849022"/>
          </a:xfrm>
          <a:prstGeom prst="rect">
            <a:avLst/>
          </a:prstGeom>
          <a:noFill/>
        </p:spPr>
      </p:pic>
      <p:pic>
        <p:nvPicPr>
          <p:cNvPr id="6147" name="Picture 3" descr="\\Server38\53\Общий доступ 2014\ИСПОЛНЕНИЕ БЮДЖЕТА за 2013 год\БЮДЖЕТ ДЛЯ ГРАЖДАН\КАРТИНКИ БЮДЖЕТ ДЛЯ ГРАЖДАН\03_b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565855"/>
            <a:ext cx="2736304" cy="2295193"/>
          </a:xfrm>
          <a:prstGeom prst="rect">
            <a:avLst/>
          </a:prstGeom>
          <a:noFill/>
        </p:spPr>
      </p:pic>
      <p:pic>
        <p:nvPicPr>
          <p:cNvPr id="6148" name="Picture 4" descr="\\Server38\53\Общий доступ 2014\ИСПОЛНЕНИЕ БЮДЖЕТА за 2013 год\БЮДЖЕТ ДЛЯ ГРАЖДАН\КАРТИНКИ БЮДЖЕТ ДЛЯ ГРАЖДАН\0012-012-Trebovanija-bezopasnosti-vo-vremja-zanjatij-podvizhnymi-igram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2636912"/>
            <a:ext cx="3312368" cy="259228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sz="2300" b="1" dirty="0" smtClean="0"/>
              <a:t>ОБЩЕГОСУДАРСТВЕННЫЕ ВОПРОСЫ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620688"/>
            <a:ext cx="8928992" cy="59766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Шестиугольник 3"/>
          <p:cNvSpPr/>
          <p:nvPr/>
        </p:nvSpPr>
        <p:spPr>
          <a:xfrm>
            <a:off x="3491880" y="2564904"/>
            <a:ext cx="1944216" cy="1512168"/>
          </a:xfrm>
          <a:prstGeom prst="hexagon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– </a:t>
            </a:r>
          </a:p>
          <a:p>
            <a:pPr algn="ctr"/>
            <a:r>
              <a:rPr lang="ru-RU" dirty="0" smtClean="0"/>
              <a:t>217 958,8 тыс. рублей</a:t>
            </a:r>
            <a:endParaRPr lang="ru-RU" dirty="0"/>
          </a:p>
        </p:txBody>
      </p:sp>
      <p:sp>
        <p:nvSpPr>
          <p:cNvPr id="6" name="Стрелка вниз 5"/>
          <p:cNvSpPr/>
          <p:nvPr/>
        </p:nvSpPr>
        <p:spPr>
          <a:xfrm>
            <a:off x="4283968" y="4077072"/>
            <a:ext cx="360040" cy="720080"/>
          </a:xfrm>
          <a:prstGeom prst="down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трелка вверх 6"/>
          <p:cNvSpPr/>
          <p:nvPr/>
        </p:nvSpPr>
        <p:spPr>
          <a:xfrm>
            <a:off x="4283968" y="1988840"/>
            <a:ext cx="360040" cy="576064"/>
          </a:xfrm>
          <a:prstGeom prst="up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 rot="-1500000">
            <a:off x="5222438" y="2553633"/>
            <a:ext cx="1141093" cy="40316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 rot="1440000">
            <a:off x="5188860" y="3753443"/>
            <a:ext cx="1225876" cy="474022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трелка влево 9"/>
          <p:cNvSpPr/>
          <p:nvPr/>
        </p:nvSpPr>
        <p:spPr>
          <a:xfrm rot="1380000">
            <a:off x="2642577" y="2522280"/>
            <a:ext cx="1087437" cy="432048"/>
          </a:xfrm>
          <a:prstGeom prst="lef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лево 10"/>
          <p:cNvSpPr/>
          <p:nvPr/>
        </p:nvSpPr>
        <p:spPr>
          <a:xfrm rot="-1560000">
            <a:off x="2646106" y="3696070"/>
            <a:ext cx="1086348" cy="432048"/>
          </a:xfrm>
          <a:prstGeom prst="lef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915816" y="692696"/>
            <a:ext cx="3096344" cy="1296144"/>
          </a:xfrm>
          <a:prstGeom prst="rect">
            <a:avLst/>
          </a:prstGeom>
          <a:ln>
            <a:noFill/>
          </a:ln>
          <a:scene3d>
            <a:camera prst="orthographicFront">
              <a:rot lat="0" lon="600000" rev="0"/>
            </a:camera>
            <a:lightRig rig="threePt" dir="t"/>
          </a:scene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Функционирование высшего должностного лица субъекта Российской Федерации и муниципального образования (глава МО Туапсинский район) - </a:t>
            </a:r>
          </a:p>
          <a:p>
            <a:pPr algn="ctr"/>
            <a:r>
              <a:rPr lang="ru-RU" sz="1400" dirty="0" smtClean="0"/>
              <a:t>1 613,7 тыс. рублей</a:t>
            </a:r>
            <a:endParaRPr lang="ru-RU" sz="14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300192" y="1412776"/>
            <a:ext cx="2664296" cy="1872208"/>
          </a:xfrm>
          <a:prstGeom prst="rect">
            <a:avLst/>
          </a:prstGeom>
          <a:ln>
            <a:noFill/>
          </a:ln>
          <a:scene3d>
            <a:camera prst="orthographicFront">
              <a:rot lat="0" lon="600000" rev="0"/>
            </a:camera>
            <a:lightRig rig="threePt" dir="t"/>
          </a:scene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Функционирование Правительства Российской Федерации, высших органов исполнительной власти субъектов Российской Федерации, местных администраций (аппарат) -</a:t>
            </a:r>
          </a:p>
          <a:p>
            <a:pPr algn="ctr"/>
            <a:r>
              <a:rPr lang="ru-RU" sz="1400" dirty="0" smtClean="0"/>
              <a:t>77 549,6 тыс. рублей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07504" y="1556792"/>
            <a:ext cx="2592288" cy="1800200"/>
          </a:xfrm>
          <a:prstGeom prst="rect">
            <a:avLst/>
          </a:prstGeom>
          <a:ln>
            <a:noFill/>
          </a:ln>
          <a:scene3d>
            <a:camera prst="orthographicFront">
              <a:rot lat="600000" lon="0" rev="0"/>
            </a:camera>
            <a:lightRig rig="threePt" dir="t"/>
          </a:scene3d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Функционирование законодательных (представительных) органов государственной власти и  представительных органов муниципальных образований (Совет МО Туапсинский район)-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1 280,0 тыс.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-1380000">
            <a:off x="320013" y="3987788"/>
            <a:ext cx="2464696" cy="122413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Обеспечение проведения выборов и референдумов -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5 696,4 тыс.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131840" y="4797152"/>
            <a:ext cx="2880320" cy="1728192"/>
          </a:xfrm>
          <a:prstGeom prst="rect">
            <a:avLst/>
          </a:prstGeom>
          <a:ln>
            <a:noFill/>
          </a:ln>
          <a:scene3d>
            <a:camera prst="orthographicFront">
              <a:rot lat="0" lon="6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Обеспечение деятельности финансовых, налоговых и таможенных органов и органов финансового (финансово-бюджетного) надзора (Финансовое управление, Контрольно-счетная палата) -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23 494,9 тыс.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 rot="1320000">
            <a:off x="6315480" y="3955225"/>
            <a:ext cx="2292539" cy="1296144"/>
          </a:xfrm>
          <a:prstGeom prst="rect">
            <a:avLst/>
          </a:prstGeom>
          <a:ln>
            <a:noFill/>
          </a:ln>
        </p:spPr>
        <p:style>
          <a:lnRef idx="1">
            <a:schemeClr val="accent5"/>
          </a:lnRef>
          <a:fillRef idx="1001">
            <a:schemeClr val="lt2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Другие общегосударственные вопросы - </a:t>
            </a:r>
          </a:p>
          <a:p>
            <a:pPr algn="ctr"/>
            <a:r>
              <a:rPr lang="ru-RU" sz="1400" dirty="0" smtClean="0"/>
              <a:t>108 324,2 тыс. рублей</a:t>
            </a:r>
            <a:endParaRPr lang="ru-RU" sz="14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229600" cy="418058"/>
          </a:xfrm>
        </p:spPr>
        <p:txBody>
          <a:bodyPr>
            <a:normAutofit/>
          </a:bodyPr>
          <a:lstStyle/>
          <a:p>
            <a:r>
              <a:rPr lang="ru-RU" sz="2100" b="1" dirty="0" smtClean="0"/>
              <a:t>НАЦИОНАЛЬНАЯ ОБОРОНА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2060848"/>
          <a:ext cx="9144000" cy="4797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\\Server38\53\Общий доступ 2014\ИСПОЛНЕНИЕ БЮДЖЕТА за 2013 год\БЮДЖЕТ ДЛЯ ГРАЖДАН\КАРТИНКИ БЮДЖЕТ ДЛЯ ГРАЖДАН\polozhenie-o-voinskom-uchete_thumb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7158" y="285728"/>
            <a:ext cx="1720985" cy="2272308"/>
          </a:xfrm>
          <a:prstGeom prst="rect">
            <a:avLst/>
          </a:prstGeom>
          <a:noFill/>
        </p:spPr>
      </p:pic>
      <p:pic>
        <p:nvPicPr>
          <p:cNvPr id="14337" name="Picture 1" descr="C:\Documents and Settings\KarmryanAR\Рабочий стол\КАРТИНКИ БЮДЖЕТ ДЛЯ ГРАЖДАН\prizy-vniki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10325" y="285729"/>
            <a:ext cx="2571768" cy="1928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sz="2100" b="1" dirty="0" smtClean="0"/>
              <a:t>НАЦИОНАЛЬНАЯ БЕЗОПАСНОСТЬ И ПРАВООХРАНИТЕЛЬНАЯ ДЕЯТЕЛЬНОСТЬ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281339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8" name="Загнутый угол 7"/>
          <p:cNvSpPr/>
          <p:nvPr/>
        </p:nvSpPr>
        <p:spPr>
          <a:xfrm>
            <a:off x="6732240" y="836712"/>
            <a:ext cx="1872208" cy="3816424"/>
          </a:xfrm>
          <a:prstGeom prst="foldedCorner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FF7C80"/>
                </a:solidFill>
              </a:rPr>
              <a:t>РАСХОДЫ – </a:t>
            </a:r>
          </a:p>
          <a:p>
            <a:pPr algn="ctr"/>
            <a:r>
              <a:rPr lang="ru-RU" b="1" dirty="0" smtClean="0">
                <a:solidFill>
                  <a:srgbClr val="FF7C80"/>
                </a:solidFill>
              </a:rPr>
              <a:t>88 836,7 тыс. рублей</a:t>
            </a:r>
            <a:endParaRPr lang="ru-RU" b="1" dirty="0">
              <a:solidFill>
                <a:srgbClr val="FF7C80"/>
              </a:solidFill>
            </a:endParaRPr>
          </a:p>
        </p:txBody>
      </p:sp>
      <p:sp>
        <p:nvSpPr>
          <p:cNvPr id="7" name="Пятиугольник 6"/>
          <p:cNvSpPr/>
          <p:nvPr/>
        </p:nvSpPr>
        <p:spPr>
          <a:xfrm>
            <a:off x="683568" y="4005064"/>
            <a:ext cx="6048672" cy="648072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7C80"/>
                </a:solidFill>
              </a:rPr>
              <a:t>Расходы на управление (Отдел ГО и ЧС) - </a:t>
            </a:r>
          </a:p>
          <a:p>
            <a:pPr algn="ctr"/>
            <a:r>
              <a:rPr lang="ru-RU" dirty="0" smtClean="0">
                <a:solidFill>
                  <a:srgbClr val="FF7C80"/>
                </a:solidFill>
              </a:rPr>
              <a:t>2 601,8 тыс. рублей</a:t>
            </a:r>
            <a:endParaRPr lang="ru-RU" dirty="0">
              <a:solidFill>
                <a:srgbClr val="FF7C80"/>
              </a:solidFill>
            </a:endParaRPr>
          </a:p>
        </p:txBody>
      </p:sp>
      <p:sp>
        <p:nvSpPr>
          <p:cNvPr id="6" name="Пятиугольник 5"/>
          <p:cNvSpPr/>
          <p:nvPr/>
        </p:nvSpPr>
        <p:spPr>
          <a:xfrm>
            <a:off x="683568" y="3140968"/>
            <a:ext cx="6048672" cy="792088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7C80"/>
                </a:solidFill>
              </a:rPr>
              <a:t>Содержание муниципального казенного учреждения "Спасательная служба Туапсинского района" - </a:t>
            </a:r>
          </a:p>
          <a:p>
            <a:pPr algn="ctr"/>
            <a:r>
              <a:rPr lang="ru-RU" sz="1600" dirty="0" smtClean="0">
                <a:solidFill>
                  <a:srgbClr val="FF7C80"/>
                </a:solidFill>
              </a:rPr>
              <a:t>38 082,6 тыс. рублей</a:t>
            </a:r>
            <a:endParaRPr lang="ru-RU" sz="1600" dirty="0">
              <a:solidFill>
                <a:srgbClr val="FF7C80"/>
              </a:solidFill>
            </a:endParaRPr>
          </a:p>
        </p:txBody>
      </p:sp>
      <p:sp>
        <p:nvSpPr>
          <p:cNvPr id="5" name="Пятиугольник 4"/>
          <p:cNvSpPr/>
          <p:nvPr/>
        </p:nvSpPr>
        <p:spPr>
          <a:xfrm>
            <a:off x="683568" y="1628800"/>
            <a:ext cx="6048672" cy="144016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7C80"/>
                </a:solidFill>
              </a:rPr>
              <a:t>Расходы за счет средств федерального, краевого и местного бюджетов на мероприятия по предупреждению и ликвидации чрезвычайной ситуации, произошедшей 22 августа 2012 года,  на аварийно-спасательные работы,  на развертывание и содержание пунктов временного проживания и питания для эвакуируемых граждан - </a:t>
            </a:r>
          </a:p>
          <a:p>
            <a:pPr algn="ctr"/>
            <a:r>
              <a:rPr lang="ru-RU" sz="1400" dirty="0" smtClean="0">
                <a:solidFill>
                  <a:srgbClr val="FF7C80"/>
                </a:solidFill>
              </a:rPr>
              <a:t>46 173,1 тыс. рублей </a:t>
            </a:r>
            <a:endParaRPr lang="ru-RU" sz="1400" dirty="0">
              <a:solidFill>
                <a:srgbClr val="FF7C80"/>
              </a:solidFill>
            </a:endParaRPr>
          </a:p>
        </p:txBody>
      </p:sp>
      <p:sp>
        <p:nvSpPr>
          <p:cNvPr id="4" name="Пятиугольник 3"/>
          <p:cNvSpPr/>
          <p:nvPr/>
        </p:nvSpPr>
        <p:spPr>
          <a:xfrm>
            <a:off x="683568" y="836712"/>
            <a:ext cx="6048672" cy="72008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7C80"/>
                </a:solidFill>
              </a:rPr>
              <a:t>Мероприятия по предупреждению и ликвидации чрезвычайных ситуаций, стихийных бедствий и их последствий - 1 979,2 тыс. рублей</a:t>
            </a:r>
            <a:endParaRPr lang="ru-RU" sz="1600" dirty="0">
              <a:solidFill>
                <a:srgbClr val="FF7C80"/>
              </a:solidFill>
            </a:endParaRPr>
          </a:p>
        </p:txBody>
      </p:sp>
      <p:pic>
        <p:nvPicPr>
          <p:cNvPr id="8194" name="Picture 2" descr="\\Server38\53\Общий доступ 2014\ИСПОЛНЕНИЕ БЮДЖЕТА за 2013 год\БЮДЖЕТ ДЛЯ ГРАЖДАН\КАРТИНКИ БЮДЖЕТ ДЛЯ ГРАЖДАН\izobrazhenie_001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4773180"/>
            <a:ext cx="2909336" cy="1940804"/>
          </a:xfrm>
          <a:prstGeom prst="rect">
            <a:avLst/>
          </a:prstGeom>
          <a:noFill/>
        </p:spPr>
      </p:pic>
      <p:pic>
        <p:nvPicPr>
          <p:cNvPr id="8195" name="Picture 3" descr="\\Server38\53\Общий доступ 2014\ИСПОЛНЕНИЕ БЮДЖЕТА за 2013 год\БЮДЖЕТ ДЛЯ ГРАЖДАН\КАРТИНКИ БЮДЖЕТ ДЛЯ ГРАЖДАН\spasatelnaya-sluzhba-tuapsinskogo-raiona-avtomobil-0002984143-preview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797153"/>
            <a:ext cx="2952328" cy="19442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5400600" cy="648072"/>
          </a:xfrm>
        </p:spPr>
        <p:txBody>
          <a:bodyPr>
            <a:normAutofit/>
          </a:bodyPr>
          <a:lstStyle/>
          <a:p>
            <a:r>
              <a:rPr lang="ru-RU" sz="1900" b="1" dirty="0" smtClean="0"/>
              <a:t>НАЦИОНАЛЬНАЯ ЭКОНОМИКА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361459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96752"/>
            <a:ext cx="2520280" cy="1440160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Предоставлены субсидии на возмещение части процентной ставки по долгосрочным, среднесрочным и краткосрочным кредитам, взятым малыми формами хозяйствования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30,1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15816" y="1196752"/>
            <a:ext cx="1944216" cy="1368152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Проведены мероприятия в области строительства, архитектуры и градостроительства (разработка правил землепользования)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497,7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76056" y="1124744"/>
            <a:ext cx="1656184" cy="792088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Осуществлена поддержка малого предпринимательства - 1 491,1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76256" y="1124744"/>
            <a:ext cx="2160240" cy="1584176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Предоставлены  субсидии на возмещение расходов, образующихся от выполнения рейсов на муниципальных пригородных маршрутах, функционирование которых обусловлено социальной необходимостью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2 419,0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2852936"/>
            <a:ext cx="2592288" cy="2088232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Реализация мероприятий муниципальной целевой программы "Создание системы комплексного обеспечения безопасности жизнедеятельности на территории МО Туапсинский район": приобретение серверного оборудования, систем видеонаблюдения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8 932,7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915816" y="2708920"/>
            <a:ext cx="1944216" cy="1656184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Участие в инвестиционных форумах в рамках муниципальной программы "Формирование инвестиционной привлекательности МО Туапсинский район"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5 826,4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76056" y="1988840"/>
            <a:ext cx="1656184" cy="1296144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Выплачены субсидии на возмещение части затрат за содержание крупного рогатого скота, строительство теплиц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5 025,2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76256" y="2852936"/>
            <a:ext cx="2160240" cy="1512168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Реализация мероприятий муниципальной программы "Жилище": формирование учетных дел, подготовка схем земельных участков, составление инженерно-топографических планов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5 356,1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9512" y="5157192"/>
            <a:ext cx="2592288" cy="1224136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Приобретен крематор в рамках краевой программы "Предупреждение риска заноса, распространения и ликвидация очагов африканской чумы свиней"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- 755,1 тыс. рублей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915816" y="4509120"/>
            <a:ext cx="1944216" cy="1800200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Осуществлены расходы в рамках реализации муниципальной программы информатизации "Информационное общество МО Туапсинский район"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5 387,6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76056" y="3356992"/>
            <a:ext cx="1656184" cy="2952328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Произведены расходы по найму выставочных площадей для размещения экспозиций, по организации и проведению районного семинара в рамках муниципальной программы "Развитие санаторно-курортного комплекса Туапсинского района"-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872,1 тыс. рублей 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876256" y="4509120"/>
            <a:ext cx="2160240" cy="1800200"/>
          </a:xfrm>
          <a:prstGeom prst="rect">
            <a:avLst/>
          </a:prstGeom>
          <a:solidFill>
            <a:srgbClr val="53BDF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Осуществлены расходы в рамках краевой программы "Мониторинг состояния дна, берегов, изменений морфометрических особенностей, состояния водоохранных зон водных объектов или их частей на территории Краснодарского края" -  1 248,5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6300192" y="332656"/>
            <a:ext cx="2520280" cy="692696"/>
          </a:xfrm>
          <a:prstGeom prst="ellipse">
            <a:avLst/>
          </a:prstGeom>
          <a:solidFill>
            <a:srgbClr val="53BDFF"/>
          </a:solidFill>
          <a:ln>
            <a:solidFill>
              <a:srgbClr val="53BDFF"/>
            </a:solidFill>
          </a:ln>
        </p:spPr>
        <p:style>
          <a:lnRef idx="2">
            <a:schemeClr val="dk1"/>
          </a:lnRef>
          <a:fillRef idx="1002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РАСХОДЫ – </a:t>
            </a:r>
          </a:p>
          <a:p>
            <a:pPr algn="ctr"/>
            <a:r>
              <a:rPr lang="ru-RU" sz="1400" b="1" dirty="0" smtClean="0"/>
              <a:t>37 841,6 тыс.рублей</a:t>
            </a:r>
            <a:endParaRPr lang="ru-RU" sz="1400" b="1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432048"/>
          </a:xfrm>
        </p:spPr>
        <p:txBody>
          <a:bodyPr>
            <a:normAutofit/>
          </a:bodyPr>
          <a:lstStyle/>
          <a:p>
            <a:r>
              <a:rPr lang="ru-RU" sz="1900" b="1" dirty="0" smtClean="0"/>
              <a:t>ЖИЛИЩНО-КОММУНАЛЬНОЕ ХОЗЯЙСТВО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04867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692696"/>
            <a:ext cx="7848872" cy="43204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РАСХОДЫ - 83 063,9 тыс. рублей</a:t>
            </a:r>
            <a:endParaRPr lang="ru-RU" dirty="0"/>
          </a:p>
        </p:txBody>
      </p:sp>
      <p:sp>
        <p:nvSpPr>
          <p:cNvPr id="10" name="Стрелка углом 9"/>
          <p:cNvSpPr/>
          <p:nvPr/>
        </p:nvSpPr>
        <p:spPr>
          <a:xfrm rot="10800000" flipH="1">
            <a:off x="5868144" y="1124744"/>
            <a:ext cx="864096" cy="2952328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44208" y="1196752"/>
            <a:ext cx="2592288" cy="2016224"/>
          </a:xfrm>
          <a:prstGeom prst="roundRect">
            <a:avLst/>
          </a:prstGeom>
          <a:solidFill>
            <a:srgbClr val="84ECD3"/>
          </a:solidFill>
          <a:ln>
            <a:solidFill>
              <a:srgbClr val="3CE0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В рамках муниципальной программы "Туапсинский район-территория комфортного проживания« осуществлены пуско-наладочные работы по газопроводу высокого давления -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</a:rPr>
              <a:t>1 855,8 тыс. рублей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Правильный пятиугольник 13"/>
          <p:cNvSpPr/>
          <p:nvPr/>
        </p:nvSpPr>
        <p:spPr>
          <a:xfrm>
            <a:off x="6156176" y="3284984"/>
            <a:ext cx="2880320" cy="2808312"/>
          </a:xfrm>
          <a:prstGeom prst="pentagon">
            <a:avLst/>
          </a:prstGeom>
          <a:solidFill>
            <a:srgbClr val="3CE0A2"/>
          </a:solidFill>
          <a:ln>
            <a:solidFill>
              <a:srgbClr val="CC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Осуществлены расходы по разработке проектной документации по групповому водоводу в рамках муниципальной программы "Развитие систем водоснабжения и водоотведения в МО Туапсинский район - </a:t>
            </a:r>
          </a:p>
          <a:p>
            <a:pPr algn="ctr"/>
            <a:r>
              <a:rPr lang="ru-RU" sz="1200" dirty="0" smtClean="0"/>
              <a:t>2 805,8 тыс. рублей</a:t>
            </a:r>
            <a:endParaRPr lang="ru-RU" sz="1200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6012160" y="2060848"/>
            <a:ext cx="432048" cy="360040"/>
          </a:xfrm>
          <a:prstGeom prst="rightArrow">
            <a:avLst/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Стрелка углом 15"/>
          <p:cNvSpPr/>
          <p:nvPr/>
        </p:nvSpPr>
        <p:spPr>
          <a:xfrm rot="10800000">
            <a:off x="2339752" y="1124744"/>
            <a:ext cx="864096" cy="54006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29509"/>
            </a:avLst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0" y="1268760"/>
            <a:ext cx="2627784" cy="1728192"/>
          </a:xfrm>
          <a:prstGeom prst="ellipse">
            <a:avLst/>
          </a:prstGeom>
          <a:ln>
            <a:solidFill>
              <a:srgbClr val="FFFF99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Обеспечение жильем детей-сирот и детей, оставшихся без попечения родителей, а также лиц из их числа (приобретено 60 квартир) - </a:t>
            </a:r>
          </a:p>
          <a:p>
            <a:pPr algn="ctr"/>
            <a:r>
              <a:rPr lang="ru-RU" sz="1200" dirty="0" smtClean="0"/>
              <a:t>66 688,4 тыс. рублей</a:t>
            </a:r>
            <a:endParaRPr lang="ru-RU" sz="1200" dirty="0"/>
          </a:p>
        </p:txBody>
      </p:sp>
      <p:sp>
        <p:nvSpPr>
          <p:cNvPr id="18" name="Стрелка влево 17"/>
          <p:cNvSpPr/>
          <p:nvPr/>
        </p:nvSpPr>
        <p:spPr>
          <a:xfrm>
            <a:off x="2555776" y="1916832"/>
            <a:ext cx="432048" cy="333751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емиугольник 18"/>
          <p:cNvSpPr/>
          <p:nvPr/>
        </p:nvSpPr>
        <p:spPr>
          <a:xfrm>
            <a:off x="3275856" y="1268760"/>
            <a:ext cx="2520280" cy="2520280"/>
          </a:xfrm>
          <a:prstGeom prst="heptagon">
            <a:avLst/>
          </a:prstGeom>
          <a:solidFill>
            <a:srgbClr val="FF7C80"/>
          </a:solidFill>
          <a:ln>
            <a:solidFill>
              <a:srgbClr val="FF7C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Приобретена коммунальная техника (экскаватор, автоцистерны, погрузчик) в рамках муниципальной программы поддержки предприятий, оказывающих жилищно-коммунальные услуги населению - </a:t>
            </a:r>
          </a:p>
          <a:p>
            <a:pPr algn="ctr"/>
            <a:r>
              <a:rPr lang="ru-RU" sz="1200" dirty="0" smtClean="0"/>
              <a:t>5 331,2 тыс. рублей</a:t>
            </a:r>
            <a:endParaRPr lang="ru-RU" sz="1200" dirty="0"/>
          </a:p>
        </p:txBody>
      </p:sp>
      <p:sp>
        <p:nvSpPr>
          <p:cNvPr id="23" name="Шестиугольник 22"/>
          <p:cNvSpPr/>
          <p:nvPr/>
        </p:nvSpPr>
        <p:spPr>
          <a:xfrm>
            <a:off x="0" y="3212976"/>
            <a:ext cx="2699792" cy="1872208"/>
          </a:xfrm>
          <a:prstGeom prst="hexagon">
            <a:avLst/>
          </a:prstGeom>
          <a:solidFill>
            <a:srgbClr val="CCFFFF"/>
          </a:solidFill>
          <a:ln>
            <a:solidFill>
              <a:srgbClr val="D3F5FD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Приобретены квартиры участковым в рамках целевой программы по укреплению правопорядка, профилактике правонарушений и усилению борьбы с преступностью - </a:t>
            </a:r>
          </a:p>
          <a:p>
            <a:pPr algn="ctr"/>
            <a:r>
              <a:rPr lang="ru-RU" sz="1200" dirty="0" smtClean="0"/>
              <a:t>808,7 тыс. рублей</a:t>
            </a:r>
            <a:endParaRPr lang="ru-RU" sz="1200" dirty="0"/>
          </a:p>
        </p:txBody>
      </p:sp>
      <p:sp>
        <p:nvSpPr>
          <p:cNvPr id="25" name="Стрелка влево 24"/>
          <p:cNvSpPr/>
          <p:nvPr/>
        </p:nvSpPr>
        <p:spPr>
          <a:xfrm>
            <a:off x="2555776" y="4005064"/>
            <a:ext cx="432048" cy="360040"/>
          </a:xfrm>
          <a:prstGeom prst="leftArrow">
            <a:avLst/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Овал 25"/>
          <p:cNvSpPr/>
          <p:nvPr/>
        </p:nvSpPr>
        <p:spPr>
          <a:xfrm>
            <a:off x="3491880" y="4293096"/>
            <a:ext cx="2664296" cy="1944216"/>
          </a:xfrm>
          <a:prstGeom prst="ellipse">
            <a:avLst/>
          </a:prstGeom>
          <a:solidFill>
            <a:srgbClr val="F2FEEC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Осуществлены расходы по оплате услуг за проведение энергетического обследования в рамках реализации мероприятий "Энергосбережение МО Туапсинский район"  - </a:t>
            </a:r>
          </a:p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4 775,5 тыс. рублей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7" name="Стрелка вправо 26"/>
          <p:cNvSpPr/>
          <p:nvPr/>
        </p:nvSpPr>
        <p:spPr>
          <a:xfrm>
            <a:off x="3131840" y="5085184"/>
            <a:ext cx="360040" cy="288032"/>
          </a:xfrm>
          <a:prstGeom prst="rightArrow">
            <a:avLst/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Стрелка углом 27"/>
          <p:cNvSpPr/>
          <p:nvPr/>
        </p:nvSpPr>
        <p:spPr>
          <a:xfrm rot="10800000">
            <a:off x="5436096" y="2924944"/>
            <a:ext cx="576064" cy="576064"/>
          </a:xfrm>
          <a:prstGeom prst="bentArrow">
            <a:avLst/>
          </a:prstGeom>
          <a:solidFill>
            <a:srgbClr val="84ECD3"/>
          </a:solidFill>
          <a:ln>
            <a:solidFill>
              <a:srgbClr val="84EC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07504" y="5373216"/>
            <a:ext cx="2232248" cy="1340768"/>
          </a:xfrm>
          <a:prstGeom prst="roundRect">
            <a:avLst/>
          </a:prstGeom>
          <a:solidFill>
            <a:srgbClr val="FB9FA1"/>
          </a:solidFill>
          <a:ln>
            <a:solidFill>
              <a:srgbClr val="FB9F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/>
              <a:t>Оплата научно-исследовательских работ в рамках муниципальной программы "Туапсинский район - чистый район" - </a:t>
            </a:r>
          </a:p>
          <a:p>
            <a:pPr algn="ctr"/>
            <a:r>
              <a:rPr lang="ru-RU" sz="1200" dirty="0" smtClean="0"/>
              <a:t>798,5 тыс. рублей</a:t>
            </a:r>
            <a:endParaRPr lang="ru-RU" sz="12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418058"/>
          </a:xfrm>
        </p:spPr>
        <p:txBody>
          <a:bodyPr>
            <a:normAutofit/>
          </a:bodyPr>
          <a:lstStyle/>
          <a:p>
            <a:r>
              <a:rPr lang="ru-RU" sz="1900" b="1" dirty="0" smtClean="0"/>
              <a:t>МЕЖБЮДЖЕТНЫЕ ТРАНСФЕРТЫ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1988840"/>
          <a:ext cx="9144000" cy="4869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83568" y="198884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Тыс.руб.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5445224"/>
            <a:ext cx="14401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/>
              <a:t>Шаумянское </a:t>
            </a:r>
          </a:p>
          <a:p>
            <a:pPr algn="ctr"/>
            <a:r>
              <a:rPr lang="ru-RU" sz="1600" b="1" dirty="0" smtClean="0"/>
              <a:t>сельское поселение</a:t>
            </a:r>
            <a:endParaRPr lang="ru-RU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907704" y="3861048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11 201,4 тыс.руб.</a:t>
            </a:r>
            <a:endParaRPr lang="ru-RU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79512" y="692696"/>
            <a:ext cx="878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/>
              <a:t>	 За счет средств фонда финансовой поддержки поселений перечислены дотации на выравнивание  бюджетной обеспеченности поселений в сумме 64 320,3 тыс.рублей, в том числе за счет средств краевого бюджета – 8 970,5 тыс. рублей, за счет средств бюджета муниципального образования Туапсинский район – 55 349,8 тыс. рублей.</a:t>
            </a:r>
            <a:endParaRPr lang="ru-RU" sz="16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900" b="1" dirty="0" smtClean="0"/>
              <a:t>ПОВЫШЕНИЕ КАЧЕСТВА БЮДЖЕТНОГО ПРОЦЕССА В МУНИЦИПАЛЬНОМ ОБРАЗОВАНИИ ТУАПСИНСКИЙ РАЙОН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55576" y="1412776"/>
            <a:ext cx="3600400" cy="4824536"/>
          </a:xfrm>
        </p:spPr>
        <p:txBody>
          <a:bodyPr vert="horz" wrap="square" numCol="1">
            <a:normAutofit fontScale="85000" lnSpcReduction="20000"/>
          </a:bodyPr>
          <a:lstStyle/>
          <a:p>
            <a:pPr algn="just">
              <a:buNone/>
            </a:pPr>
            <a:r>
              <a:rPr lang="ru-RU" dirty="0" smtClean="0"/>
              <a:t>    </a:t>
            </a:r>
            <a:r>
              <a:rPr lang="ru-RU" sz="2000" dirty="0" smtClean="0"/>
              <a:t>По итогам VI Всероссийского</a:t>
            </a:r>
          </a:p>
          <a:p>
            <a:pPr algn="just">
              <a:buNone/>
            </a:pPr>
            <a:endParaRPr lang="ru-RU" sz="2000" dirty="0"/>
          </a:p>
          <a:p>
            <a:pPr algn="just">
              <a:buNone/>
            </a:pPr>
            <a:r>
              <a:rPr lang="ru-RU" sz="2000" dirty="0" smtClean="0"/>
              <a:t> конкурса "Лучшее муниципальное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 образование в сфере управления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 общественными финансами" 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муниципальное образование 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Туапсинский район в 2013 году был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 награжден дипломом за высокое 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качество бюджетного планирования</a:t>
            </a:r>
          </a:p>
          <a:p>
            <a:pPr algn="just">
              <a:buNone/>
            </a:pPr>
            <a:endParaRPr lang="ru-RU" sz="2000" dirty="0" smtClean="0"/>
          </a:p>
          <a:p>
            <a:pPr algn="just">
              <a:buNone/>
            </a:pPr>
            <a:r>
              <a:rPr lang="ru-RU" sz="2000" dirty="0" smtClean="0"/>
              <a:t> и исполнения бюджета.</a:t>
            </a:r>
            <a:endParaRPr lang="ru-RU" sz="2000" dirty="0"/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788024" y="1340768"/>
          <a:ext cx="3643196" cy="4928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Acrobat Document" r:id="rId3" imgW="3672000" imgH="5058000" progId="AcroExch.Document.7">
                  <p:embed/>
                </p:oleObj>
              </mc:Choice>
              <mc:Fallback>
                <p:oleObj name="Acrobat Document" r:id="rId3" imgW="3672000" imgH="5058000" progId="AcroExch.Document.7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8024" y="1340768"/>
                        <a:ext cx="3643196" cy="492809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260648"/>
            <a:ext cx="8640960" cy="597666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	ФИНАНСОВОЕ УПРАВЛЕНИЕ АДМИНИСТРАЦИИ МУНИЦИПАЛЬНОГО ОБРАЗОВАНИЯ ТУАПСИНСКИЙ РАЙОН</a:t>
            </a:r>
            <a:r>
              <a:rPr lang="ru-RU" dirty="0" smtClean="0"/>
              <a:t>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Наш адрес: 352800, г.Туапсе, ул. Свободы, д.3</a:t>
            </a:r>
            <a:r>
              <a:rPr lang="ru-RU" dirty="0" smtClean="0"/>
              <a:t> </a:t>
            </a:r>
            <a:r>
              <a:rPr lang="ru-RU" b="1" dirty="0" smtClean="0"/>
              <a:t>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Телефон:  (86167) 2-57-11, </a:t>
            </a:r>
          </a:p>
          <a:p>
            <a:pPr>
              <a:buNone/>
            </a:pPr>
            <a:r>
              <a:rPr lang="ru-RU" b="1" dirty="0" smtClean="0"/>
              <a:t>ФАКС: (86167) 2-57-11</a:t>
            </a:r>
            <a:r>
              <a:rPr lang="ru-RU" dirty="0" smtClean="0"/>
              <a:t> </a:t>
            </a:r>
            <a:r>
              <a:rPr lang="ru-RU" b="1" dirty="0" smtClean="0"/>
              <a:t>             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Адрес электронной почты: tuaprfin@mail.ru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1517</TotalTime>
  <Words>3384</Words>
  <Application>Microsoft Office PowerPoint</Application>
  <PresentationFormat>Экран (4:3)</PresentationFormat>
  <Paragraphs>609</Paragraphs>
  <Slides>29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Тема Office</vt:lpstr>
      <vt:lpstr>Acrobat Document</vt:lpstr>
      <vt:lpstr>Презентация PowerPoint</vt:lpstr>
      <vt:lpstr>БЮДЖЕТ МУНИЦИПАЛЬНОГО ОБРАЗОВАНИЯ  ТУАПСИНСКИЙ РАЙОН</vt:lpstr>
      <vt:lpstr>Презентация PowerPoint</vt:lpstr>
      <vt:lpstr>Презентация PowerPoint</vt:lpstr>
      <vt:lpstr>Презентация PowerPoint</vt:lpstr>
      <vt:lpstr>ОСНОВНЫЕ ХАРАКТЕРИСТИКИ БЮДЖЕТА</vt:lpstr>
      <vt:lpstr>Структура фактических поступлений налоговых, неналоговых и прочих безвозмездных поступлений за 2013 год  (%)</vt:lpstr>
      <vt:lpstr>Исполнение бюджетных назначений  по налоговым, неналоговым доходам и прочим безвозмездным поступлениям за 2013 год</vt:lpstr>
      <vt:lpstr>  Исполнение бюджета по налоговым, неналоговым доходам и  прочим безвозмездным поступлениям за 2013 год  </vt:lpstr>
      <vt:lpstr>Презентация PowerPoint</vt:lpstr>
      <vt:lpstr>Исполнение бюджета муниципального образования Туапсинский район  по расходам за 2013 год</vt:lpstr>
      <vt:lpstr>РАСХОДЫ БЮДЖЕТА  муниципального образования Туапсинский район</vt:lpstr>
      <vt:lpstr>Исполнение бюджета  по расходам за 2013 год, в %</vt:lpstr>
      <vt:lpstr>Структура безвозмездных поступлений в 2013 году</vt:lpstr>
      <vt:lpstr>Исполнение бюджета муниципального образования Туапсинский район  по отраслям социальной сферы за 2013 год</vt:lpstr>
      <vt:lpstr>ОБРАЗОВАНИЕ</vt:lpstr>
      <vt:lpstr>    </vt:lpstr>
      <vt:lpstr>КУЛЬТУРА</vt:lpstr>
      <vt:lpstr>ЗДРАВООХРАНЕНИЕ</vt:lpstr>
      <vt:lpstr>СОЦИАЛЬНАЯ ПОЛИТИКА</vt:lpstr>
      <vt:lpstr>ФИЗИЧЕСКАЯ КУЛЬТУРА И СПОРТ</vt:lpstr>
      <vt:lpstr>ОБЩЕГОСУДАРСТВЕННЫЕ ВОПРОСЫ</vt:lpstr>
      <vt:lpstr>НАЦИОНАЛЬНАЯ ОБОРОНА</vt:lpstr>
      <vt:lpstr>НАЦИОНАЛЬНАЯ БЕЗОПАСНОСТЬ И ПРАВООХРАНИТЕЛЬНАЯ ДЕЯТЕЛЬНОСТЬ</vt:lpstr>
      <vt:lpstr>НАЦИОНАЛЬНАЯ ЭКОНОМИКА</vt:lpstr>
      <vt:lpstr>ЖИЛИЩНО-КОММУНАЛЬНОЕ ХОЗЯЙСТВО</vt:lpstr>
      <vt:lpstr>МЕЖБЮДЖЕТНЫЕ ТРАНСФЕРТЫ</vt:lpstr>
      <vt:lpstr>ПОВЫШЕНИЕ КАЧЕСТВА БЮДЖЕТНОГО ПРОЦЕССА В МУНИЦИПАЛЬНОМ ОБРАЗОВАНИИ ТУАПСИНСКИЙ РАЙОН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Peet</cp:lastModifiedBy>
  <cp:revision>279</cp:revision>
  <dcterms:modified xsi:type="dcterms:W3CDTF">2014-06-06T08:37:57Z</dcterms:modified>
</cp:coreProperties>
</file>