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  <p:sldMasterId id="2147483960" r:id="rId2"/>
    <p:sldMasterId id="2147483972" r:id="rId3"/>
    <p:sldMasterId id="2147483984" r:id="rId4"/>
    <p:sldMasterId id="2147483996" r:id="rId5"/>
    <p:sldMasterId id="2147484008" r:id="rId6"/>
    <p:sldMasterId id="2147484020" r:id="rId7"/>
    <p:sldMasterId id="2147484032" r:id="rId8"/>
  </p:sldMasterIdLst>
  <p:notesMasterIdLst>
    <p:notesMasterId r:id="rId55"/>
  </p:notesMasterIdLst>
  <p:sldIdLst>
    <p:sldId id="310" r:id="rId9"/>
    <p:sldId id="309" r:id="rId10"/>
    <p:sldId id="286" r:id="rId11"/>
    <p:sldId id="258" r:id="rId12"/>
    <p:sldId id="303" r:id="rId13"/>
    <p:sldId id="304" r:id="rId14"/>
    <p:sldId id="305" r:id="rId15"/>
    <p:sldId id="313" r:id="rId16"/>
    <p:sldId id="311" r:id="rId17"/>
    <p:sldId id="306" r:id="rId18"/>
    <p:sldId id="307" r:id="rId19"/>
    <p:sldId id="308" r:id="rId20"/>
    <p:sldId id="314" r:id="rId21"/>
    <p:sldId id="292" r:id="rId22"/>
    <p:sldId id="298" r:id="rId23"/>
    <p:sldId id="262" r:id="rId24"/>
    <p:sldId id="315" r:id="rId25"/>
    <p:sldId id="264" r:id="rId26"/>
    <p:sldId id="291" r:id="rId27"/>
    <p:sldId id="265" r:id="rId28"/>
    <p:sldId id="266" r:id="rId29"/>
    <p:sldId id="316" r:id="rId30"/>
    <p:sldId id="317" r:id="rId31"/>
    <p:sldId id="318" r:id="rId32"/>
    <p:sldId id="270" r:id="rId33"/>
    <p:sldId id="271" r:id="rId34"/>
    <p:sldId id="272" r:id="rId35"/>
    <p:sldId id="273" r:id="rId36"/>
    <p:sldId id="274" r:id="rId37"/>
    <p:sldId id="275" r:id="rId38"/>
    <p:sldId id="288" r:id="rId39"/>
    <p:sldId id="276" r:id="rId40"/>
    <p:sldId id="277" r:id="rId41"/>
    <p:sldId id="278" r:id="rId42"/>
    <p:sldId id="299" r:id="rId43"/>
    <p:sldId id="279" r:id="rId44"/>
    <p:sldId id="280" r:id="rId45"/>
    <p:sldId id="319" r:id="rId46"/>
    <p:sldId id="320" r:id="rId47"/>
    <p:sldId id="300" r:id="rId48"/>
    <p:sldId id="301" r:id="rId49"/>
    <p:sldId id="302" r:id="rId50"/>
    <p:sldId id="283" r:id="rId51"/>
    <p:sldId id="289" r:id="rId52"/>
    <p:sldId id="284" r:id="rId53"/>
    <p:sldId id="285" r:id="rId5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006666"/>
    <a:srgbClr val="FF6600"/>
    <a:srgbClr val="FF0066"/>
    <a:srgbClr val="66FF66"/>
    <a:srgbClr val="0066CC"/>
    <a:srgbClr val="9966FF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8497" autoAdjust="0"/>
  </p:normalViewPr>
  <p:slideViewPr>
    <p:cSldViewPr>
      <p:cViewPr>
        <p:scale>
          <a:sx n="100" d="100"/>
          <a:sy n="100" d="100"/>
        </p:scale>
        <p:origin x="-66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3.xlsx"/><Relationship Id="rId1" Type="http://schemas.openxmlformats.org/officeDocument/2006/relationships/image" Target="../media/image14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923367696672903"/>
          <c:y val="0.12106988112431952"/>
          <c:w val="0.49410307571556028"/>
          <c:h val="0.7488605602087572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  <a:round/>
            </a:ln>
            <a:effectLst/>
            <a:scene3d>
              <a:camera prst="orthographicFront"/>
              <a:lightRig rig="threePt" dir="t"/>
            </a:scene3d>
            <a:sp3d prstMaterial="matte">
              <a:bevelT w="114300" prst="artDeco"/>
            </a:sp3d>
          </c:spPr>
          <c:explosion val="6"/>
          <c:dPt>
            <c:idx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1"/>
            <c:bubble3D val="0"/>
            <c:spPr>
              <a:solidFill>
                <a:srgbClr val="993366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2"/>
            <c:bubble3D val="0"/>
            <c:explosion val="8"/>
            <c:spPr>
              <a:solidFill>
                <a:srgbClr val="00B050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Pt>
            <c:idx val="3"/>
            <c:bubble3D val="0"/>
            <c:explosion val="10"/>
            <c:spPr>
              <a:solidFill>
                <a:srgbClr val="0000FF"/>
              </a:solidFill>
              <a:ln>
                <a:noFill/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14300" prst="artDeco"/>
              </a:sp3d>
            </c:spPr>
          </c:dPt>
          <c:dLbls>
            <c:dLbl>
              <c:idx val="0"/>
              <c:layout>
                <c:manualLayout>
                  <c:x val="-0.22734111425184642"/>
                  <c:y val="-6.6231562895128049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rgbClr val="002060"/>
                        </a:solidFill>
                      </a:rPr>
                      <a:t>Налоговые, неналоговые доходы, прочие безвозмездные поступления </a:t>
                    </a:r>
                    <a:endParaRPr lang="ru-RU" sz="180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985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0.14153892157756695"/>
                  <c:y val="-0.19321761867728984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Субвенции  </a:t>
                    </a:r>
                  </a:p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1 103 млн. руб.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0.17418375894170923"/>
                  <c:y val="0.13991004967702006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>
                        <a:solidFill>
                          <a:srgbClr val="002060"/>
                        </a:solidFill>
                      </a:rPr>
                      <a:t>Субсидии </a:t>
                    </a:r>
                    <a:endParaRPr lang="ru-RU" sz="1800" dirty="0" smtClean="0">
                      <a:solidFill>
                        <a:srgbClr val="002060"/>
                      </a:solidFill>
                    </a:endParaRPr>
                  </a:p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208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-0.19799326678788598"/>
                  <c:y val="0.15564573512995913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Межбюджетные трансферты </a:t>
                    </a:r>
                  </a:p>
                  <a:p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21 млн. руб.</a:t>
                    </a:r>
                    <a:endParaRPr lang="ru-RU" sz="1800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spPr>
              <a:solidFill>
                <a:schemeClr val="accent1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1800" b="1">
                    <a:solidFill>
                      <a:srgbClr val="002060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Лист1!$A$2:$A$5</c:f>
              <c:strCache>
                <c:ptCount val="4"/>
                <c:pt idx="0">
                  <c:v>Налоговые, неналоговые доходы, прочие безвозмездные поступления</c:v>
                </c:pt>
                <c:pt idx="1">
                  <c:v>Субвенции </c:v>
                </c:pt>
                <c:pt idx="2">
                  <c:v>Субсидии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985</c:v>
                </c:pt>
                <c:pt idx="1">
                  <c:v>1103</c:v>
                </c:pt>
                <c:pt idx="2">
                  <c:v>208</c:v>
                </c:pt>
                <c:pt idx="3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04"/>
        <c:holeSize val="50"/>
      </c:doughnutChart>
      <c:spPr>
        <a:scene3d>
          <a:camera prst="orthographicFront"/>
          <a:lightRig rig="threePt" dir="t"/>
        </a:scene3d>
        <a:sp3d prstMaterial="matte"/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hPercent val="100"/>
      <c:rotY val="10"/>
      <c:depthPercent val="10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solidFill>
          <a:schemeClr val="accent4">
            <a:lumMod val="50000"/>
            <a:alpha val="17000"/>
          </a:schemeClr>
        </a:solidFill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/>
      </c:spPr>
    </c:sideWall>
    <c:backWall>
      <c:thickness val="0"/>
      <c:spPr>
        <a:solidFill>
          <a:schemeClr val="bg1">
            <a:lumMod val="75000"/>
            <a:alpha val="89000"/>
          </a:schemeClr>
        </a:solidFill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</c:spPr>
    </c:backWall>
    <c:plotArea>
      <c:layout>
        <c:manualLayout>
          <c:layoutTarget val="inner"/>
          <c:xMode val="edge"/>
          <c:yMode val="edge"/>
          <c:x val="4.9594243419144521E-2"/>
          <c:y val="0.11012914770027336"/>
          <c:w val="0.58216032370953619"/>
          <c:h val="0.815448026636104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Продажа материальных и нематериальных активов 3%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833402197649213E-3"/>
                  <c:y val="3.5118312923926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669159465660484E-3"/>
                  <c:y val="3.7243292843946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прибыль организаций 8%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73</c:v>
                </c:pt>
                <c:pt idx="1">
                  <c:v>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ЕНВД 10%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96</c:v>
                </c:pt>
                <c:pt idx="1">
                  <c:v>97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Арендная плата за землю 21%</c:v>
                </c:pt>
              </c:strCache>
            </c:strRef>
          </c:tx>
          <c:spPr>
            <a:solidFill>
              <a:srgbClr val="0099FF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156</c:v>
                </c:pt>
                <c:pt idx="1">
                  <c:v>206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Налог на доходы физических лиц 48%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455</c:v>
                </c:pt>
                <c:pt idx="1">
                  <c:v>476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7"/>
        <c:gapDepth val="126"/>
        <c:shape val="box"/>
        <c:axId val="158320512"/>
        <c:axId val="158322048"/>
        <c:axId val="0"/>
      </c:bar3DChart>
      <c:catAx>
        <c:axId val="158320512"/>
        <c:scaling>
          <c:orientation val="minMax"/>
        </c:scaling>
        <c:delete val="1"/>
        <c:axPos val="b"/>
        <c:majorTickMark val="out"/>
        <c:minorTickMark val="none"/>
        <c:tickLblPos val="none"/>
        <c:crossAx val="158322048"/>
        <c:crosses val="autoZero"/>
        <c:auto val="1"/>
        <c:lblAlgn val="ctr"/>
        <c:lblOffset val="100"/>
        <c:noMultiLvlLbl val="0"/>
      </c:catAx>
      <c:valAx>
        <c:axId val="158322048"/>
        <c:scaling>
          <c:orientation val="minMax"/>
          <c:max val="1000"/>
        </c:scaling>
        <c:delete val="0"/>
        <c:axPos val="l"/>
        <c:majorGridlines>
          <c:spPr>
            <a:effectLst>
              <a:glow>
                <a:schemeClr val="accent1">
                  <a:alpha val="89000"/>
                </a:schemeClr>
              </a:glow>
              <a:outerShdw blurRad="76200" dist="12700" dir="13500000" sy="-23000" kx="800400" algn="br" rotWithShape="0">
                <a:prstClr val="black">
                  <a:alpha val="20000"/>
                </a:prstClr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8320512"/>
        <c:crosses val="autoZero"/>
        <c:crossBetween val="between"/>
        <c:majorUnit val="200"/>
      </c:valAx>
    </c:plotArea>
    <c:legend>
      <c:legendPos val="tr"/>
      <c:legendEntry>
        <c:idx val="0"/>
        <c:txPr>
          <a:bodyPr/>
          <a:lstStyle/>
          <a:p>
            <a:pPr algn="l">
              <a:defRPr sz="2600" b="1" baseline="8000"/>
            </a:pPr>
            <a:endParaRPr lang="ru-RU"/>
          </a:p>
        </c:txPr>
      </c:legendEntry>
      <c:legendEntry>
        <c:idx val="1"/>
        <c:txPr>
          <a:bodyPr/>
          <a:lstStyle/>
          <a:p>
            <a:pPr algn="l">
              <a:defRPr sz="2600" b="1" baseline="8000"/>
            </a:pPr>
            <a:endParaRPr lang="ru-RU"/>
          </a:p>
        </c:txPr>
      </c:legendEntry>
      <c:legendEntry>
        <c:idx val="4"/>
        <c:txPr>
          <a:bodyPr/>
          <a:lstStyle/>
          <a:p>
            <a:pPr algn="l">
              <a:defRPr sz="2600" b="1" baseline="8000"/>
            </a:pPr>
            <a:endParaRPr lang="ru-RU"/>
          </a:p>
        </c:txPr>
      </c:legendEntry>
      <c:layout>
        <c:manualLayout>
          <c:xMode val="edge"/>
          <c:yMode val="edge"/>
          <c:x val="0.62113757655293089"/>
          <c:y val="3.9005978022704935E-3"/>
          <c:w val="0.3541666666666668"/>
          <c:h val="0.97422270546180167"/>
        </c:manualLayout>
      </c:layout>
      <c:overlay val="0"/>
      <c:txPr>
        <a:bodyPr/>
        <a:lstStyle/>
        <a:p>
          <a:pPr algn="l">
            <a:defRPr sz="2600" b="1" baseline="8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796483636321461"/>
          <c:y val="1.229301464996505E-2"/>
          <c:w val="0.5806146430225575"/>
          <c:h val="0.89461900432042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3300"/>
            </a:solidFill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5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>
                <c:manualLayout>
                  <c:x val="1.4167010988246168E-2"/>
                  <c:y val="-2.2151461577853845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89</a:t>
                    </a:r>
                    <a:r>
                      <a:rPr lang="ru-RU" sz="24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709748063693098E-3"/>
                  <c:y val="-4.315697746620769E-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2400" b="1" i="0" u="none" strike="noStrike" kern="1200" baseline="0" dirty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defRPr>
                    </a:pPr>
                    <a:r>
                      <a:rPr lang="en-US" sz="2400" b="1" i="0" u="none" strike="noStrike" kern="1200" baseline="0" dirty="0" smtClean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98</a:t>
                    </a:r>
                    <a:r>
                      <a:rPr lang="ru-RU" sz="2400" b="1" i="0" u="none" strike="noStrike" kern="1200" baseline="0" dirty="0" smtClean="0">
                        <a:solidFill>
                          <a:srgbClr val="002060"/>
                        </a:solidFill>
                        <a:latin typeface="Calibri" pitchFamily="34" charset="0"/>
                        <a:ea typeface="+mn-ea"/>
                        <a:cs typeface="+mn-cs"/>
                      </a:rPr>
                      <a:t>%</a:t>
                    </a:r>
                    <a:endParaRPr lang="en-US" sz="2000" b="1" i="0" u="none" strike="noStrike" kern="1200" baseline="0" dirty="0">
                      <a:solidFill>
                        <a:srgbClr val="002060"/>
                      </a:solidFill>
                      <a:latin typeface="Calibri" pitchFamily="34" charset="0"/>
                      <a:ea typeface="+mn-ea"/>
                      <a:cs typeface="+mn-cs"/>
                    </a:endParaRPr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75030988942146E-2"/>
                  <c:y val="-4.4302923155707706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99</a:t>
                    </a:r>
                    <a:r>
                      <a:rPr lang="ru-RU" sz="24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5002065929476456E-3"/>
                  <c:y val="-4.4302923155707706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100</a:t>
                    </a:r>
                    <a:r>
                      <a:rPr lang="ru-RU" sz="24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916907691772248E-3"/>
                  <c:y val="-4.4302923155707706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100</a:t>
                    </a:r>
                    <a:r>
                      <a:rPr lang="ru-RU" sz="2400" dirty="0" smtClean="0"/>
                      <a:t>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705708661417423E-3"/>
                  <c:y val="2.2151461577853845E-3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/>
                      <a:t>103</a:t>
                    </a:r>
                    <a:r>
                      <a:rPr lang="ru-RU" sz="24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2222222222222122E-2"/>
                  <c:y val="2.2151461577853845E-3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 smtClean="0">
                        <a:solidFill>
                          <a:srgbClr val="C00000"/>
                        </a:solidFill>
                      </a:rPr>
                      <a:t>111</a:t>
                    </a:r>
                    <a:r>
                      <a:rPr lang="ru-RU" sz="2800" dirty="0" smtClean="0">
                        <a:solidFill>
                          <a:srgbClr val="C00000"/>
                        </a:solidFill>
                      </a:rPr>
                      <a:t>%</a:t>
                    </a:r>
                    <a:endParaRPr lang="en-US" sz="2800" dirty="0">
                      <a:solidFill>
                        <a:srgbClr val="C000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2.6548276742699591E-4"/>
                </c:manualLayout>
              </c:layout>
              <c:tx>
                <c:rich>
                  <a:bodyPr/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</a:rPr>
                      <a:t>121</a:t>
                    </a:r>
                    <a:r>
                      <a:rPr lang="ru-RU" sz="2400" dirty="0" smtClean="0">
                        <a:solidFill>
                          <a:srgbClr val="002060"/>
                        </a:solidFill>
                      </a:rPr>
                      <a:t>%</a:t>
                    </a:r>
                    <a:endParaRPr lang="en-US" sz="2100" dirty="0">
                      <a:solidFill>
                        <a:srgbClr val="00206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2400" b="1">
                    <a:solidFill>
                      <a:srgbClr val="002060"/>
                    </a:solidFill>
                    <a:latin typeface="Calibri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город Краснодар </c:v>
                </c:pt>
                <c:pt idx="1">
                  <c:v>город-курорт Геленджик</c:v>
                </c:pt>
                <c:pt idx="2">
                  <c:v>город Армавир                </c:v>
                </c:pt>
                <c:pt idx="3">
                  <c:v>город-курорт Анапа</c:v>
                </c:pt>
                <c:pt idx="4">
                  <c:v>город Новороссийск           </c:v>
                </c:pt>
                <c:pt idx="5">
                  <c:v>город Горячий Ключ           </c:v>
                </c:pt>
                <c:pt idx="6">
                  <c:v>Туапсинский р-н          </c:v>
                </c:pt>
                <c:pt idx="7">
                  <c:v>город Сочи     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89.2</c:v>
                </c:pt>
                <c:pt idx="1">
                  <c:v>97.5</c:v>
                </c:pt>
                <c:pt idx="2">
                  <c:v>99.2</c:v>
                </c:pt>
                <c:pt idx="3">
                  <c:v>100</c:v>
                </c:pt>
                <c:pt idx="4" formatCode="#,##0.0">
                  <c:v>100.4</c:v>
                </c:pt>
                <c:pt idx="5">
                  <c:v>102.7</c:v>
                </c:pt>
                <c:pt idx="6">
                  <c:v>111</c:v>
                </c:pt>
                <c:pt idx="7">
                  <c:v>121.4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59428992"/>
        <c:axId val="159430528"/>
      </c:barChart>
      <c:catAx>
        <c:axId val="159428992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blipFill>
            <a:blip xmlns:r="http://schemas.openxmlformats.org/officeDocument/2006/relationships" r:embed="rId1"/>
            <a:tile tx="0" ty="0" sx="100000" sy="100000" flip="none" algn="tl"/>
          </a:blipFill>
          <a:ln w="28575" cap="flat" cmpd="sng" algn="ctr">
            <a:solidFill>
              <a:schemeClr val="accent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c:spPr>
        <c:txPr>
          <a:bodyPr rot="0" anchor="t" anchorCtr="1"/>
          <a:lstStyle/>
          <a:p>
            <a:pPr algn="r">
              <a:lnSpc>
                <a:spcPct val="100000"/>
              </a:lnSpc>
              <a:defRPr sz="2200" b="1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9430528"/>
        <c:crossesAt val="0"/>
        <c:auto val="1"/>
        <c:lblAlgn val="ctr"/>
        <c:lblOffset val="100"/>
        <c:noMultiLvlLbl val="0"/>
      </c:catAx>
      <c:valAx>
        <c:axId val="159430528"/>
        <c:scaling>
          <c:orientation val="minMax"/>
        </c:scaling>
        <c:delete val="0"/>
        <c:axPos val="b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59428992"/>
        <c:crosses val="autoZero"/>
        <c:crossBetween val="between"/>
        <c:majorUnit val="20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9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8605475304023702E-2"/>
          <c:y val="8.5463164567036565E-2"/>
          <c:w val="0.52584112852886633"/>
          <c:h val="0.649102589718990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9CCFF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00FF00"/>
              </a:solidFill>
            </c:spPr>
          </c:dPt>
          <c:dPt>
            <c:idx val="3"/>
            <c:bubble3D val="0"/>
            <c:spPr>
              <a:solidFill>
                <a:srgbClr val="0066FF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993366"/>
              </a:solidFill>
            </c:spPr>
          </c:dPt>
          <c:dLbls>
            <c:dLbl>
              <c:idx val="0"/>
              <c:layout>
                <c:manualLayout>
                  <c:x val="0.11655993926166622"/>
                  <c:y val="-0.11772934384664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293049179456976E-2"/>
                  <c:y val="0.141025786792796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391394812450474"/>
                  <c:y val="4.8773940615335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2177172657125009E-2"/>
                  <c:y val="-0.130492697721484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9910132057179042E-2"/>
                  <c:y val="-0.18971658546707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056028014007007E-2"/>
                  <c:y val="-0.193397002584283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Операции с недвижимым имуществом  26%</c:v>
                </c:pt>
                <c:pt idx="1">
                  <c:v>Транспорт  16%</c:v>
                </c:pt>
                <c:pt idx="2">
                  <c:v>Торговля, общественное питание 13%</c:v>
                </c:pt>
                <c:pt idx="3">
                  <c:v>Санаторно-курортная сфера 9%</c:v>
                </c:pt>
                <c:pt idx="4">
                  <c:v>Строительство 6%</c:v>
                </c:pt>
                <c:pt idx="5">
                  <c:v>Промышленность 5%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0">
                  <c:v>253</c:v>
                </c:pt>
                <c:pt idx="1">
                  <c:v>159</c:v>
                </c:pt>
                <c:pt idx="2">
                  <c:v>131</c:v>
                </c:pt>
                <c:pt idx="3">
                  <c:v>86</c:v>
                </c:pt>
                <c:pt idx="4">
                  <c:v>56</c:v>
                </c:pt>
                <c:pt idx="5">
                  <c:v>53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Операции с недвижимым имуществом  26%</c:v>
                </c:pt>
                <c:pt idx="1">
                  <c:v>Транспорт  16%</c:v>
                </c:pt>
                <c:pt idx="2">
                  <c:v>Торговля, общественное питание 13%</c:v>
                </c:pt>
                <c:pt idx="3">
                  <c:v>Санаторно-курортная сфера 9%</c:v>
                </c:pt>
                <c:pt idx="4">
                  <c:v>Строительство 6%</c:v>
                </c:pt>
                <c:pt idx="5">
                  <c:v>Промышленность 5%</c:v>
                </c:pt>
              </c:strCache>
            </c:strRef>
          </c:cat>
          <c:val>
            <c:numRef>
              <c:f>Лист1!$C$2:$C$7</c:f>
              <c:numCache>
                <c:formatCode>0</c:formatCode>
                <c:ptCount val="6"/>
                <c:pt idx="0">
                  <c:v>26</c:v>
                </c:pt>
                <c:pt idx="1">
                  <c:v>16</c:v>
                </c:pt>
                <c:pt idx="2">
                  <c:v>13</c:v>
                </c:pt>
                <c:pt idx="3">
                  <c:v>9</c:v>
                </c:pt>
                <c:pt idx="4">
                  <c:v>6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4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400" b="1"/>
            </a:pPr>
            <a:endParaRPr lang="ru-RU"/>
          </a:p>
        </c:txPr>
      </c:legendEntry>
      <c:layout>
        <c:manualLayout>
          <c:xMode val="edge"/>
          <c:yMode val="edge"/>
          <c:x val="0.56318114809617204"/>
          <c:y val="1.9411156085137351E-2"/>
          <c:w val="0.42838543165388016"/>
          <c:h val="0.95892148558304546"/>
        </c:manualLayout>
      </c:layout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depthPercent val="10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000413185895291E-2"/>
          <c:y val="0.11715803683486163"/>
          <c:w val="0.73079723013740494"/>
          <c:h val="0.8828419631651388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25400" h="44450"/>
            </a:sp3d>
          </c:spPr>
          <c:explosion val="33"/>
          <c:dPt>
            <c:idx val="0"/>
            <c:bubble3D val="0"/>
            <c:explosion val="37"/>
            <c:spPr>
              <a:solidFill>
                <a:schemeClr val="tx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"/>
            <c:bubble3D val="0"/>
            <c:explosion val="6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2"/>
            <c:bubble3D val="0"/>
            <c:spPr>
              <a:solidFill>
                <a:srgbClr val="8E25A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3"/>
            <c:bubble3D val="0"/>
            <c:spPr>
              <a:solidFill>
                <a:srgbClr val="99FFCC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4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5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6"/>
            <c:bubble3D val="0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8"/>
            <c:bubble3D val="0"/>
            <c:spPr>
              <a:solidFill>
                <a:srgbClr val="FE00FE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9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0"/>
            <c:bubble3D val="0"/>
            <c:explosion val="3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1"/>
            <c:bubble3D val="0"/>
            <c:explosion val="3"/>
            <c:spPr>
              <a:solidFill>
                <a:srgbClr val="23911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Lbls>
            <c:dLbl>
              <c:idx val="0"/>
              <c:layout>
                <c:manualLayout>
                  <c:x val="0.13909717989471346"/>
                  <c:y val="-6.056825967527558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6553371480892173"/>
                  <c:y val="-0.2733617240110425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6223815570950631"/>
                  <c:y val="6.430645180420607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4195746594786024E-2"/>
                  <c:y val="0.160763640213394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1990181703628789E-3"/>
                  <c:y val="9.84929941661126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555147377072735E-2"/>
                  <c:y val="6.317923949630098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2.65217036690921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4.1625440733715907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0" dirty="0">
                        <a:solidFill>
                          <a:schemeClr val="tx1"/>
                        </a:solidFill>
                      </a:rPr>
                      <a:t>5</a:t>
                    </a:r>
                    <a:r>
                      <a:rPr lang="en-US" sz="1800" b="0" dirty="0"/>
                      <a:t>7 688,6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8.9331941474574628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/>
                      <a:t>69 985,8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8.5382891236605182E-2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114 121,9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2.408391868001836E-2"/>
                  <c:y val="-7.185590425401847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216 395,5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9062639160206374"/>
                  <c:y val="2.3432339513184294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1 705 113,7</a:t>
                    </a: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Нац.оборона</c:v>
                </c:pt>
                <c:pt idx="1">
                  <c:v>Физическая культура</c:v>
                </c:pt>
                <c:pt idx="2">
                  <c:v>ЖКХ</c:v>
                </c:pt>
                <c:pt idx="3">
                  <c:v>Обслуживание гос. и мун. долга</c:v>
                </c:pt>
                <c:pt idx="4">
                  <c:v>Культура, кинематография и СМИ</c:v>
                </c:pt>
                <c:pt idx="5">
                  <c:v>Межбюджетные трансферты</c:v>
                </c:pt>
                <c:pt idx="6">
                  <c:v>Нац.безопасность и правоохр.деятельность         </c:v>
                </c:pt>
                <c:pt idx="7">
                  <c:v>Нац.экономика</c:v>
                </c:pt>
                <c:pt idx="8">
                  <c:v>Социальная политика</c:v>
                </c:pt>
                <c:pt idx="9">
                  <c:v>Здравоохранение</c:v>
                </c:pt>
                <c:pt idx="10">
                  <c:v>Общегосударственные вопросы</c:v>
                </c:pt>
                <c:pt idx="11">
                  <c:v>Образование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105.1</c:v>
                </c:pt>
                <c:pt idx="1">
                  <c:v>3316.5</c:v>
                </c:pt>
                <c:pt idx="2">
                  <c:v>7962.6</c:v>
                </c:pt>
                <c:pt idx="3">
                  <c:v>11120.7</c:v>
                </c:pt>
                <c:pt idx="4">
                  <c:v>20215.599999999984</c:v>
                </c:pt>
                <c:pt idx="5">
                  <c:v>39000</c:v>
                </c:pt>
                <c:pt idx="6">
                  <c:v>56579</c:v>
                </c:pt>
                <c:pt idx="7">
                  <c:v>57688.6</c:v>
                </c:pt>
                <c:pt idx="8">
                  <c:v>69985.8</c:v>
                </c:pt>
                <c:pt idx="9">
                  <c:v>114121.9</c:v>
                </c:pt>
                <c:pt idx="10">
                  <c:v>216395.5</c:v>
                </c:pt>
                <c:pt idx="11">
                  <c:v>1705113.7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314318899194185"/>
          <c:y val="0.16503190619977029"/>
          <c:w val="0.40544010990923324"/>
          <c:h val="0.83496809380022952"/>
        </c:manualLayout>
      </c:layout>
      <c:overlay val="0"/>
      <c:spPr>
        <a:effectLst>
          <a:outerShdw dist="50800" sx="1000" sy="1000" algn="ctr" rotWithShape="0">
            <a:srgbClr val="000000"/>
          </a:outerShdw>
        </a:effectLst>
      </c:spPr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solidFill>
            <a:srgbClr val="002060"/>
          </a:solidFill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depthPercent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833333333333343E-2"/>
          <c:y val="0.29973909519648334"/>
          <c:w val="0.52593602362204728"/>
          <c:h val="0.70026090480351688"/>
        </c:manualLayout>
      </c:layout>
      <c:pie3D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explosion val="5"/>
          <c:dPt>
            <c:idx val="0"/>
            <c:bubble3D val="0"/>
            <c:spPr>
              <a:solidFill>
                <a:srgbClr val="73B818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rgbClr val="FE00FE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0000FF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0.16195734908136494"/>
                  <c:y val="0.1346961697273716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120953630796153E-2"/>
                  <c:y val="-3.413754661098920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555555555555558E-3"/>
                  <c:y val="-1.323702063224179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5"/>
                  <c:y val="2.288211839024488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5000010936132993"/>
                  <c:y val="-4.49687648004483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'Лист1'!$A$2:$A$6</c:f>
              <c:strCache>
                <c:ptCount val="5"/>
                <c:pt idx="0">
                  <c:v>Образование </c:v>
                </c:pt>
                <c:pt idx="1">
                  <c:v>Здравоохранение</c:v>
                </c:pt>
                <c:pt idx="2">
                  <c:v>Социальная политика </c:v>
                </c:pt>
                <c:pt idx="3">
                  <c:v>Культура, кинематография и СМИ </c:v>
                </c:pt>
                <c:pt idx="4">
                  <c:v>Физическая культура  </c:v>
                </c:pt>
              </c:strCache>
            </c:strRef>
          </c:cat>
          <c:val>
            <c:numRef>
              <c:f>'Лист1'!$B$2:$B$6</c:f>
              <c:numCache>
                <c:formatCode>#,##0.00</c:formatCode>
                <c:ptCount val="5"/>
                <c:pt idx="0">
                  <c:v>1705113.7</c:v>
                </c:pt>
                <c:pt idx="1">
                  <c:v>114121.9</c:v>
                </c:pt>
                <c:pt idx="2">
                  <c:v>69985.8</c:v>
                </c:pt>
                <c:pt idx="3">
                  <c:v>20215.599999999984</c:v>
                </c:pt>
                <c:pt idx="4">
                  <c:v>3316.5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9399157917760259"/>
          <c:y val="0.34421652680590481"/>
          <c:w val="0.40461953193350836"/>
          <c:h val="0.65484270667262678"/>
        </c:manualLayout>
      </c:layout>
      <c:overlay val="0"/>
      <c:spPr>
        <a:noFill/>
      </c:sp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06491-B414-4678-9256-EFA98204950C}" type="doc">
      <dgm:prSet loTypeId="urn:microsoft.com/office/officeart/2008/layout/RadialCluster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AC82D715-D749-4BB0-985B-D4F25F427DC8}" type="pres">
      <dgm:prSet presAssocID="{82706491-B414-4678-9256-EFA98204950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11888-FF0B-41A5-9550-C97AFD26B0D1}" type="presOf" srcId="{82706491-B414-4678-9256-EFA98204950C}" destId="{AC82D715-D749-4BB0-985B-D4F25F427DC8}" srcOrd="0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0.38451</cdr:x>
      <cdr:y>0.41667</cdr:y>
    </cdr:from>
    <cdr:to>
      <cdr:x>0.69832</cdr:x>
      <cdr:y>0.61905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40968" y="2520280"/>
          <a:ext cx="2808312" cy="1224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2 315 </a:t>
          </a:r>
        </a:p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млн. руб.</a:t>
          </a:r>
          <a:endParaRPr lang="ru-RU" sz="3200" b="1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0.13886</cdr:x>
      <cdr:y>0.02551</cdr:y>
    </cdr:from>
    <cdr:to>
      <cdr:x>0.34771</cdr:x>
      <cdr:y>0.09709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69774" y="144016"/>
          <a:ext cx="1909699" cy="404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rgbClr val="002060"/>
              </a:solidFill>
            </a:rPr>
            <a:t>План 889 </a:t>
          </a:r>
          <a:r>
            <a:rPr lang="ru-RU" sz="1800" dirty="0" smtClean="0">
              <a:solidFill>
                <a:srgbClr val="002060"/>
              </a:solidFill>
            </a:rPr>
            <a:t> </a:t>
          </a:r>
          <a:endParaRPr lang="ru-RU" sz="18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0.39874</cdr:x>
      <cdr:y>0.02551</cdr:y>
    </cdr:from>
    <cdr:to>
      <cdr:x>0.58332</cdr:x>
      <cdr:y>0.11478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646038" y="144016"/>
          <a:ext cx="168779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800" b="1" dirty="0" smtClean="0">
              <a:solidFill>
                <a:srgbClr val="002060"/>
              </a:solidFill>
            </a:rPr>
            <a:t>Факт 987</a:t>
          </a:r>
        </a:p>
        <a:p xmlns:a="http://schemas.openxmlformats.org/drawingml/2006/main">
          <a:endParaRPr lang="ru-RU" sz="1800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0.29976</cdr:x>
      <cdr:y>0.18789</cdr:y>
    </cdr:from>
    <cdr:to>
      <cdr:x>0.39615</cdr:x>
      <cdr:y>0.2389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741023" y="1090741"/>
          <a:ext cx="881390" cy="296126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0.29976</cdr:x>
      <cdr:y>0.10106</cdr:y>
    </cdr:from>
    <cdr:to>
      <cdr:x>0.42782</cdr:x>
      <cdr:y>0.17759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41023" y="586685"/>
          <a:ext cx="1170932" cy="4442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rgbClr val="FF0000"/>
              </a:solidFill>
            </a:rPr>
            <a:t>111 %</a:t>
          </a:r>
          <a:endParaRPr lang="ru-RU" sz="24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</cdr:x>
      <cdr:y>0.01008</cdr:y>
    </cdr:from>
    <cdr:to>
      <cdr:x>0.12201</cdr:x>
      <cdr:y>0.07385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0" y="58517"/>
          <a:ext cx="1115616" cy="3702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/>
            <a:t>м</a:t>
          </a:r>
          <a:r>
            <a:rPr lang="ru-RU" sz="1600" b="1" dirty="0" smtClean="0"/>
            <a:t>лн</a:t>
          </a:r>
          <a:r>
            <a:rPr lang="ru-RU" sz="1200" b="1" dirty="0" smtClean="0"/>
            <a:t>. </a:t>
          </a:r>
          <a:r>
            <a:rPr lang="ru-RU" sz="1600" b="1" dirty="0" smtClean="0"/>
            <a:t>руб. 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0.51667</cdr:x>
      <cdr:y>0.06494</cdr:y>
    </cdr:from>
    <cdr:to>
      <cdr:x>0.73333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64496" y="360040"/>
          <a:ext cx="1872208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0.60484</cdr:x>
      <cdr:y>0.02597</cdr:y>
    </cdr:from>
    <cdr:to>
      <cdr:x>0.77151</cdr:x>
      <cdr:y>0.1039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00600" y="144016"/>
          <a:ext cx="1488165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>
              <a:solidFill>
                <a:schemeClr val="bg2">
                  <a:lumMod val="10000"/>
                </a:schemeClr>
              </a:solidFill>
            </a:rPr>
            <a:t>4 место </a:t>
          </a:r>
          <a:endParaRPr lang="ru-RU" sz="2400" b="1" dirty="0">
            <a:solidFill>
              <a:schemeClr val="bg2">
                <a:lumMod val="1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0.60484</cdr:x>
      <cdr:y>0.14286</cdr:y>
    </cdr:from>
    <cdr:to>
      <cdr:x>0.80645</cdr:x>
      <cdr:y>0.23377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00600" y="792088"/>
          <a:ext cx="180020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13 место 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0.25974</cdr:y>
    </cdr:from>
    <cdr:to>
      <cdr:x>0.75563</cdr:x>
      <cdr:y>0.33766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400600" y="1440160"/>
          <a:ext cx="13464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29 место 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0.37013</cdr:y>
    </cdr:from>
    <cdr:to>
      <cdr:x>0.77419</cdr:x>
      <cdr:y>0.43506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400600" y="2052227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38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0.48052</cdr:y>
    </cdr:from>
    <cdr:to>
      <cdr:x>0.77419</cdr:x>
      <cdr:y>0.55844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00600" y="2664296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39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0.58442</cdr:y>
    </cdr:from>
    <cdr:to>
      <cdr:x>0.8629</cdr:x>
      <cdr:y>0.66234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3240360"/>
          <a:ext cx="23042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41 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0.7013</cdr:y>
    </cdr:from>
    <cdr:to>
      <cdr:x>0.76613</cdr:x>
      <cdr:y>0.80519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3888432"/>
          <a:ext cx="14401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43место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0.60484</cdr:x>
      <cdr:y>0.81818</cdr:y>
    </cdr:from>
    <cdr:to>
      <cdr:x>0.76613</cdr:x>
      <cdr:y>0.9831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400600" y="4536504"/>
          <a:ext cx="144016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b="1" dirty="0" smtClean="0"/>
            <a:t>44 место </a:t>
          </a:r>
          <a:endParaRPr lang="ru-RU" sz="24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0.07762</cdr:x>
      <cdr:y>0.78739</cdr:y>
    </cdr:from>
    <cdr:to>
      <cdr:x>0.44417</cdr:x>
      <cdr:y>0.94608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316" y="4432176"/>
          <a:ext cx="3311955" cy="893254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chemeClr val="bg1"/>
              </a:solidFill>
              <a:latin typeface="Sylfaen" panose="010A0502050306030303" pitchFamily="18" charset="0"/>
            </a:rPr>
            <a:t>Факт  2016 года – </a:t>
          </a:r>
        </a:p>
        <a:p xmlns:a="http://schemas.openxmlformats.org/drawingml/2006/main">
          <a:pPr algn="ctr"/>
          <a:r>
            <a:rPr lang="ru-RU" sz="2400" b="1" dirty="0" smtClean="0">
              <a:solidFill>
                <a:schemeClr val="bg1"/>
              </a:solidFill>
              <a:latin typeface="Sylfaen" panose="010A0502050306030303" pitchFamily="18" charset="0"/>
            </a:rPr>
            <a:t>987 млн. руб. </a:t>
          </a:r>
          <a:endParaRPr lang="ru-RU" sz="24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0.0119</cdr:x>
      <cdr:y>0.01322</cdr:y>
    </cdr:from>
    <cdr:to>
      <cdr:x>0.17926</cdr:x>
      <cdr:y>0.08381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522" y="74414"/>
          <a:ext cx="1512178" cy="397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dirty="0"/>
            <a:t>м</a:t>
          </a:r>
          <a:r>
            <a:rPr lang="ru-RU" sz="2400" b="1" dirty="0" smtClean="0"/>
            <a:t>лн. руб. </a:t>
          </a:r>
          <a:endParaRPr lang="ru-RU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3400-D54E-4D4C-947F-32A95B38F108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8FD6-A51C-4539-9477-50890BDC8E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270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AA3C-4F29-49CA-8B28-25690F890E72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96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022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47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555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35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49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404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128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373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33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80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4026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904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810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067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21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242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216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7381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6916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260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0879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422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512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630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9050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500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3173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0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0777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407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4274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0247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234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5696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178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366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241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76865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7847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2621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409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2135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8541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5967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6632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4305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302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736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252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8787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3393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411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189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380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511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6069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444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4050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2999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200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786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200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24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89205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249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5376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2386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208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547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902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301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576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747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76667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0432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319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/>
              <a:pPr/>
              <a:t>26.05.2017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7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50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4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19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1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26.05.2017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6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64205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>
                <a:solidFill>
                  <a:srgbClr val="676A55">
                    <a:tint val="60000"/>
                    <a:satMod val="155000"/>
                  </a:srgbClr>
                </a:solidFill>
              </a:rPr>
              <a:pPr/>
              <a:t>26.05.2017</a:t>
            </a:fld>
            <a:endParaRPr lang="ru-RU">
              <a:solidFill>
                <a:srgbClr val="676A55">
                  <a:tint val="60000"/>
                  <a:satMod val="155000"/>
                </a:srgbClr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>
                <a:solidFill>
                  <a:srgbClr val="EAEBDE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EAEBDE">
                  <a:shade val="90000"/>
                </a:srgb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263133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0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2.jpeg"/><Relationship Id="rId5" Type="http://schemas.openxmlformats.org/officeDocument/2006/relationships/image" Target="../media/image61.emf"/><Relationship Id="rId4" Type="http://schemas.openxmlformats.org/officeDocument/2006/relationships/package" Target="../embeddings/_________Microsoft_Word7.docx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4"/>
            <a:ext cx="9144000" cy="68663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514402"/>
          </a:xfrm>
        </p:spPr>
        <p:txBody>
          <a:bodyPr>
            <a:normAutofit/>
          </a:bodyPr>
          <a:lstStyle/>
          <a:p>
            <a:r>
              <a:rPr lang="ru-RU" sz="43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"/>
              </a:rPr>
              <a:t>МУНИЦИПАЛЬНОЕ ОБРАЗОВАНИЕ</a:t>
            </a:r>
            <a:r>
              <a:rPr lang="en-US" sz="43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Rockwell"/>
              </a:rPr>
              <a:t/>
            </a:r>
            <a:br>
              <a:rPr lang="en-US" sz="43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Rockwell"/>
              </a:rPr>
            </a:br>
            <a:r>
              <a:rPr lang="ru-RU" sz="4300" b="1" dirty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mbria"/>
              </a:rPr>
              <a:t>ТУАПСИНСКИЙ РАЙОН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3573016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72A376"/>
              </a:buClr>
              <a:buSzPct val="70000"/>
            </a:pPr>
            <a:r>
              <a:rPr lang="ru-RU" sz="4000" b="1" dirty="0">
                <a:solidFill>
                  <a:srgbClr val="FFFF00"/>
                </a:solidFill>
                <a:latin typeface="Cambria"/>
              </a:rPr>
              <a:t>ИСПОЛНЕНИЕ БЮДЖЕТА </a:t>
            </a:r>
          </a:p>
          <a:p>
            <a:pPr lvl="0" algn="ctr">
              <a:buClr>
                <a:srgbClr val="72A376"/>
              </a:buClr>
              <a:buSzPct val="70000"/>
            </a:pPr>
            <a:endParaRPr lang="ru-RU" sz="4000" b="1" dirty="0">
              <a:solidFill>
                <a:srgbClr val="FFFF00"/>
              </a:solidFill>
              <a:latin typeface="Cambria"/>
            </a:endParaRPr>
          </a:p>
          <a:p>
            <a:pPr lvl="0" algn="ctr">
              <a:buClr>
                <a:srgbClr val="72A376"/>
              </a:buClr>
              <a:buSzPct val="70000"/>
            </a:pPr>
            <a:r>
              <a:rPr lang="ru-RU" sz="4000" b="1" dirty="0">
                <a:solidFill>
                  <a:srgbClr val="FFFF00"/>
                </a:solidFill>
                <a:latin typeface="Cambria"/>
              </a:rPr>
              <a:t> </a:t>
            </a:r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 2016 ГОД</a:t>
            </a:r>
          </a:p>
        </p:txBody>
      </p:sp>
    </p:spTree>
    <p:extLst>
      <p:ext uri="{BB962C8B-B14F-4D97-AF65-F5344CB8AC3E}">
        <p14:creationId xmlns:p14="http://schemas.microsoft.com/office/powerpoint/2010/main" val="39572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rgbClr val="EEECE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486"/>
            <a:ext cx="9144000" cy="69354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8367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>
              <a:lnSpc>
                <a:spcPct val="100000"/>
              </a:lnSpc>
            </a:pPr>
            <a:r>
              <a:rPr lang="ru-RU" sz="3200" b="1" u="sng" dirty="0" smtClean="0">
                <a:solidFill>
                  <a:srgbClr val="00B050"/>
                </a:solidFill>
                <a:effectLst/>
                <a:latin typeface="Sylfaen" panose="010A0502050306030303" pitchFamily="18" charset="0"/>
              </a:rPr>
              <a:t>Бюджет муниципального образования </a:t>
            </a:r>
            <a:br>
              <a:rPr lang="ru-RU" sz="3200" b="1" u="sng" dirty="0" smtClean="0">
                <a:solidFill>
                  <a:srgbClr val="00B050"/>
                </a:solidFill>
                <a:effectLst/>
                <a:latin typeface="Sylfaen" panose="010A0502050306030303" pitchFamily="18" charset="0"/>
              </a:rPr>
            </a:br>
            <a:r>
              <a:rPr lang="ru-RU" sz="3200" b="1" u="sng" dirty="0" smtClean="0">
                <a:solidFill>
                  <a:srgbClr val="00B050"/>
                </a:solidFill>
                <a:effectLst/>
                <a:latin typeface="Sylfaen" panose="010A0502050306030303" pitchFamily="18" charset="0"/>
              </a:rPr>
              <a:t>Туапсинский район </a:t>
            </a:r>
            <a:endParaRPr lang="ru-RU" sz="3200" b="1" u="sng" dirty="0">
              <a:solidFill>
                <a:srgbClr val="00B050"/>
              </a:solidFill>
              <a:effectLst/>
              <a:latin typeface="Sylfaen" panose="010A0502050306030303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1556792"/>
            <a:ext cx="7992888" cy="41044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rgbClr val="EAEBDE">
                  <a:lumMod val="50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" y="908720"/>
            <a:ext cx="5291767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Настоящий информационный сборник «Бюджет для граждан» посвящен отчету об исполнении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 муниципального образования Туапсинский район за 2016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  <a:r>
              <a:rPr lang="ru-RU" sz="19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 является основным документом, в котором содержатся сведения о том, какие доходы получил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итогам года, на какие цели и в каком объеме были израсходованы бюджетные средства. 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этом сборнике мы хотим познакомить население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Туапсинского района не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с цифрами, объемами доходов и расходов, но и пояснить, каким образом были получены соответствующие доходы и каких результатов удалось добиться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результате расходования бюджетных средств.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2080" y="620688"/>
            <a:ext cx="3672408" cy="29114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21" y="3923120"/>
            <a:ext cx="3672408" cy="27077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61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578" y="2724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БЮДЖЕТ МУНИЦИПАЛЬНОГО ОБРАЗОВАНИЯ </a:t>
            </a:r>
            <a:br>
              <a:rPr lang="ru-RU" sz="2800" b="1" dirty="0" smtClean="0"/>
            </a:br>
            <a:r>
              <a:rPr lang="ru-RU" sz="2800" b="1" dirty="0" smtClean="0"/>
              <a:t>ТУАПСИНСКИЙ РАЙОН НА 2016 ГОД</a:t>
            </a:r>
            <a:endParaRPr lang="ru-RU" sz="2800" b="1" dirty="0"/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923180"/>
            <a:ext cx="3419475" cy="157162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19643" y="1844824"/>
            <a:ext cx="8496944" cy="16561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Утвержден решением Совета муниципального образования Туапсинский район от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390 "О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бюджете муниципального образования Туапсинский район на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2016 год"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7083" y="3721624"/>
            <a:ext cx="8496944" cy="108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Публичные слушания об исполнении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бюджета за 2016 год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проведены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апреля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904639"/>
            <a:ext cx="2304256" cy="1982331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vl\Desktop\image0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920383"/>
            <a:ext cx="1303124" cy="156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22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928992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Порядок составления, рассмотрения и утверждения годового отчета об исполнении бюджета муниципального образования </a:t>
            </a:r>
            <a:b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ru-RU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Туапсинский район</a:t>
            </a:r>
            <a:endParaRPr lang="ru-RU" sz="20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980728"/>
            <a:ext cx="8928992" cy="4680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составляется финансовым управлением администрации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448780"/>
            <a:ext cx="8928992" cy="14041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Администрация муниципального образования Туапсинский район не позднее 1 апреля текущего года направляет в Контрольно-счетную палату муниципального образования Туапсинский район для подготовки заключения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b="1" dirty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годовой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отчет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иные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документы, подлежащие представлению в Совет муниципального образования Туапсинский район одновременно с годовым отчетом об исполнении бюджета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2852936"/>
            <a:ext cx="8928992" cy="16561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  <a:buBlip>
                <a:blip r:embed="rId2"/>
              </a:buBlip>
            </a:pP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Контрольно-счетная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палата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осуществляет внешнюю проверку годового отчета об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исполнении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готовит заключение на годовой отчет об исполнении бюджета муниципального образования Туапсинский район в срок, не превышающий один месяц со дня его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представления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представляет заключение на годовой отчет об исполнении бюджета муниципального образования Туапсинский район в Совет муниципального образования Туапсинский район с одновременным направлением в администрацию муниципального образования Туапсинский район"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491064"/>
            <a:ext cx="8928992" cy="1314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"Глава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после получения заключения Контрольно-счетной палаты муниципального образования Туапсинский район в течение 10 дней назначает публичные слушания по отчету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не позднее 1 мая текущего года представляет в Совет муниципального образования Туапсинский район годовой отчет об исполнении местного бюджета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5819618"/>
            <a:ext cx="8928992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утверждается решением Совета муниципального образования Туапсинский район с указанием общего объема доходов, расходов и дефицита (профицита)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6002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486"/>
            <a:ext cx="9144000" cy="69354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955" y="0"/>
            <a:ext cx="8928991" cy="720080"/>
          </a:xfrm>
        </p:spPr>
        <p:txBody>
          <a:bodyPr>
            <a:normAutofit/>
          </a:bodyPr>
          <a:lstStyle/>
          <a:p>
            <a:pPr algn="l"/>
            <a:r>
              <a:rPr lang="ru-RU" sz="3600" b="1" u="sng" dirty="0" smtClean="0">
                <a:solidFill>
                  <a:srgbClr val="009900"/>
                </a:solidFill>
                <a:latin typeface="Sylfaen" panose="010A0502050306030303" pitchFamily="18" charset="0"/>
                <a:cs typeface="Calibri" panose="020F0502020204030204" pitchFamily="34" charset="0"/>
              </a:rPr>
              <a:t>Социально</a:t>
            </a:r>
            <a:r>
              <a:rPr lang="ru-RU" sz="3800" b="1" u="sng" dirty="0" smtClean="0">
                <a:solidFill>
                  <a:srgbClr val="009900"/>
                </a:solidFill>
                <a:latin typeface="Sylfaen" panose="010A0502050306030303" pitchFamily="18" charset="0"/>
                <a:cs typeface="Calibri" panose="020F0502020204030204" pitchFamily="34" charset="0"/>
              </a:rPr>
              <a:t> экономические показате</a:t>
            </a:r>
            <a:r>
              <a:rPr lang="ru-RU" sz="3800" b="1" u="sng" dirty="0" smtClean="0">
                <a:solidFill>
                  <a:srgbClr val="009900"/>
                </a:solidFill>
                <a:latin typeface="Sylfaen" panose="010A0502050306030303" pitchFamily="18" charset="0"/>
              </a:rPr>
              <a:t>ли </a:t>
            </a:r>
            <a:endParaRPr lang="ru-RU" sz="3800" b="1" u="sng" dirty="0">
              <a:solidFill>
                <a:srgbClr val="009900"/>
              </a:solidFill>
              <a:latin typeface="Sylfaen" panose="010A0502050306030303" pitchFamily="18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43" y="796302"/>
            <a:ext cx="3636913" cy="26697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58922" y="823212"/>
            <a:ext cx="3514193" cy="1736646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Численность населения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на 01.01.2017 год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 Antiqua" panose="02040602050305030304" pitchFamily="18" charset="0"/>
              </a:rPr>
              <a:t>130 222 чел.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2724809"/>
            <a:ext cx="2304256" cy="2167790"/>
          </a:xfrm>
          <a:prstGeom prst="roundRect">
            <a:avLst/>
          </a:prstGeom>
          <a:solidFill>
            <a:srgbClr val="92D050"/>
          </a:solidFill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Объем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доходов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на 1 жителя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в 2016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</a:rPr>
              <a:t>17 780 руб.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46985" y="2749082"/>
            <a:ext cx="2284241" cy="2167791"/>
          </a:xfrm>
          <a:prstGeom prst="roundRect">
            <a:avLst/>
          </a:prstGeom>
          <a:solidFill>
            <a:srgbClr val="92D050"/>
          </a:solidFill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Объем расходов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на 1 жителя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rPr>
              <a:t>в 2016 году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</a:rPr>
              <a:t>17 780 руб.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</a:rPr>
              <a:t> </a:t>
            </a: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5364088" y="4109301"/>
            <a:ext cx="3494178" cy="2344035"/>
          </a:xfrm>
          <a:prstGeom prst="round2Diag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Величина прожиточного минимума в Краснодарском крае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 2016 году 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9 603 руб.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8" y="5085184"/>
            <a:ext cx="4841096" cy="1592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5736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775"/>
            <a:ext cx="8928992" cy="778098"/>
          </a:xfrm>
        </p:spPr>
        <p:txBody>
          <a:bodyPr>
            <a:noAutofit/>
          </a:bodyPr>
          <a:lstStyle/>
          <a:p>
            <a:r>
              <a:rPr lang="ru-RU" sz="2800" b="1" spc="150" dirty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Исполнение</a:t>
            </a:r>
            <a:r>
              <a:rPr lang="ru-RU" sz="2400" b="1" spc="150" dirty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 основных показателей социально-экономического развития за </a:t>
            </a:r>
            <a:r>
              <a:rPr lang="ru-RU" sz="2400" b="1" spc="150" dirty="0" smtClean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2016 </a:t>
            </a:r>
            <a:r>
              <a:rPr lang="ru-RU" sz="2400" b="1" spc="150" dirty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год</a:t>
            </a:r>
            <a:endParaRPr lang="ru-RU" sz="2400" dirty="0">
              <a:solidFill>
                <a:srgbClr val="00990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405749"/>
              </p:ext>
            </p:extLst>
          </p:nvPr>
        </p:nvGraphicFramePr>
        <p:xfrm>
          <a:off x="-15577" y="764704"/>
          <a:ext cx="9108504" cy="6108207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485376"/>
                <a:gridCol w="822928"/>
                <a:gridCol w="792088"/>
                <a:gridCol w="1008112"/>
              </a:tblGrid>
              <a:tr h="20116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ПОКАЗАТЕЛЕЙ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2016 </a:t>
                      </a:r>
                      <a:r>
                        <a:rPr lang="ru-RU" sz="1400" b="1" u="none" strike="noStrike" dirty="0">
                          <a:effectLst/>
                        </a:rPr>
                        <a:t>год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 smtClean="0">
                          <a:effectLst/>
                        </a:rPr>
                        <a:t>выполнение </a:t>
                      </a:r>
                      <a:r>
                        <a:rPr lang="ru-RU" sz="1400" b="1" u="none" strike="noStrike" dirty="0">
                          <a:effectLst/>
                        </a:rPr>
                        <a:t>%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92D050"/>
                    </a:solidFill>
                  </a:tcPr>
                </a:tc>
              </a:tr>
              <a:tr h="395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план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факт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9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 Промышленное </a:t>
                      </a:r>
                      <a:r>
                        <a:rPr lang="ru-RU" sz="1400" u="none" strike="noStrike" dirty="0">
                          <a:effectLst/>
                        </a:rPr>
                        <a:t>производство  </a:t>
                      </a:r>
                      <a:r>
                        <a:rPr lang="ru-RU" sz="1400" u="none" strike="noStrike" dirty="0" smtClean="0">
                          <a:effectLst/>
                        </a:rPr>
                        <a:t>(</a:t>
                      </a:r>
                      <a:r>
                        <a:rPr lang="ru-RU" sz="1400" u="none" strike="noStrike" dirty="0">
                          <a:effectLst/>
                        </a:rPr>
                        <a:t>объем отгруженной продукции) по крупным и </a:t>
                      </a:r>
                      <a:r>
                        <a:rPr lang="ru-RU" sz="1400" u="none" strike="noStrike" dirty="0" smtClean="0">
                          <a:effectLst/>
                        </a:rPr>
                        <a:t>      средним предприятиям, млн. 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27 600,0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20 701,9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75,0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0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</a:rPr>
                        <a:t>услуг транспорта по крупным и средним </a:t>
                      </a:r>
                      <a:r>
                        <a:rPr lang="ru-RU" sz="1400" u="none" strike="noStrike" dirty="0" smtClean="0">
                          <a:effectLst/>
                        </a:rPr>
                        <a:t>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15 588,2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19 287,8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123,7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760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</a:rPr>
                        <a:t>розничной торговли по крупным и средним </a:t>
                      </a:r>
                      <a:r>
                        <a:rPr lang="ru-RU" sz="1400" u="none" strike="noStrike" dirty="0" smtClean="0">
                          <a:effectLst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11 001,2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10 031,2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91,2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45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</a:rPr>
                        <a:t>общественного питания по крупным и средним </a:t>
                      </a:r>
                      <a:r>
                        <a:rPr lang="ru-RU" sz="1400" u="none" strike="noStrike" dirty="0" smtClean="0">
                          <a:effectLst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217,5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171,9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79,0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374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</a:rPr>
                        <a:t>платных услуг населению по крупным и средним </a:t>
                      </a:r>
                      <a:r>
                        <a:rPr lang="ru-RU" sz="1400" u="none" strike="noStrike" dirty="0" smtClean="0">
                          <a:effectLst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3 336,7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0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Ввод </a:t>
                      </a:r>
                      <a:r>
                        <a:rPr lang="ru-RU" sz="1400" u="none" strike="noStrike" dirty="0">
                          <a:effectLst/>
                        </a:rPr>
                        <a:t>в эксплуатацию жилых домов, тыс. кв. м общей площади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104,0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94,4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90,8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97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ru-RU" sz="1400" u="none" strike="noStrike" dirty="0" smtClean="0">
                          <a:effectLst/>
                        </a:rPr>
                        <a:t> Среднегодовой </a:t>
                      </a:r>
                      <a:r>
                        <a:rPr lang="ru-RU" sz="1400" u="none" strike="noStrike" dirty="0">
                          <a:effectLst/>
                        </a:rPr>
                        <a:t>уровень регистрируемой  безработицы  (в % к численности трудоспособного населения в трудоспособном возрасте)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133,3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146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Сальдированный </a:t>
                      </a:r>
                      <a:r>
                        <a:rPr lang="ru-RU" sz="1400" u="none" strike="noStrike" dirty="0">
                          <a:effectLst/>
                        </a:rPr>
                        <a:t>финансовый результат по крупным и средним организациям, </a:t>
                      </a:r>
                      <a:r>
                        <a:rPr lang="ru-RU" sz="1400" u="none" strike="noStrike" dirty="0" smtClean="0">
                          <a:effectLst/>
                        </a:rPr>
                        <a:t>       млн.руб</a:t>
                      </a:r>
                      <a:r>
                        <a:rPr lang="ru-RU" sz="1400" u="none" strike="noStrike" dirty="0">
                          <a:effectLst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6 904,9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22 158,6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320,9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3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Прибыль </a:t>
                      </a:r>
                      <a:r>
                        <a:rPr lang="ru-RU" sz="1400" u="none" strike="noStrike" dirty="0">
                          <a:effectLst/>
                        </a:rPr>
                        <a:t>прибыльных  предприятий 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7 039,7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22 264,2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316,3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924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Убыток </a:t>
                      </a:r>
                      <a:r>
                        <a:rPr lang="ru-RU" sz="1400" u="none" strike="noStrike" dirty="0">
                          <a:effectLst/>
                        </a:rPr>
                        <a:t>по всем видам деятельности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134,8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105,6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78,3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0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Фонд </a:t>
                      </a:r>
                      <a:r>
                        <a:rPr lang="ru-RU" sz="1400" u="none" strike="noStrike" dirty="0">
                          <a:effectLst/>
                        </a:rPr>
                        <a:t>заработной платы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11 241,9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11 628,1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103,4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634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</a:rPr>
                        <a:t>работающих для расчета среднемесячной заработной платы по крупным и средним организациям, тыс</a:t>
                      </a:r>
                      <a:r>
                        <a:rPr lang="ru-RU" sz="1400" u="none" strike="noStrike" dirty="0" smtClean="0">
                          <a:effectLst/>
                        </a:rPr>
                        <a:t>. чел</a:t>
                      </a:r>
                      <a:r>
                        <a:rPr lang="ru-RU" sz="1400" u="none" strike="noStrike" dirty="0">
                          <a:effectLst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30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,</a:t>
                      </a:r>
                      <a:r>
                        <a:rPr lang="ru-RU" sz="1400" u="none" strike="noStrike" dirty="0" smtClean="0">
                          <a:effectLst/>
                        </a:rPr>
                        <a:t>546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29,786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97,5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522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Среднемесячная </a:t>
                      </a:r>
                      <a:r>
                        <a:rPr lang="ru-RU" sz="1400" u="none" strike="noStrike" dirty="0">
                          <a:effectLst/>
                        </a:rPr>
                        <a:t>заработная плата по крупным и средним организациям, рублей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30 669,3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32 221,0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105,1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01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</a:rPr>
                        <a:t>постоянного населения (среднегодовая), тыс. человек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130,812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130,222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effectLst/>
                        </a:rPr>
                        <a:t>99,5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Times New Roman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68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486"/>
            <a:ext cx="9144000" cy="69354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95" y="43874"/>
            <a:ext cx="8517632" cy="936854"/>
          </a:xfrm>
        </p:spPr>
        <p:txBody>
          <a:bodyPr>
            <a:normAutofit fontScale="90000"/>
          </a:bodyPr>
          <a:lstStyle/>
          <a:p>
            <a:r>
              <a:rPr lang="ru-RU" sz="3000" b="1" u="sng" spc="150" dirty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Основные мероприятия по мобилизации доходов бюджета в </a:t>
            </a:r>
            <a:r>
              <a:rPr lang="ru-RU" sz="3000" b="1" u="sng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2016 </a:t>
            </a:r>
            <a:r>
              <a:rPr lang="ru-RU" sz="3000" b="1" u="sng" spc="150" dirty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году</a:t>
            </a:r>
            <a:endParaRPr lang="ru-RU" sz="3000" u="sng" dirty="0">
              <a:solidFill>
                <a:srgbClr val="00B050"/>
              </a:solidFill>
              <a:latin typeface="Sylfaen" panose="010A0502050306030303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5" y="3987350"/>
            <a:ext cx="3870041" cy="2736303"/>
          </a:xfrm>
          <a:prstGeom prst="roundRect">
            <a:avLst/>
          </a:prstGeom>
          <a:solidFill>
            <a:srgbClr val="FFFF00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79646">
                    <a:lumMod val="10000"/>
                  </a:srgbClr>
                </a:solidFill>
                <a:latin typeface="Sylfaen" panose="010A0502050306030303" pitchFamily="18" charset="0"/>
              </a:rPr>
              <a:t>Проведение мероприятий по привлечению предпринимателей  к применению патентной системы налогообложения 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(выкуплено патентов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1 290 штук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на сумму на 12 млн. руб.)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30282" y="1268761"/>
            <a:ext cx="3672408" cy="2304256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Sylfaen" panose="010A0502050306030303" pitchFamily="18" charset="0"/>
              </a:rPr>
              <a:t>Организация работы по снижению 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Sylfaen" panose="010A0502050306030303" pitchFamily="18" charset="0"/>
              </a:rPr>
              <a:t>«Неформальной занятости»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Sylfaen" panose="010A0502050306030303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Sylfaen" panose="010A0502050306030303" pitchFamily="18" charset="0"/>
              </a:rPr>
              <a:t>(заключено 3 022 договоров)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30282" y="3987350"/>
            <a:ext cx="3672408" cy="2736303"/>
          </a:xfrm>
          <a:prstGeom prst="roundRect">
            <a:avLst/>
          </a:prstGeom>
          <a:solidFill>
            <a:srgbClr val="00B0F0"/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ru-RU" sz="2000" b="1" kern="0" dirty="0" smtClean="0">
                <a:solidFill>
                  <a:srgbClr val="002060"/>
                </a:solidFill>
                <a:latin typeface="Cambria"/>
              </a:rPr>
              <a:t>Проведение мероприятий направленных на снижение недоимки</a:t>
            </a:r>
          </a:p>
          <a:p>
            <a:pPr algn="ctr"/>
            <a:r>
              <a:rPr lang="ru-RU" sz="2000" b="1" kern="0" dirty="0" smtClean="0">
                <a:solidFill>
                  <a:srgbClr val="C00000"/>
                </a:solidFill>
                <a:latin typeface="Cambria"/>
              </a:rPr>
              <a:t>(проведено 443 МВК взыскано 207,5 млн. руб., в том числе  </a:t>
            </a:r>
          </a:p>
          <a:p>
            <a:pPr algn="ctr"/>
            <a:r>
              <a:rPr lang="ru-RU" sz="2000" b="1" kern="0" dirty="0">
                <a:solidFill>
                  <a:srgbClr val="C00000"/>
                </a:solidFill>
                <a:latin typeface="Cambria"/>
              </a:rPr>
              <a:t>5</a:t>
            </a:r>
            <a:r>
              <a:rPr lang="ru-RU" sz="2000" b="1" kern="0" dirty="0" smtClean="0">
                <a:solidFill>
                  <a:srgbClr val="C00000"/>
                </a:solidFill>
                <a:latin typeface="Cambria"/>
              </a:rPr>
              <a:t> арестов имущества)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5" y="1268761"/>
            <a:ext cx="3870041" cy="2304256"/>
          </a:xfrm>
          <a:prstGeom prst="roundRect">
            <a:avLst/>
          </a:prstGeom>
          <a:solidFill>
            <a:srgbClr val="FF9933"/>
          </a:solidFill>
          <a:ln w="381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algn="ctr"/>
            <a:r>
              <a:rPr lang="ru-RU" sz="1700" b="1" kern="0" dirty="0" smtClean="0">
                <a:solidFill>
                  <a:srgbClr val="E8B7B7">
                    <a:lumMod val="10000"/>
                  </a:srgbClr>
                </a:solidFill>
                <a:latin typeface="Cambria"/>
              </a:rPr>
              <a:t>Проведение мероприятий по собираемости имущественных налогов с физических лиц  </a:t>
            </a:r>
          </a:p>
          <a:p>
            <a:pPr algn="ctr"/>
            <a:r>
              <a:rPr lang="ru-RU" sz="1700" b="1" kern="0" dirty="0" smtClean="0">
                <a:solidFill>
                  <a:prstClr val="white"/>
                </a:solidFill>
                <a:latin typeface="Cambria"/>
              </a:rPr>
              <a:t>(Собираемость по району - </a:t>
            </a:r>
            <a:r>
              <a:rPr lang="ru-RU" sz="1700" b="1" kern="0" dirty="0" smtClean="0">
                <a:solidFill>
                  <a:srgbClr val="0000FF"/>
                </a:solidFill>
                <a:latin typeface="Cambria"/>
              </a:rPr>
              <a:t>92%</a:t>
            </a:r>
            <a:r>
              <a:rPr lang="ru-RU" sz="1700" b="1" kern="0" dirty="0" smtClean="0">
                <a:solidFill>
                  <a:prstClr val="white"/>
                </a:solidFill>
                <a:latin typeface="Cambria"/>
              </a:rPr>
              <a:t>  или в сумме </a:t>
            </a:r>
            <a:r>
              <a:rPr lang="ru-RU" sz="1700" b="1" kern="0" dirty="0" smtClean="0">
                <a:solidFill>
                  <a:srgbClr val="0000FF"/>
                </a:solidFill>
                <a:latin typeface="Cambria"/>
              </a:rPr>
              <a:t>225 млн.руб</a:t>
            </a:r>
            <a:r>
              <a:rPr lang="ru-RU" sz="1700" b="1" kern="0" dirty="0" smtClean="0">
                <a:solidFill>
                  <a:prstClr val="white"/>
                </a:solidFill>
                <a:latin typeface="Cambria"/>
              </a:rPr>
              <a:t>. </a:t>
            </a:r>
          </a:p>
          <a:p>
            <a:pPr algn="ctr"/>
            <a:r>
              <a:rPr lang="ru-RU" sz="1700" b="1" kern="0" dirty="0" smtClean="0">
                <a:solidFill>
                  <a:prstClr val="white"/>
                </a:solidFill>
                <a:latin typeface="Cambria"/>
              </a:rPr>
              <a:t>при среднекраевом </a:t>
            </a:r>
            <a:r>
              <a:rPr lang="ru-RU" sz="1700" b="1" kern="0" dirty="0" smtClean="0">
                <a:solidFill>
                  <a:srgbClr val="0000FF"/>
                </a:solidFill>
                <a:latin typeface="Cambria"/>
              </a:rPr>
              <a:t>84%</a:t>
            </a:r>
            <a:r>
              <a:rPr lang="ru-RU" sz="1700" b="1" kern="0" dirty="0" smtClean="0">
                <a:solidFill>
                  <a:prstClr val="white"/>
                </a:solidFill>
                <a:latin typeface="Cambria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212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4900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ОСНОВНЫЕ ХАРАКТЕРИСТИКИ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72845"/>
              </p:ext>
            </p:extLst>
          </p:nvPr>
        </p:nvGraphicFramePr>
        <p:xfrm>
          <a:off x="323528" y="892695"/>
          <a:ext cx="8496944" cy="19630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00200"/>
                <a:gridCol w="1440160"/>
                <a:gridCol w="1584176"/>
                <a:gridCol w="3672408"/>
              </a:tblGrid>
              <a:tr h="7070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Наименование показателей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Плановые </a:t>
                      </a:r>
                      <a:b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показатели</a:t>
                      </a: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600" b="1" i="0" u="none" strike="noStrike" dirty="0" err="1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тыс.руб</a:t>
                      </a:r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Фактическое исполнение 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(</a:t>
                      </a:r>
                      <a:r>
                        <a:rPr lang="ru-RU" sz="1600" b="1" u="none" strike="noStrike" dirty="0" err="1" smtClean="0">
                          <a:solidFill>
                            <a:srgbClr val="002060"/>
                          </a:solidFill>
                          <a:effectLst/>
                        </a:rPr>
                        <a:t>тыс.руб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/>
                </a:tc>
              </a:tr>
              <a:tr h="3890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ДОХОДЫ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230 077,5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2 315 321,0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103,8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  <a:tr h="3367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РАСХОДЫ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2 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347 702,4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2 301 605,0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98,0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  <a:tr h="4197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Дефицит (-), профицит (+)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-</a:t>
                      </a: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117</a:t>
                      </a:r>
                      <a:r>
                        <a:rPr lang="ru-RU" sz="1600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624,9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+13 716,0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Х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b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329792"/>
              </p:ext>
            </p:extLst>
          </p:nvPr>
        </p:nvGraphicFramePr>
        <p:xfrm>
          <a:off x="147911" y="3710630"/>
          <a:ext cx="8784976" cy="2916877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989400"/>
                <a:gridCol w="5795576"/>
              </a:tblGrid>
              <a:tr h="297160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Источники внутреннего </a:t>
                      </a:r>
                      <a:r>
                        <a:rPr lang="ru-RU" sz="20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финансирования</a:t>
                      </a: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дефицитов бюджетов - </a:t>
                      </a:r>
                      <a:b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</a:rPr>
                      </a:b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 </a:t>
                      </a:r>
                      <a:r>
                        <a:rPr lang="ru-RU" sz="20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20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117 624,9 </a:t>
                      </a: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рублей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Уменьшение остатков: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77212">
                <a:tc vMerge="1">
                  <a:txBody>
                    <a:bodyPr/>
                    <a:lstStyle/>
                    <a:p>
                      <a:pPr algn="ctr" fontAlgn="ctr"/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Погашение кредитов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предоставленных из 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других бюджетов бюджетной системы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2 500,0 тыс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. рублей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772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Предоставление кредитов поселениям – 6 367,4 тыс. рублей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Увеличение остатков: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Средства от продажи акций – 1 152,8 тыс. рублей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000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Возврат 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кредитов, предоставленных поселениям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492,4 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рублей</a:t>
                      </a:r>
                      <a:endParaRPr lang="ru-RU" sz="180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6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Остатки средств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124 847,1 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рублей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37" marR="9037" marT="903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95536" y="2708920"/>
            <a:ext cx="85689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ln>
                  <a:solidFill>
                    <a:srgbClr val="FFC000"/>
                  </a:solidFill>
                </a:ln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n w="18000">
                  <a:noFill/>
                  <a:prstDash val="solid"/>
                  <a:miter lim="800000"/>
                </a:ln>
                <a:solidFill>
                  <a:srgbClr val="B0CCB0">
                    <a:lumMod val="60000"/>
                    <a:lumOff val="40000"/>
                  </a:srgb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ИСТОЧНИКИ ФИНАНСИРОВАНИЯ ДЕФИЦИТА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53905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" y="-64048"/>
            <a:ext cx="9144000" cy="693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864096"/>
          </a:xfrm>
        </p:spPr>
        <p:txBody>
          <a:bodyPr>
            <a:noAutofit/>
          </a:bodyPr>
          <a:lstStyle/>
          <a:p>
            <a:pPr algn="ctr"/>
            <a:r>
              <a:rPr lang="ru-RU" sz="3200" b="1" u="sng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Sylfaen" panose="010A0502050306030303" pitchFamily="18" charset="0"/>
              </a:rPr>
              <a:t>Доходы бюджета муниципального образования Туапсинский район  за </a:t>
            </a:r>
            <a:r>
              <a:rPr lang="ru-RU" sz="3200" b="1" u="sng" dirty="0" smtClean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Sylfaen" panose="010A0502050306030303" pitchFamily="18" charset="0"/>
              </a:rPr>
              <a:t>2016 </a:t>
            </a:r>
            <a:r>
              <a:rPr lang="ru-RU" sz="3200" b="1" u="sng" dirty="0">
                <a:ln w="1778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Sylfaen" panose="010A0502050306030303" pitchFamily="18" charset="0"/>
              </a:rPr>
              <a:t>год </a:t>
            </a:r>
            <a:endParaRPr lang="ru-RU" sz="3200" u="sng" dirty="0">
              <a:solidFill>
                <a:srgbClr val="00B050"/>
              </a:solidFill>
              <a:effectLst/>
              <a:latin typeface="Sylfaen" panose="010A0502050306030303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5943372"/>
              </p:ext>
            </p:extLst>
          </p:nvPr>
        </p:nvGraphicFramePr>
        <p:xfrm>
          <a:off x="194928" y="692696"/>
          <a:ext cx="8949072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7174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196752"/>
          </a:xfrm>
        </p:spPr>
        <p:txBody>
          <a:bodyPr>
            <a:noAutofit/>
          </a:bodyPr>
          <a:lstStyle/>
          <a:p>
            <a:r>
              <a:rPr lang="ru-RU" sz="3200" b="1" u="sng" spc="150" dirty="0" smtClean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Исполнение бюджета по собственным доходам  </a:t>
            </a:r>
            <a:r>
              <a:rPr lang="ru-RU" sz="3200" b="1" u="sng" spc="150" dirty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МО </a:t>
            </a:r>
            <a:r>
              <a:rPr lang="ru-RU" sz="3200" b="1" u="sng" spc="150" dirty="0" smtClean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Туапсинский </a:t>
            </a:r>
            <a:r>
              <a:rPr lang="ru-RU" sz="3200" b="1" u="sng" spc="150" dirty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район </a:t>
            </a:r>
            <a:r>
              <a:rPr lang="ru-RU" sz="3200" b="1" u="sng" spc="150" dirty="0" smtClean="0">
                <a:ln w="11430"/>
                <a:solidFill>
                  <a:srgbClr val="0099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ylfaen" panose="010A0502050306030303" pitchFamily="18" charset="0"/>
              </a:rPr>
              <a:t>за 2016г.</a:t>
            </a:r>
            <a:endParaRPr lang="ru-RU" sz="3200" b="1" u="sng" dirty="0">
              <a:solidFill>
                <a:srgbClr val="00990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56780652"/>
              </p:ext>
            </p:extLst>
          </p:nvPr>
        </p:nvGraphicFramePr>
        <p:xfrm>
          <a:off x="30777" y="1042115"/>
          <a:ext cx="9144000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2854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u="sng" dirty="0">
                <a:ln w="50800"/>
                <a:solidFill>
                  <a:srgbClr val="009900"/>
                </a:solidFill>
                <a:latin typeface="Sylfaen" panose="010A0502050306030303" pitchFamily="18" charset="0"/>
              </a:rPr>
              <a:t>МО Туапсинский район  в рейтинге </a:t>
            </a:r>
            <a:r>
              <a:rPr lang="ru-RU" sz="2400" b="1" u="sng" dirty="0" smtClean="0">
                <a:ln w="50800"/>
                <a:solidFill>
                  <a:srgbClr val="009900"/>
                </a:solidFill>
                <a:latin typeface="Sylfaen" panose="010A0502050306030303" pitchFamily="18" charset="0"/>
              </a:rPr>
              <a:t> среди ГО И МР Краснодарского </a:t>
            </a:r>
            <a:r>
              <a:rPr lang="ru-RU" sz="2400" b="1" u="sng" dirty="0">
                <a:ln w="50800"/>
                <a:solidFill>
                  <a:srgbClr val="009900"/>
                </a:solidFill>
                <a:latin typeface="Sylfaen" panose="010A0502050306030303" pitchFamily="18" charset="0"/>
              </a:rPr>
              <a:t>края по исполнению бюджета по доходам  за </a:t>
            </a:r>
            <a:r>
              <a:rPr lang="ru-RU" sz="2400" b="1" u="sng" dirty="0" smtClean="0">
                <a:ln w="50800"/>
                <a:solidFill>
                  <a:srgbClr val="009900"/>
                </a:solidFill>
                <a:latin typeface="Sylfaen" panose="010A0502050306030303" pitchFamily="18" charset="0"/>
              </a:rPr>
              <a:t>2016 </a:t>
            </a:r>
            <a:r>
              <a:rPr lang="ru-RU" sz="2400" b="1" u="sng" dirty="0">
                <a:ln w="50800"/>
                <a:solidFill>
                  <a:srgbClr val="009900"/>
                </a:solidFill>
                <a:latin typeface="Sylfaen" panose="010A0502050306030303" pitchFamily="18" charset="0"/>
              </a:rPr>
              <a:t>год</a:t>
            </a:r>
            <a:endParaRPr lang="ru-RU" sz="2800" u="sng" dirty="0">
              <a:solidFill>
                <a:srgbClr val="00990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558913"/>
              </p:ext>
            </p:extLst>
          </p:nvPr>
        </p:nvGraphicFramePr>
        <p:xfrm>
          <a:off x="0" y="1145083"/>
          <a:ext cx="9144000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1466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688"/>
            <a:ext cx="9144000" cy="693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52128"/>
          </a:xfrm>
        </p:spPr>
        <p:txBody>
          <a:bodyPr>
            <a:noAutofit/>
          </a:bodyPr>
          <a:lstStyle/>
          <a:p>
            <a:r>
              <a:rPr lang="ru-RU" sz="2400" b="1" u="sng" spc="150" dirty="0" smtClean="0">
                <a:ln w="11430"/>
                <a:solidFill>
                  <a:srgbClr val="009900"/>
                </a:solidFill>
                <a:latin typeface="Sylfaen" panose="010A0502050306030303" pitchFamily="18" charset="0"/>
              </a:rPr>
              <a:t>Исполнение собственных доходов  бюджета                          МО Туапсинский </a:t>
            </a:r>
            <a:r>
              <a:rPr lang="ru-RU" sz="2400" b="1" u="sng" spc="150" dirty="0">
                <a:ln w="11430"/>
                <a:solidFill>
                  <a:srgbClr val="009900"/>
                </a:solidFill>
                <a:latin typeface="Sylfaen" panose="010A0502050306030303" pitchFamily="18" charset="0"/>
              </a:rPr>
              <a:t>район в разрезе основных отраслей экономики </a:t>
            </a:r>
            <a:r>
              <a:rPr lang="ru-RU" sz="2400" b="1" u="sng" spc="150" dirty="0" smtClean="0">
                <a:ln w="11430"/>
                <a:solidFill>
                  <a:srgbClr val="009900"/>
                </a:solidFill>
                <a:latin typeface="Sylfaen" panose="010A0502050306030303" pitchFamily="18" charset="0"/>
              </a:rPr>
              <a:t>за 2016 </a:t>
            </a:r>
            <a:r>
              <a:rPr lang="ru-RU" sz="2400" b="1" u="sng" spc="150" dirty="0">
                <a:ln w="11430"/>
                <a:solidFill>
                  <a:srgbClr val="009900"/>
                </a:solidFill>
                <a:latin typeface="Sylfaen" panose="010A0502050306030303" pitchFamily="18" charset="0"/>
              </a:rPr>
              <a:t>год (уд. вес</a:t>
            </a:r>
            <a:r>
              <a:rPr lang="ru-RU" sz="2400" b="1" u="sng" spc="150" dirty="0" smtClean="0">
                <a:ln w="11430"/>
                <a:solidFill>
                  <a:srgbClr val="009900"/>
                </a:solidFill>
                <a:latin typeface="Sylfaen" panose="010A0502050306030303" pitchFamily="18" charset="0"/>
              </a:rPr>
              <a:t>)                    </a:t>
            </a:r>
            <a:endParaRPr lang="ru-RU" sz="2400" b="1" u="sng" dirty="0">
              <a:solidFill>
                <a:srgbClr val="009900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65344790"/>
              </p:ext>
            </p:extLst>
          </p:nvPr>
        </p:nvGraphicFramePr>
        <p:xfrm>
          <a:off x="54260" y="1229072"/>
          <a:ext cx="9035480" cy="5628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891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1"/>
            <a:ext cx="8125672" cy="104022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algn="ctr"/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бюджета муниципального образования Туапсинский район </a:t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расходам за </a:t>
            </a: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2016 год</a:t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400" b="1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8288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SzPct val="133000"/>
              <a:buNone/>
            </a:pPr>
            <a:r>
              <a:rPr lang="ru-RU" sz="1800" dirty="0"/>
              <a:t>					</a:t>
            </a:r>
          </a:p>
          <a:p>
            <a:pPr marL="0" indent="0">
              <a:buSzPct val="133000"/>
              <a:buNone/>
            </a:pPr>
            <a:endParaRPr lang="ru-RU" sz="1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25857" y="1844824"/>
            <a:ext cx="5836302" cy="15121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CC"/>
                </a:solidFill>
              </a:rPr>
              <a:t>Исполнение бюджета по расходам представлено в программном формате на основе 20 муниципальных программ Туапсинского района  2 167 825,9  </a:t>
            </a:r>
            <a:r>
              <a:rPr lang="ru-RU" b="1" dirty="0" err="1" smtClean="0">
                <a:solidFill>
                  <a:srgbClr val="0000CC"/>
                </a:solidFill>
              </a:rPr>
              <a:t>тыс.рублей</a:t>
            </a: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5536" y="4104827"/>
            <a:ext cx="3888432" cy="16432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CC"/>
                </a:solidFill>
              </a:rPr>
              <a:t>Более 82% всех расходов бюджета-это расходы, направленные на финансирование отраслей социальной сферы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8063" y="4075357"/>
            <a:ext cx="3778593" cy="17580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CC"/>
                </a:solidFill>
              </a:rPr>
              <a:t>Непрограммные расходы бюджета составили </a:t>
            </a:r>
          </a:p>
          <a:p>
            <a:pPr algn="ctr"/>
            <a:r>
              <a:rPr lang="ru-RU" b="1" dirty="0">
                <a:solidFill>
                  <a:srgbClr val="0000CC"/>
                </a:solidFill>
              </a:rPr>
              <a:t>133 779,1 </a:t>
            </a:r>
            <a:r>
              <a:rPr lang="ru-RU" b="1" dirty="0" err="1">
                <a:solidFill>
                  <a:srgbClr val="0000CC"/>
                </a:solidFill>
              </a:rPr>
              <a:t>тыс.рублей</a:t>
            </a:r>
            <a:endParaRPr lang="ru-RU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30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22413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БЮДЖЕТА муниципального образования Туапсинский район в расчете на одного жителя: </a:t>
            </a: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18 035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482147"/>
              </p:ext>
            </p:extLst>
          </p:nvPr>
        </p:nvGraphicFramePr>
        <p:xfrm>
          <a:off x="179512" y="1412776"/>
          <a:ext cx="8784978" cy="5095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5"/>
                <a:gridCol w="926085"/>
                <a:gridCol w="1468086"/>
                <a:gridCol w="1318311"/>
                <a:gridCol w="1966131"/>
              </a:tblGrid>
              <a:tr h="587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План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доля исполнения расходов в общем объеме расходов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2 347 702,4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2 301 605,0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98,0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227 660,4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216 395,5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56 946,1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56 579,0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65 950,2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57 688,6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87,5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11 314,0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7 962,6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Образование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1 724 839,0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1 705 113,7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98,9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74,1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Культура, кинематография и средства массовой информации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20 763,3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20 215,6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97,4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Здравоохранение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114 188,8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114 121,9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72 359,7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69 985,8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96,7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Физическая культура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3 455,1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3 316,5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96,0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11 120,7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11 120,7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Межбюджетные трансферты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39 000,0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39 000,0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95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48634931"/>
              </p:ext>
            </p:extLst>
          </p:nvPr>
        </p:nvGraphicFramePr>
        <p:xfrm>
          <a:off x="179512" y="0"/>
          <a:ext cx="8964488" cy="68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892480" cy="101540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БЮДЖЕТА муниципального образования Туапсинский район в расчете на одного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жителя в 2016 году -  18 035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3807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6"/>
            <a:ext cx="9144000" cy="10515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Структура безвозмездных поступлений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 2016 </a:t>
            </a:r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году</a:t>
            </a:r>
          </a:p>
        </p:txBody>
      </p:sp>
      <p:sp>
        <p:nvSpPr>
          <p:cNvPr id="6" name="Овал 5"/>
          <p:cNvSpPr/>
          <p:nvPr/>
        </p:nvSpPr>
        <p:spPr>
          <a:xfrm>
            <a:off x="2868996" y="1484784"/>
            <a:ext cx="3888432" cy="134644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ВСЕГО ПОСТУПИЛО </a:t>
            </a:r>
            <a:r>
              <a:rPr lang="ru-RU" sz="2000" b="1" dirty="0">
                <a:solidFill>
                  <a:schemeClr val="bg1"/>
                </a:solidFill>
              </a:rPr>
              <a:t>- </a:t>
            </a:r>
            <a:r>
              <a:rPr lang="ru-RU" sz="2000" b="1" dirty="0" smtClean="0">
                <a:solidFill>
                  <a:schemeClr val="bg1"/>
                </a:solidFill>
              </a:rPr>
              <a:t>           </a:t>
            </a:r>
            <a:r>
              <a:rPr lang="ru-RU" sz="2000" b="1" dirty="0" smtClean="0">
                <a:solidFill>
                  <a:srgbClr val="FF0000"/>
                </a:solidFill>
              </a:rPr>
              <a:t>1 333 059,8 </a:t>
            </a:r>
            <a:r>
              <a:rPr lang="ru-RU" sz="2000" b="1" dirty="0">
                <a:solidFill>
                  <a:srgbClr val="FF0000"/>
                </a:solidFill>
              </a:rPr>
              <a:t>тыс. рублей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3157452"/>
            <a:ext cx="3744416" cy="1440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СУБСИДИИ </a:t>
            </a:r>
            <a:r>
              <a:rPr lang="ru-RU" b="1" dirty="0" smtClean="0">
                <a:solidFill>
                  <a:schemeClr val="bg1"/>
                </a:solidFill>
              </a:rPr>
              <a:t>– 208 589,2 </a:t>
            </a:r>
            <a:r>
              <a:rPr lang="ru-RU" b="1" dirty="0">
                <a:solidFill>
                  <a:schemeClr val="bg1"/>
                </a:solidFill>
              </a:rPr>
              <a:t>тыс. рублей или </a:t>
            </a:r>
            <a:r>
              <a:rPr lang="ru-RU" b="1" dirty="0" smtClean="0">
                <a:solidFill>
                  <a:schemeClr val="bg1"/>
                </a:solidFill>
              </a:rPr>
              <a:t>15,6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8064" y="3140968"/>
            <a:ext cx="3744416" cy="15121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СУБВЕНЦИИ</a:t>
            </a:r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- 1 </a:t>
            </a:r>
            <a:r>
              <a:rPr lang="ru-RU" b="1" dirty="0" smtClean="0">
                <a:solidFill>
                  <a:schemeClr val="bg1"/>
                </a:solidFill>
              </a:rPr>
              <a:t>103 072,9 </a:t>
            </a:r>
            <a:r>
              <a:rPr lang="ru-RU" b="1" dirty="0">
                <a:solidFill>
                  <a:schemeClr val="bg1"/>
                </a:solidFill>
              </a:rPr>
              <a:t>тыс. рублей или </a:t>
            </a:r>
            <a:r>
              <a:rPr lang="ru-RU" b="1" dirty="0" smtClean="0">
                <a:solidFill>
                  <a:schemeClr val="bg1"/>
                </a:solidFill>
              </a:rPr>
              <a:t>82,7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059832" y="5013176"/>
            <a:ext cx="3672408" cy="14401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ИНЫЕ МЕЖБЮДЖЕТНЫЕ ТРАНСФЕРТЫ  </a:t>
            </a:r>
            <a:r>
              <a:rPr lang="ru-RU" b="1" dirty="0">
                <a:solidFill>
                  <a:schemeClr val="bg1"/>
                </a:solidFill>
              </a:rPr>
              <a:t>- </a:t>
            </a:r>
            <a:r>
              <a:rPr lang="ru-RU" b="1" dirty="0" smtClean="0">
                <a:solidFill>
                  <a:schemeClr val="bg1"/>
                </a:solidFill>
              </a:rPr>
              <a:t>21 397,7тыс</a:t>
            </a:r>
            <a:r>
              <a:rPr lang="ru-RU" b="1" dirty="0">
                <a:solidFill>
                  <a:schemeClr val="bg1"/>
                </a:solidFill>
              </a:rPr>
              <a:t>. рублей или </a:t>
            </a:r>
            <a:r>
              <a:rPr lang="ru-RU" b="1" dirty="0" smtClean="0">
                <a:solidFill>
                  <a:schemeClr val="bg1"/>
                </a:solidFill>
              </a:rPr>
              <a:t>1,6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</p:spTree>
    <p:extLst>
      <p:ext uri="{BB962C8B-B14F-4D97-AF65-F5344CB8AC3E}">
        <p14:creationId xmlns:p14="http://schemas.microsoft.com/office/powerpoint/2010/main" val="4828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445823922"/>
              </p:ext>
            </p:extLst>
          </p:nvPr>
        </p:nvGraphicFramePr>
        <p:xfrm>
          <a:off x="0" y="2060848"/>
          <a:ext cx="9144000" cy="47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Исполнение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бюджета муниципального образования Туапсинский район  по отраслям социальной сферы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2016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94429"/>
              </p:ext>
            </p:extLst>
          </p:nvPr>
        </p:nvGraphicFramePr>
        <p:xfrm>
          <a:off x="251520" y="1340768"/>
          <a:ext cx="8643997" cy="237092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13576"/>
                <a:gridCol w="1157199"/>
                <a:gridCol w="1021057"/>
                <a:gridCol w="2552165"/>
              </a:tblGrid>
              <a:tr h="398569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 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расходов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общем объеме расходов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</a:tr>
              <a:tr h="24510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тыс. рублей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347 702,4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301 605,0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584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расходы </a:t>
                      </a:r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социальную сферу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1 935 605,9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1 912 753,5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5845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1 724 839,0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1 705 113,7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46337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и средства массовой информации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20 763,3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20 215,6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114 188,8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114 121,9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72 359,7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69 985,8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3655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3 455,1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3 316,5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26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ПРОГРАММЫ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782814"/>
              </p:ext>
            </p:extLst>
          </p:nvPr>
        </p:nvGraphicFramePr>
        <p:xfrm>
          <a:off x="285719" y="714357"/>
          <a:ext cx="8501122" cy="5857914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86413"/>
                <a:gridCol w="1317764"/>
                <a:gridCol w="905719"/>
                <a:gridCol w="991226"/>
              </a:tblGrid>
              <a:tr h="5661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19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2 209 383,9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2 167 825,9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образования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1 322 498,0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1 320 313,3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"Туапсинский район - территория комфортного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проживания»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222 598,9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205 458,1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муниципальными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финансами»</a:t>
                      </a:r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50 120,7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50 120,7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ультуры  в Туапсинском 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80 059,0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78 384,9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 и спорта в  Туапсинском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110 874,3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110 702,6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хозяйства в муниципальном образовании 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815,2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2 444,5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74 773,9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66 518,0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"Молодежь Туапсинского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9 004,3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8 999,5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"Развитие агропромышленного комплекса на территории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5 153,2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4 063,1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«По улучшению положения детей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образовании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61 425,6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60 292,2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6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454677"/>
              </p:ext>
            </p:extLst>
          </p:nvPr>
        </p:nvGraphicFramePr>
        <p:xfrm>
          <a:off x="357158" y="714356"/>
          <a:ext cx="8501123" cy="5860077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14974"/>
                <a:gridCol w="1285884"/>
                <a:gridCol w="1000132"/>
                <a:gridCol w="1000133"/>
              </a:tblGrid>
              <a:tr h="567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491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113 803,8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113 669,1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9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«Содействие развитию гражданского общества и гармонизации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межнациональных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отношений"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14 070,9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13 132,8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51 329,0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50 944,2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целевая программа "Поддержка малого и среднего предпринимательства на территории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6 274,5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30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муниципальной собственностью"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14 146,3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14 074,8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1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47 560,4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46 762,8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13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"Доступная среда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1 160,0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1 160,0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безопасности населения Туапсинского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9 940,4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9 902,6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«Социальная поддержка отдельных категорий граждан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2 425,4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2 391,4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909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санаторно-курортного и туристского комплекса муниципального образования Туапсинский район»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6 350,1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6 191,3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246150" cy="10274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00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8367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en-US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 в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Туапсинский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район». Расходы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- 1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320 313,3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86123"/>
              </p:ext>
            </p:extLst>
          </p:nvPr>
        </p:nvGraphicFramePr>
        <p:xfrm>
          <a:off x="357158" y="928669"/>
          <a:ext cx="8429684" cy="3834038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70249"/>
                <a:gridCol w="8359435"/>
              </a:tblGrid>
              <a:tr h="471647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отраслевого органа и муниципальных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казенных учреждений - </a:t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96 941,1тыс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757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государственных полномочий по обеспечению государственных гарантий реализации прав на получение общедоступного и бесплатного образования - </a:t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1 147 063,4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33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государственной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итоговой аттестации – 2 514,2 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8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капитального ремонта спортивных залов общеобразовательных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организаций, приобретение автобусов для образовательных организаций – 7 188,1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08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поэтапное повышение уровня средней заработной платы - </a:t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2 738,6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716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доплат отдельным категориям работников в 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организациях – 8 618,6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7338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обеспечению выплаты компенсации части родительской платы -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16 333,6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857760"/>
            <a:ext cx="3349606" cy="20002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857760"/>
            <a:ext cx="2620661" cy="1831245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\\Server38\53\Общий доступ 2017\ИСПОЛНЕНИЕ БЮДЖЕТА\БЮДЖЕТ ДЛЯ ГРАЖДАН\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4887288"/>
            <a:ext cx="2357454" cy="16135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91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\\Server38\53\БЮДЖЕТ 2016\БЮДЖЕТ ДЛЯ ГРАЖДАН\КАРТИНКИ БЮДЖЕТ ДЛЯ ГРАЖДАН\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357562"/>
            <a:ext cx="2928958" cy="22860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94754"/>
              </p:ext>
            </p:extLst>
          </p:nvPr>
        </p:nvGraphicFramePr>
        <p:xfrm>
          <a:off x="285720" y="5715016"/>
          <a:ext cx="8501122" cy="7143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501122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социальные выплаты на оплату жилого помещения по договору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найма – 1 200,0 тыс.руб.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596" y="428604"/>
          <a:ext cx="8286808" cy="2871329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8286808"/>
              </a:tblGrid>
              <a:tr h="10919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1 429,5 тыс. 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8211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премирование дошкольных образовательных организаций, внедряющих инновационные образовательные программы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079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2 617,8 тыс.руб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5032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учащихся образовательных организаций – 33 568,4 тыс. руб.</a:t>
                      </a:r>
                      <a:endParaRPr lang="ru-RU" sz="1600" b="1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 descr="G: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357562"/>
            <a:ext cx="5000660" cy="2316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5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«Туапсинский район – территория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комфортного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проживания» 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205 458,1 тыс. руб.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\\Server38\53\БЮДЖЕТ 2016\БЮДЖЕТ ДЛЯ ГРАЖДАН\КАРТИНКИ БЮДЖЕТ ДЛЯ ГРАЖДАН\1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4714884"/>
            <a:ext cx="4429156" cy="19288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Блок-схема: подготовка 4"/>
          <p:cNvSpPr/>
          <p:nvPr/>
        </p:nvSpPr>
        <p:spPr>
          <a:xfrm>
            <a:off x="214282" y="1785926"/>
            <a:ext cx="8572560" cy="2928958"/>
          </a:xfrm>
          <a:prstGeom prst="flowChartPreparati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 следующие цели:</a:t>
            </a:r>
          </a:p>
          <a:p>
            <a:pPr>
              <a:buSzPct val="133000"/>
              <a:buFontTx/>
              <a:buBlip>
                <a:blip r:embed="rId3"/>
              </a:buBlip>
            </a:pPr>
            <a:r>
              <a:rPr lang="ru-RU" sz="17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строительство общеобразовательной школы на  400 мест и детского дошкольного учреждения на 150 мест в </a:t>
            </a:r>
            <a:r>
              <a:rPr lang="ru-RU" sz="17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с.Тенгинка</a:t>
            </a:r>
            <a:r>
              <a:rPr lang="ru-RU" sz="17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Туапсинского района </a:t>
            </a:r>
            <a:r>
              <a:rPr lang="ru-RU" sz="17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          169 </a:t>
            </a:r>
            <a:r>
              <a:rPr lang="ru-RU" sz="17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780,2 тыс. руб</a:t>
            </a:r>
            <a:r>
              <a:rPr lang="ru-RU" sz="17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SzPct val="133000"/>
              <a:buFontTx/>
              <a:buBlip>
                <a:blip r:embed="rId3"/>
              </a:buBlip>
            </a:pPr>
            <a:r>
              <a:rPr lang="ru-RU" sz="1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и казенного учреждения – 5 409,4 тыс. руб.</a:t>
            </a:r>
          </a:p>
          <a:p>
            <a:pPr>
              <a:buSzPct val="133000"/>
              <a:buFontTx/>
              <a:buBlip>
                <a:blip r:embed="rId3"/>
              </a:buBlip>
            </a:pPr>
            <a:r>
              <a:rPr lang="ru-RU" sz="1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sz="17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капитальных ремонтов объектов социальной </a:t>
            </a:r>
            <a:r>
              <a:rPr lang="ru-RU" sz="1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сферы -  30 268,5 </a:t>
            </a:r>
            <a:r>
              <a:rPr lang="ru-RU" sz="17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7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573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50 120,7 тыс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2242" y="4581128"/>
            <a:ext cx="4599517" cy="208823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Овал 4"/>
          <p:cNvSpPr/>
          <p:nvPr/>
        </p:nvSpPr>
        <p:spPr>
          <a:xfrm>
            <a:off x="251520" y="1340768"/>
            <a:ext cx="8640960" cy="381642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black"/>
                </a:solidFill>
              </a:rPr>
              <a:t>В рамках данной программы осуществлялись </a:t>
            </a:r>
            <a:r>
              <a:rPr lang="ru-RU" sz="2400" dirty="0" smtClean="0">
                <a:solidFill>
                  <a:prstClr val="black"/>
                </a:solidFill>
              </a:rPr>
              <a:t>расходы: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 - на </a:t>
            </a:r>
            <a:r>
              <a:rPr lang="ru-RU" sz="2400" dirty="0">
                <a:solidFill>
                  <a:prstClr val="black"/>
                </a:solidFill>
              </a:rPr>
              <a:t>оплату процентов за пользование бюджетными коммерческим кредитами </a:t>
            </a:r>
            <a:r>
              <a:rPr lang="ru-RU" sz="2400" dirty="0" smtClean="0">
                <a:solidFill>
                  <a:prstClr val="black"/>
                </a:solidFill>
              </a:rPr>
              <a:t>– 11 120,7 тыс. рублей;</a:t>
            </a:r>
          </a:p>
          <a:p>
            <a:pPr algn="ctr"/>
            <a:r>
              <a:rPr lang="ru-RU" sz="2400" dirty="0" smtClean="0">
                <a:solidFill>
                  <a:prstClr val="black"/>
                </a:solidFill>
              </a:rPr>
              <a:t>- на предоставление дотации поселениям – 39 000,0 </a:t>
            </a:r>
            <a:r>
              <a:rPr lang="ru-RU" sz="2400" dirty="0" err="1" smtClean="0">
                <a:solidFill>
                  <a:prstClr val="black"/>
                </a:solidFill>
              </a:rPr>
              <a:t>тыс.рублей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культуры в Туапсинском районе»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78 384,9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210608"/>
              </p:ext>
            </p:extLst>
          </p:nvPr>
        </p:nvGraphicFramePr>
        <p:xfrm>
          <a:off x="285719" y="1571612"/>
          <a:ext cx="8643999" cy="497205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8643999"/>
              </a:tblGrid>
              <a:tr h="41722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отраслевого органа, казенного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учреждения и учреждений дополнительного образования детей – 59 856,1 тыс. руб.</a:t>
                      </a:r>
                      <a:endParaRPr lang="ru-RU" sz="16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571526"/>
              </p:ext>
            </p:extLst>
          </p:nvPr>
        </p:nvGraphicFramePr>
        <p:xfrm>
          <a:off x="285720" y="2285992"/>
          <a:ext cx="8643998" cy="566374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8643998"/>
              </a:tblGrid>
              <a:tr h="56637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поэтапное повышение уровня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средней заработной платы – 9 473,0 тыс. руб.</a:t>
                      </a:r>
                      <a:endParaRPr lang="ru-RU" sz="16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236776"/>
              </p:ext>
            </p:extLst>
          </p:nvPr>
        </p:nvGraphicFramePr>
        <p:xfrm>
          <a:off x="285720" y="3071810"/>
          <a:ext cx="8678768" cy="501206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8678768"/>
              </a:tblGrid>
              <a:tr h="50120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оплату жилого помещения по договору найма – 264,0 тыс.руб.</a:t>
                      </a:r>
                      <a:endParaRPr lang="ru-RU" sz="1600" b="1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endParaRPr lang="ru-RU" sz="110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679165"/>
              </p:ext>
            </p:extLst>
          </p:nvPr>
        </p:nvGraphicFramePr>
        <p:xfrm>
          <a:off x="285720" y="3786190"/>
          <a:ext cx="8712032" cy="578914"/>
        </p:xfrm>
        <a:graphic>
          <a:graphicData uri="http://schemas.openxmlformats.org/drawingml/2006/table">
            <a:tbl>
              <a:tblPr>
                <a:tableStyleId>{E269D01E-BC32-4049-B463-5C60D7B0CCD2}</a:tableStyleId>
              </a:tblPr>
              <a:tblGrid>
                <a:gridCol w="8712032"/>
              </a:tblGrid>
              <a:tr h="57891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программные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мероприятия – 8 791,8 </a:t>
                      </a:r>
                      <a:r>
                        <a:rPr lang="ru-RU" sz="1600" b="1" u="none" strike="noStrike" kern="1200" baseline="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6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(проведение конкурсов, фестивалей и т.д.)</a:t>
                      </a:r>
                      <a:endParaRPr lang="ru-RU" sz="16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7" name="Рисунок 36" descr="\\Server38\53\БЮДЖЕТ 2015\БЮДЖЕТ ДЛЯ ГРАЖДАН\КАРТИНКИ для БЮДЖЕТА ДЛЯ ГРАЖДАН\картинки для бюджета\слайд 25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9621" y="4509120"/>
            <a:ext cx="2920532" cy="201622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38" name="Рисунок 37" descr="\\Server38\53\Общий доступ 2014\ИСПОЛНЕНИЕ БЮДЖЕТА\БЮДЖЕТ ДЛЯ ГРАЖДАН\КАРТИНКИ БЮДЖЕТ ДЛЯ ГРАЖДАН\14.04 ksqjsduzz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437112"/>
            <a:ext cx="3273623" cy="22105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8" y="4609226"/>
            <a:ext cx="2659752" cy="177210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27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30000"/>
                <a:satMod val="120000"/>
              </a:schemeClr>
              <a:schemeClr val="bg2">
                <a:tint val="7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418345"/>
              </p:ext>
            </p:extLst>
          </p:nvPr>
        </p:nvGraphicFramePr>
        <p:xfrm>
          <a:off x="285720" y="1571612"/>
          <a:ext cx="8572560" cy="121920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286412"/>
                <a:gridCol w="3286148"/>
              </a:tblGrid>
              <a:tr h="12192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«Обеспечение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деятельности учреждений по реализации государственной политики в сфере физической культуры и спорта на муниципальном уровне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 – 2</a:t>
                      </a:r>
                      <a:r>
                        <a:rPr lang="ru-RU" sz="1400" b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962,4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400" b="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endParaRPr lang="ru-RU" sz="1400" b="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b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</a:t>
                      </a:r>
                      <a:r>
                        <a:rPr lang="ru-RU" sz="14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отраслевого органа</a:t>
                      </a:r>
                      <a:endParaRPr lang="ru-RU" sz="1400" b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189453"/>
              </p:ext>
            </p:extLst>
          </p:nvPr>
        </p:nvGraphicFramePr>
        <p:xfrm>
          <a:off x="285720" y="2620332"/>
          <a:ext cx="8572560" cy="152209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286412"/>
                <a:gridCol w="3286148"/>
              </a:tblGrid>
              <a:tr h="365761">
                <a:tc rowSpan="3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детско-юношеского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спорта"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</a:p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105 012,5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</a:rPr>
                        <a:t>обеспечение деятельности спортивных школ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оплату жилого помещения по договору найма</a:t>
                      </a: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6729">
                <a:tc vMerge="1"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финансирование доплат отдельным категориям работников</a:t>
                      </a:r>
                    </a:p>
                    <a:p>
                      <a:pPr marL="0" algn="ctr" defTabSz="914400" rtl="0" eaLnBrk="1" fontAlgn="ctr" latinLnBrk="0" hangingPunct="1"/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564979"/>
              </p:ext>
            </p:extLst>
          </p:nvPr>
        </p:nvGraphicFramePr>
        <p:xfrm>
          <a:off x="285720" y="4000504"/>
          <a:ext cx="8572560" cy="122110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286412"/>
                <a:gridCol w="3286148"/>
              </a:tblGrid>
              <a:tr h="57150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"Развитие массового спорта" – 1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700,0 тыс.руб.</a:t>
                      </a:r>
                      <a:endParaRPr lang="ru-RU" sz="1400" u="none" strike="noStrike" kern="1200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спортивных мероприятий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4323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«Комплексная безопасность МБУ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дополнительного образования детско-юношеских спортивных школ» – 1 027,7 тыс.руб.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пожарной, технической безопасности учреждений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5256906"/>
            <a:ext cx="2928958" cy="1601094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«Развитие физической культуры и спорта 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Туапсинском районе»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110 702,6 тыс. руб.</a:t>
            </a:r>
            <a:endParaRPr lang="ru-RU" dirty="0"/>
          </a:p>
        </p:txBody>
      </p:sp>
      <p:pic>
        <p:nvPicPr>
          <p:cNvPr id="10" name="Рисунок 9" descr="33059-480-crop-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4" y="5286388"/>
            <a:ext cx="2928958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978" y="11663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жилищно-коммунального хозяйства в МО Туапсинский район»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2 444,5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691768"/>
              </p:ext>
            </p:extLst>
          </p:nvPr>
        </p:nvGraphicFramePr>
        <p:xfrm>
          <a:off x="323528" y="1844824"/>
          <a:ext cx="8643998" cy="10458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643998"/>
              </a:tblGrid>
              <a:tr h="85878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оплата за услуги по расчету потенциала энергосбережения и повышения энергетической эффективности в муниципальном образовании Туапсинский район – 568,2 тыс. руб.</a:t>
                      </a:r>
                      <a:endParaRPr lang="ru-RU" sz="18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44553"/>
              </p:ext>
            </p:extLst>
          </p:nvPr>
        </p:nvGraphicFramePr>
        <p:xfrm>
          <a:off x="285720" y="3068960"/>
          <a:ext cx="8643998" cy="722939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43998"/>
              </a:tblGrid>
              <a:tr h="72293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учреждений</a:t>
                      </a:r>
                      <a:r>
                        <a:rPr lang="ru-RU" sz="18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социальной сферы приборами учета тепловой энергии –                      1 389,4 тыс. руб.</a:t>
                      </a:r>
                      <a:endParaRPr lang="ru-RU" sz="18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33099"/>
              </p:ext>
            </p:extLst>
          </p:nvPr>
        </p:nvGraphicFramePr>
        <p:xfrm>
          <a:off x="323528" y="3933056"/>
          <a:ext cx="8534182" cy="67664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534182"/>
              </a:tblGrid>
              <a:tr h="676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ведению учета граждан, нуждающихся в жилых </a:t>
                      </a:r>
                      <a:r>
                        <a:rPr lang="ru-RU" sz="18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помещениях – 486,9 тыс. руб.</a:t>
                      </a:r>
                      <a:endParaRPr lang="ru-RU" sz="18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F:\schema_1.1.5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786323"/>
            <a:ext cx="3214710" cy="182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Копия-00011-300x26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714884"/>
            <a:ext cx="2428892" cy="19716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53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786842" cy="9537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«Функционирование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органов местного самоуправления в МО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66 518,0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091275"/>
              </p:ext>
            </p:extLst>
          </p:nvPr>
        </p:nvGraphicFramePr>
        <p:xfrm>
          <a:off x="285720" y="1857364"/>
          <a:ext cx="8572560" cy="1945012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4286280"/>
                <a:gridCol w="4286280"/>
              </a:tblGrid>
              <a:tr h="1000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Основное мероприятие «Обеспечение деятельности</a:t>
                      </a:r>
                      <a:r>
                        <a:rPr lang="ru-RU" sz="1400" b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казенных учреждений» – 60 766,5 тыс. руб.</a:t>
                      </a:r>
                      <a:endParaRPr lang="ru-RU" sz="14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 содержание муниципальных казенных учреждений "Многофункциональный центр Туапсинский район", "Центр обеспечения деятельности органов местного самоуправления"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715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Основное мероприятие «Повышение эффективности работы органов местного самоуправления и подведомственных организаций» - 5 751,5 тыс. руб.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* развитие электронного документооборота, оказание услуг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покопийного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обслуживания, техническое сопровождение программных продуктов "АС "Бюджет", АС "УРМ", ПО "Сервер обмена данными"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 descr="\\Server38\53\БЮДЖЕТ 2016\БЮДЖЕТ ДЛЯ ГРАЖДАН\КАРТИНКИ БЮДЖЕТ ДЛЯ ГРАЖДАН\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857628"/>
            <a:ext cx="314327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G:\PO_server_obmena_dannym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4000504"/>
            <a:ext cx="5151445" cy="2428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68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«Молодежь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– 8 999,5 тыс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картинки для бюджета\слайд 29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643446"/>
            <a:ext cx="2857520" cy="20041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357158" y="1714488"/>
            <a:ext cx="6267595" cy="2774850"/>
            <a:chOff x="464605" y="1582522"/>
            <a:chExt cx="6267595" cy="2774850"/>
          </a:xfrm>
        </p:grpSpPr>
        <p:sp>
          <p:nvSpPr>
            <p:cNvPr id="7" name="Полилиния 6"/>
            <p:cNvSpPr/>
            <p:nvPr/>
          </p:nvSpPr>
          <p:spPr>
            <a:xfrm>
              <a:off x="2454861" y="2296902"/>
              <a:ext cx="2303685" cy="832233"/>
            </a:xfrm>
            <a:custGeom>
              <a:avLst/>
              <a:gdLst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94087 w 2303685"/>
                <a:gd name="connsiteY0" fmla="*/ 0 h 832233"/>
                <a:gd name="connsiteX1" fmla="*/ 2294087 w 2303685"/>
                <a:gd name="connsiteY1" fmla="*/ 258986 h 832233"/>
                <a:gd name="connsiteX2" fmla="*/ 10007 w 2303685"/>
                <a:gd name="connsiteY2" fmla="*/ 258986 h 832233"/>
                <a:gd name="connsiteX3" fmla="*/ 10007 w 2303685"/>
                <a:gd name="connsiteY3" fmla="*/ 375977 h 83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685" h="832233">
                  <a:moveTo>
                    <a:pt x="2294087" y="0"/>
                  </a:moveTo>
                  <a:cubicBezTo>
                    <a:pt x="2294087" y="86329"/>
                    <a:pt x="2303685" y="832233"/>
                    <a:pt x="2294087" y="258986"/>
                  </a:cubicBezTo>
                  <a:lnTo>
                    <a:pt x="10007" y="258986"/>
                  </a:lnTo>
                  <a:cubicBezTo>
                    <a:pt x="10007" y="297983"/>
                    <a:pt x="0" y="468344"/>
                    <a:pt x="10007" y="375977"/>
                  </a:cubicBez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750621" y="1582522"/>
              <a:ext cx="3981579" cy="766927"/>
            </a:xfrm>
            <a:custGeom>
              <a:avLst/>
              <a:gdLst>
                <a:gd name="connsiteX0" fmla="*/ 0 w 3981579"/>
                <a:gd name="connsiteY0" fmla="*/ 76693 h 766927"/>
                <a:gd name="connsiteX1" fmla="*/ 76693 w 3981579"/>
                <a:gd name="connsiteY1" fmla="*/ 0 h 766927"/>
                <a:gd name="connsiteX2" fmla="*/ 3904886 w 3981579"/>
                <a:gd name="connsiteY2" fmla="*/ 0 h 766927"/>
                <a:gd name="connsiteX3" fmla="*/ 3981579 w 3981579"/>
                <a:gd name="connsiteY3" fmla="*/ 76693 h 766927"/>
                <a:gd name="connsiteX4" fmla="*/ 3981579 w 3981579"/>
                <a:gd name="connsiteY4" fmla="*/ 690234 h 766927"/>
                <a:gd name="connsiteX5" fmla="*/ 3904886 w 3981579"/>
                <a:gd name="connsiteY5" fmla="*/ 766927 h 766927"/>
                <a:gd name="connsiteX6" fmla="*/ 76693 w 3981579"/>
                <a:gd name="connsiteY6" fmla="*/ 766927 h 766927"/>
                <a:gd name="connsiteX7" fmla="*/ 0 w 3981579"/>
                <a:gd name="connsiteY7" fmla="*/ 690234 h 766927"/>
                <a:gd name="connsiteX8" fmla="*/ 0 w 3981579"/>
                <a:gd name="connsiteY8" fmla="*/ 76693 h 76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1579" h="766927">
                  <a:moveTo>
                    <a:pt x="0" y="76693"/>
                  </a:moveTo>
                  <a:cubicBezTo>
                    <a:pt x="0" y="34337"/>
                    <a:pt x="34337" y="0"/>
                    <a:pt x="76693" y="0"/>
                  </a:cubicBezTo>
                  <a:lnTo>
                    <a:pt x="3904886" y="0"/>
                  </a:lnTo>
                  <a:cubicBezTo>
                    <a:pt x="3947242" y="0"/>
                    <a:pt x="3981579" y="34337"/>
                    <a:pt x="3981579" y="76693"/>
                  </a:cubicBezTo>
                  <a:lnTo>
                    <a:pt x="3981579" y="690234"/>
                  </a:lnTo>
                  <a:cubicBezTo>
                    <a:pt x="3981579" y="732590"/>
                    <a:pt x="3947242" y="766927"/>
                    <a:pt x="3904886" y="766927"/>
                  </a:cubicBezTo>
                  <a:lnTo>
                    <a:pt x="76693" y="766927"/>
                  </a:lnTo>
                  <a:cubicBezTo>
                    <a:pt x="34337" y="766927"/>
                    <a:pt x="0" y="732590"/>
                    <a:pt x="0" y="690234"/>
                  </a:cubicBezTo>
                  <a:lnTo>
                    <a:pt x="0" y="76693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043" tIns="91043" rIns="91043" bIns="9104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В рамках данной программы </a:t>
              </a:r>
              <a:r>
                <a:rPr lang="ru-RU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осуществлялись </a:t>
              </a: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расходы на следующие цели: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4605" y="2868405"/>
              <a:ext cx="2643206" cy="1488967"/>
            </a:xfrm>
            <a:custGeom>
              <a:avLst/>
              <a:gdLst>
                <a:gd name="connsiteX0" fmla="*/ 0 w 4319334"/>
                <a:gd name="connsiteY0" fmla="*/ 152528 h 1525281"/>
                <a:gd name="connsiteX1" fmla="*/ 152528 w 4319334"/>
                <a:gd name="connsiteY1" fmla="*/ 0 h 1525281"/>
                <a:gd name="connsiteX2" fmla="*/ 4166806 w 4319334"/>
                <a:gd name="connsiteY2" fmla="*/ 0 h 1525281"/>
                <a:gd name="connsiteX3" fmla="*/ 4319334 w 4319334"/>
                <a:gd name="connsiteY3" fmla="*/ 152528 h 1525281"/>
                <a:gd name="connsiteX4" fmla="*/ 4319334 w 4319334"/>
                <a:gd name="connsiteY4" fmla="*/ 1372753 h 1525281"/>
                <a:gd name="connsiteX5" fmla="*/ 4166806 w 4319334"/>
                <a:gd name="connsiteY5" fmla="*/ 1525281 h 1525281"/>
                <a:gd name="connsiteX6" fmla="*/ 152528 w 4319334"/>
                <a:gd name="connsiteY6" fmla="*/ 1525281 h 1525281"/>
                <a:gd name="connsiteX7" fmla="*/ 0 w 4319334"/>
                <a:gd name="connsiteY7" fmla="*/ 1372753 h 1525281"/>
                <a:gd name="connsiteX8" fmla="*/ 0 w 4319334"/>
                <a:gd name="connsiteY8" fmla="*/ 152528 h 152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9334" h="1525281">
                  <a:moveTo>
                    <a:pt x="0" y="152528"/>
                  </a:moveTo>
                  <a:cubicBezTo>
                    <a:pt x="0" y="68289"/>
                    <a:pt x="68289" y="0"/>
                    <a:pt x="152528" y="0"/>
                  </a:cubicBezTo>
                  <a:lnTo>
                    <a:pt x="4166806" y="0"/>
                  </a:lnTo>
                  <a:cubicBezTo>
                    <a:pt x="4251045" y="0"/>
                    <a:pt x="4319334" y="68289"/>
                    <a:pt x="4319334" y="152528"/>
                  </a:cubicBezTo>
                  <a:lnTo>
                    <a:pt x="4319334" y="1372753"/>
                  </a:lnTo>
                  <a:cubicBezTo>
                    <a:pt x="4319334" y="1456992"/>
                    <a:pt x="4251045" y="1525281"/>
                    <a:pt x="4166806" y="1525281"/>
                  </a:cubicBezTo>
                  <a:lnTo>
                    <a:pt x="152528" y="1525281"/>
                  </a:lnTo>
                  <a:cubicBezTo>
                    <a:pt x="68289" y="1525281"/>
                    <a:pt x="0" y="1456992"/>
                    <a:pt x="0" y="1372753"/>
                  </a:cubicBezTo>
                  <a:lnTo>
                    <a:pt x="0" y="152528"/>
                  </a:lnTo>
                  <a:close/>
                </a:path>
              </a:pathLst>
            </a:custGeom>
            <a:solidFill>
              <a:schemeClr val="tx2"/>
            </a:solidFill>
            <a:effectLst/>
            <a:scene3d>
              <a:camera prst="orthographicFront"/>
              <a:lightRig rig="flood" dir="t"/>
            </a:scene3d>
            <a:sp3d prstMaterial="matte"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254" tIns="113254" rIns="113254" bIns="113254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отраслевого органа –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3 009,0 тыс.руб.</a:t>
              </a: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250687" y="2868406"/>
              <a:ext cx="3286149" cy="1417529"/>
            </a:xfrm>
            <a:custGeom>
              <a:avLst/>
              <a:gdLst>
                <a:gd name="connsiteX0" fmla="*/ 0 w 4364936"/>
                <a:gd name="connsiteY0" fmla="*/ 151514 h 1515137"/>
                <a:gd name="connsiteX1" fmla="*/ 151514 w 4364936"/>
                <a:gd name="connsiteY1" fmla="*/ 0 h 1515137"/>
                <a:gd name="connsiteX2" fmla="*/ 4213422 w 4364936"/>
                <a:gd name="connsiteY2" fmla="*/ 0 h 1515137"/>
                <a:gd name="connsiteX3" fmla="*/ 4364936 w 4364936"/>
                <a:gd name="connsiteY3" fmla="*/ 151514 h 1515137"/>
                <a:gd name="connsiteX4" fmla="*/ 4364936 w 4364936"/>
                <a:gd name="connsiteY4" fmla="*/ 1363623 h 1515137"/>
                <a:gd name="connsiteX5" fmla="*/ 4213422 w 4364936"/>
                <a:gd name="connsiteY5" fmla="*/ 1515137 h 1515137"/>
                <a:gd name="connsiteX6" fmla="*/ 151514 w 4364936"/>
                <a:gd name="connsiteY6" fmla="*/ 1515137 h 1515137"/>
                <a:gd name="connsiteX7" fmla="*/ 0 w 4364936"/>
                <a:gd name="connsiteY7" fmla="*/ 1363623 h 1515137"/>
                <a:gd name="connsiteX8" fmla="*/ 0 w 4364936"/>
                <a:gd name="connsiteY8" fmla="*/ 151514 h 151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4936" h="1515137">
                  <a:moveTo>
                    <a:pt x="0" y="151514"/>
                  </a:moveTo>
                  <a:cubicBezTo>
                    <a:pt x="0" y="67835"/>
                    <a:pt x="67835" y="0"/>
                    <a:pt x="151514" y="0"/>
                  </a:cubicBezTo>
                  <a:lnTo>
                    <a:pt x="4213422" y="0"/>
                  </a:lnTo>
                  <a:cubicBezTo>
                    <a:pt x="4297101" y="0"/>
                    <a:pt x="4364936" y="67835"/>
                    <a:pt x="4364936" y="151514"/>
                  </a:cubicBezTo>
                  <a:lnTo>
                    <a:pt x="4364936" y="1363623"/>
                  </a:lnTo>
                  <a:cubicBezTo>
                    <a:pt x="4364936" y="1447302"/>
                    <a:pt x="4297101" y="1515137"/>
                    <a:pt x="4213422" y="1515137"/>
                  </a:cubicBezTo>
                  <a:lnTo>
                    <a:pt x="151514" y="1515137"/>
                  </a:lnTo>
                  <a:cubicBezTo>
                    <a:pt x="67835" y="1515137"/>
                    <a:pt x="0" y="1447302"/>
                    <a:pt x="0" y="1363623"/>
                  </a:cubicBezTo>
                  <a:lnTo>
                    <a:pt x="0" y="151514"/>
                  </a:lnTo>
                  <a:close/>
                </a:path>
              </a:pathLst>
            </a:custGeom>
            <a:solidFill>
              <a:schemeClr val="tx2">
                <a:alpha val="90000"/>
              </a:schemeClr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957" tIns="112957" rIns="112957" bIns="11295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МКУ «Молодежный центр Туапсинского района» -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4 742,9 тыс.руб.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33916"/>
            <a:ext cx="2270626" cy="19678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6572264" y="3000372"/>
            <a:ext cx="2357454" cy="1428760"/>
          </a:xfrm>
          <a:custGeom>
            <a:avLst/>
            <a:gdLst>
              <a:gd name="connsiteX0" fmla="*/ 0 w 4319334"/>
              <a:gd name="connsiteY0" fmla="*/ 152528 h 1525281"/>
              <a:gd name="connsiteX1" fmla="*/ 152528 w 4319334"/>
              <a:gd name="connsiteY1" fmla="*/ 0 h 1525281"/>
              <a:gd name="connsiteX2" fmla="*/ 4166806 w 4319334"/>
              <a:gd name="connsiteY2" fmla="*/ 0 h 1525281"/>
              <a:gd name="connsiteX3" fmla="*/ 4319334 w 4319334"/>
              <a:gd name="connsiteY3" fmla="*/ 152528 h 1525281"/>
              <a:gd name="connsiteX4" fmla="*/ 4319334 w 4319334"/>
              <a:gd name="connsiteY4" fmla="*/ 1372753 h 1525281"/>
              <a:gd name="connsiteX5" fmla="*/ 4166806 w 4319334"/>
              <a:gd name="connsiteY5" fmla="*/ 1525281 h 1525281"/>
              <a:gd name="connsiteX6" fmla="*/ 152528 w 4319334"/>
              <a:gd name="connsiteY6" fmla="*/ 1525281 h 1525281"/>
              <a:gd name="connsiteX7" fmla="*/ 0 w 4319334"/>
              <a:gd name="connsiteY7" fmla="*/ 1372753 h 1525281"/>
              <a:gd name="connsiteX8" fmla="*/ 0 w 4319334"/>
              <a:gd name="connsiteY8" fmla="*/ 152528 h 152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9334" h="1525281">
                <a:moveTo>
                  <a:pt x="0" y="152528"/>
                </a:moveTo>
                <a:cubicBezTo>
                  <a:pt x="0" y="68289"/>
                  <a:pt x="68289" y="0"/>
                  <a:pt x="152528" y="0"/>
                </a:cubicBezTo>
                <a:lnTo>
                  <a:pt x="4166806" y="0"/>
                </a:lnTo>
                <a:cubicBezTo>
                  <a:pt x="4251045" y="0"/>
                  <a:pt x="4319334" y="68289"/>
                  <a:pt x="4319334" y="152528"/>
                </a:cubicBezTo>
                <a:lnTo>
                  <a:pt x="4319334" y="1372753"/>
                </a:lnTo>
                <a:cubicBezTo>
                  <a:pt x="4319334" y="1456992"/>
                  <a:pt x="4251045" y="1525281"/>
                  <a:pt x="4166806" y="1525281"/>
                </a:cubicBezTo>
                <a:lnTo>
                  <a:pt x="152528" y="1525281"/>
                </a:lnTo>
                <a:cubicBezTo>
                  <a:pt x="68289" y="1525281"/>
                  <a:pt x="0" y="1456992"/>
                  <a:pt x="0" y="1372753"/>
                </a:cubicBezTo>
                <a:lnTo>
                  <a:pt x="0" y="152528"/>
                </a:lnTo>
                <a:close/>
              </a:path>
            </a:pathLst>
          </a:custGeom>
          <a:solidFill>
            <a:schemeClr val="tx1"/>
          </a:solidFill>
          <a:effectLst/>
          <a:scene3d>
            <a:camera prst="orthographicFront"/>
            <a:lightRig rig="flood" dir="t"/>
          </a:scene3d>
          <a:sp3d prstMaterial="matte"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54" tIns="113254" rIns="113254" bIns="113254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роведение мероприятий –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1 247,6 тыс.руб.</a:t>
            </a:r>
            <a:endParaRPr lang="ru-RU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 rot="10800000">
            <a:off x="4643438" y="2045609"/>
            <a:ext cx="3071834" cy="929012"/>
          </a:xfrm>
          <a:custGeom>
            <a:avLst/>
            <a:gdLst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0 w 2293678"/>
              <a:gd name="connsiteY3" fmla="*/ 375977 h 832233"/>
              <a:gd name="connsiteX0" fmla="*/ 2284080 w 2293678"/>
              <a:gd name="connsiteY0" fmla="*/ 6260 h 838493"/>
              <a:gd name="connsiteX1" fmla="*/ 2284080 w 2293678"/>
              <a:gd name="connsiteY1" fmla="*/ 265246 h 838493"/>
              <a:gd name="connsiteX2" fmla="*/ 0 w 2293678"/>
              <a:gd name="connsiteY2" fmla="*/ 265246 h 838493"/>
              <a:gd name="connsiteX3" fmla="*/ 7630 w 2293678"/>
              <a:gd name="connsiteY3" fmla="*/ 0 h 83849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606 w 2293678"/>
              <a:gd name="connsiteY3" fmla="*/ 81549 h 83223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583 w 2293678"/>
              <a:gd name="connsiteY3" fmla="*/ 99102 h 83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678" h="832233">
                <a:moveTo>
                  <a:pt x="2284080" y="0"/>
                </a:moveTo>
                <a:cubicBezTo>
                  <a:pt x="2284080" y="86329"/>
                  <a:pt x="2293678" y="832233"/>
                  <a:pt x="2284080" y="258986"/>
                </a:cubicBezTo>
                <a:lnTo>
                  <a:pt x="0" y="258986"/>
                </a:lnTo>
                <a:lnTo>
                  <a:pt x="7583" y="99102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Рисунок 23" descr="\\Server38\53\БЮДЖЕТ 2016\БЮДЖЕТ ДЛЯ ГРАЖДАН\КАРТИНКИ БЮДЖЕТ ДЛЯ ГРАЖДАН\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300039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58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Ведомственная целевая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«Развитие агропромышленного комплекса на территории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Туапсинский район»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cap="all" dirty="0">
              <a:ln w="9000" cmpd="sng">
                <a:solidFill>
                  <a:schemeClr val="accent6">
                    <a:lumMod val="1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643446"/>
            <a:ext cx="2786082" cy="19288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49922186"/>
              </p:ext>
            </p:extLst>
          </p:nvPr>
        </p:nvGraphicFramePr>
        <p:xfrm>
          <a:off x="500034" y="1428736"/>
          <a:ext cx="89289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Блок-схема: решение 7"/>
          <p:cNvSpPr/>
          <p:nvPr/>
        </p:nvSpPr>
        <p:spPr>
          <a:xfrm>
            <a:off x="1547664" y="1071546"/>
            <a:ext cx="5976664" cy="582230"/>
          </a:xfrm>
          <a:prstGeom prst="flowChartDecision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Расходы </a:t>
            </a:r>
            <a:r>
              <a:rPr lang="ru-RU" dirty="0" smtClean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– 4 063,1 </a:t>
            </a:r>
            <a:r>
              <a:rPr lang="ru-RU" dirty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тыс. руб.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4714884"/>
            <a:ext cx="2500330" cy="188467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1" name="Блок-схема: альтернативный процесс 10"/>
          <p:cNvSpPr/>
          <p:nvPr/>
        </p:nvSpPr>
        <p:spPr>
          <a:xfrm>
            <a:off x="214282" y="1643050"/>
            <a:ext cx="2500330" cy="31432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предоставление субсидий  на строительство теплиц, содержание маточного поголовья крупного и мелкого рогатого скота –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1 134,1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2928926" y="1643050"/>
            <a:ext cx="3071834" cy="314327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субсидии на возмещение части процентной ставки по долгосрочным, среднесрочным и краткосрочным кредитам, взятым малыми формами хозяйствования 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(федеральные средства)– 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0,4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6143636" y="1571612"/>
            <a:ext cx="2714644" cy="321471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субсидии на возмещение части понесенных затрат на приобретение сельскохозяйственных животных, произведении и реализации молочной продукции (краевые средства)– 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2 928,6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 descr="G:\eating-cow-1526257-1024x68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4786322"/>
            <a:ext cx="2796752" cy="1785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32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2440" cy="11018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улучшению положения детей в муниципальном образовании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65249"/>
              </p:ext>
            </p:extLst>
          </p:nvPr>
        </p:nvGraphicFramePr>
        <p:xfrm>
          <a:off x="214282" y="1928802"/>
          <a:ext cx="8643998" cy="43600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408983"/>
                <a:gridCol w="6235015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 и семья"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77,7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призы, подарки участникам мероприятий </a:t>
                      </a:r>
                      <a:endParaRPr lang="ru-RU" sz="11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573930"/>
              </p:ext>
            </p:extLst>
          </p:nvPr>
        </p:nvGraphicFramePr>
        <p:xfrm>
          <a:off x="214282" y="2428868"/>
          <a:ext cx="8643998" cy="421484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28892"/>
                <a:gridCol w="6215106"/>
              </a:tblGrid>
              <a:tr h="182024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"Дети-сироты"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48 396,3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призы, подарки участникам </a:t>
                      </a:r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мероприятий – 714,4 тыс.руб. </a:t>
                      </a:r>
                      <a:endParaRPr lang="ru-RU" sz="11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85872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 государственной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регистрации права собственности – 5,2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586891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выплаты на содержание детей-сирот и детей, оставшихся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попечения родителей, находящихся под опекой (попечительством) или переданных на воспитание в приемные семьи – </a:t>
                      </a:r>
                    </a:p>
                    <a:p>
                      <a:pPr algn="ctr" fontAlgn="ctr"/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25 886,9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440168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вознаграждение, причитающееся приемным родителям за оказание услуг по воспитанию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приемных детей – 11 882,0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60251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выплаты на обеспечение бесплатного проезда на  городском, пригородном, в сельской местности  - на внутрирайонном транспорте (кроме такси) детей-сирот и детей, оставшихся без попечения родителей – 136,0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357862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ежемесячные денежные выплаты на содержание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детей-сирот и детей, оставшихся без попечения родителей, переданных на патронатное воспитание – 189,1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16896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вознаграждение патронатным воспитателям – 191,2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45543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осуществление деятельности по опеке и попечительству – 5 921,8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182024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оздоровления и отдыха детей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506,4 тыс. 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99448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по выявлению обстоятельств, свидетельствующих о необходимости оказания детям сиротам и детям, оставшимся без попечения родителей, лицам из числа детей сирот и детей, оставшихся без попечения родителей, содействия в преодолении трудной жизненной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ситуации – 662,0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357862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на обеспечение жилыми помещениями детей-сирот и детей, оставшихся без попечения родителей, лиц из их числа – 2 301,3 тыс.руб.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знак завершения 8"/>
          <p:cNvSpPr/>
          <p:nvPr/>
        </p:nvSpPr>
        <p:spPr>
          <a:xfrm>
            <a:off x="2699792" y="1357298"/>
            <a:ext cx="4248472" cy="451522"/>
          </a:xfrm>
          <a:prstGeom prst="flowChartTerminator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effectLst/>
              </a:rPr>
              <a:t>Расходы </a:t>
            </a:r>
            <a:r>
              <a:rPr lang="ru-RU" b="1" dirty="0" smtClean="0">
                <a:solidFill>
                  <a:schemeClr val="bg1"/>
                </a:solidFill>
                <a:effectLst/>
              </a:rPr>
              <a:t>– 60 292,2 тыс</a:t>
            </a:r>
            <a:r>
              <a:rPr lang="ru-RU" b="1" dirty="0">
                <a:solidFill>
                  <a:schemeClr val="bg1"/>
                </a:solidFill>
                <a:effectLst/>
              </a:rPr>
              <a:t>. руб.</a:t>
            </a:r>
          </a:p>
        </p:txBody>
      </p:sp>
    </p:spTree>
    <p:extLst>
      <p:ext uri="{BB962C8B-B14F-4D97-AF65-F5344CB8AC3E}">
        <p14:creationId xmlns:p14="http://schemas.microsoft.com/office/powerpoint/2010/main" val="20001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5680"/>
            <a:ext cx="9108504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«По улучшению положения детей в муниципальном образовании Туапсинский район»</a:t>
            </a:r>
            <a:endParaRPr lang="ru-RU" sz="2400" b="1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785926"/>
          <a:ext cx="8643998" cy="13884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038589"/>
                <a:gridCol w="4605409"/>
              </a:tblGrid>
              <a:tr h="525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«Организация отдыха, оздоровления и занятости детей и подростков" – 11 100,1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и проведение на базе образовательных учреждений лагерей дневного пребывания</a:t>
                      </a:r>
                      <a:endParaRPr lang="ru-RU" sz="1400" b="0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  <a:tr h="52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«Одаренные дети» - 718,1 тыс.руб.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4" name="Picture 2" descr="G:\ope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77" y="3500438"/>
            <a:ext cx="4089971" cy="3000396"/>
          </a:xfrm>
          <a:prstGeom prst="rect">
            <a:avLst/>
          </a:prstGeom>
          <a:noFill/>
        </p:spPr>
      </p:pic>
      <p:pic>
        <p:nvPicPr>
          <p:cNvPr id="6" name="Picture 3" descr="G:\hq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3967" y="3500438"/>
            <a:ext cx="4021437" cy="30003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Муниципальная программа</a:t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«Развитие </a:t>
            </a:r>
            <a:r>
              <a:rPr lang="ru-RU" sz="1600" b="1" dirty="0">
                <a:solidFill>
                  <a:schemeClr val="tx1"/>
                </a:solidFill>
              </a:rPr>
              <a:t>здравоохранения муниципального образования </a:t>
            </a:r>
            <a:r>
              <a:rPr lang="ru-RU" sz="1600" b="1" dirty="0" smtClean="0">
                <a:solidFill>
                  <a:schemeClr val="tx1"/>
                </a:solidFill>
              </a:rPr>
              <a:t>Туапсинский район»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025167"/>
              </p:ext>
            </p:extLst>
          </p:nvPr>
        </p:nvGraphicFramePr>
        <p:xfrm>
          <a:off x="251520" y="692696"/>
          <a:ext cx="8712967" cy="382381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72208"/>
                <a:gridCol w="6840759"/>
              </a:tblGrid>
              <a:tr h="212158">
                <a:tc rowSpan="6"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"Обеспечение деятельности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муниципальных медицинских организаций Туапсинского района" –</a:t>
                      </a: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109 877,0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улучшение лекарственного обеспечения граждан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4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24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дополнительная денежная компенсация на усиленное питание донору, безвозмездно сдавшему кровь и (или) ее компоненты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29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жертвам политических репрессий, труженикам тыла, ветеранам труда, ветеранам военной службы, достигшим возраста, дающего право на пенсию по старости, в бесплатном изготовлении и ремонте зубных протезов (кроме изготовленных из драгоценных металлов) в сложных клинических случаях зубопротезирования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34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организации оказания медицинской помощи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16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кроме групп населения, получающих инсулины,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таблетированные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сахароснижающие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препараты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, средства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самоконтроля и диагностические средства, либо перенесших пересадки органов и тканей, получающих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имунодепрессанты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783446"/>
              </p:ext>
            </p:extLst>
          </p:nvPr>
        </p:nvGraphicFramePr>
        <p:xfrm>
          <a:off x="251520" y="4581128"/>
          <a:ext cx="8712968" cy="78606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4992"/>
                <a:gridCol w="4357976"/>
              </a:tblGrid>
              <a:tr h="361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сфере "Здравоохранения"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3 792,1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solidFill>
                            <a:srgbClr val="002060"/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  <a:endParaRPr lang="ru-RU" sz="1300" b="0" i="1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  <a:tr h="380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повышение квалификации работников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6" name="Рисунок 5" descr="\\Server38\53\БЮДЖЕТ 2016\БЮДЖЕТ ДЛЯ ГРАЖДАН\КАРТИНКИ БЮДЖЕТ ДЛЯ ГРАЖДАН\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5373216"/>
            <a:ext cx="2520279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БЮДЖЕТ 2015\БЮДЖЕТ ДЛЯ ГРАЖДАН\КАРТИНКИ для БЮДЖЕТА ДЛЯ ГРАЖДАН\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373216"/>
            <a:ext cx="2639195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Рисунок 7" descr="\\Server38\53\Общий доступ 2016\Исполнение бюджета решение\БЮДЖЕТ ДЛЯ  ГРАЖДАН\КАРТИНКИ\pov_kval1.jpg"/>
          <p:cNvPicPr/>
          <p:nvPr/>
        </p:nvPicPr>
        <p:blipFill rotWithShape="1">
          <a:blip r:embed="rId4" cstate="print"/>
          <a:srcRect b="20777"/>
          <a:stretch/>
        </p:blipFill>
        <p:spPr bwMode="auto">
          <a:xfrm>
            <a:off x="2843808" y="5373217"/>
            <a:ext cx="3384376" cy="14315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3" name="7-конечная звезда 2"/>
          <p:cNvSpPr/>
          <p:nvPr/>
        </p:nvSpPr>
        <p:spPr>
          <a:xfrm>
            <a:off x="285720" y="714356"/>
            <a:ext cx="1888441" cy="1918790"/>
          </a:xfrm>
          <a:prstGeom prst="star7">
            <a:avLst>
              <a:gd name="adj" fmla="val 30050"/>
              <a:gd name="hf" fmla="val 102572"/>
              <a:gd name="vf" fmla="val 10521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</a:p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113 669,1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bg2">
                <a:lumMod val="60000"/>
                <a:lumOff val="40000"/>
              </a:schemeClr>
            </a:gs>
            <a:gs pos="0">
              <a:schemeClr val="bg2">
                <a:lumMod val="20000"/>
                <a:lumOff val="80000"/>
              </a:schemeClr>
            </a:gs>
            <a:gs pos="55000">
              <a:schemeClr val="bg2">
                <a:lumMod val="40000"/>
                <a:lumOff val="6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Муниципальная программа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«Содействие развитию гражданского общества и гармонизации </a:t>
            </a: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межнациональных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отношений»</a:t>
            </a:r>
            <a:b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</a:b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FFFF00"/>
                </a:solidFill>
              </a:rPr>
              <a:t>Расходы – 13 132,8 тыс. руб.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000504"/>
            <a:ext cx="2638034" cy="2357454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3857628"/>
            <a:ext cx="2538123" cy="250033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Блок-схема: подготовка 10"/>
          <p:cNvSpPr/>
          <p:nvPr/>
        </p:nvSpPr>
        <p:spPr>
          <a:xfrm>
            <a:off x="214282" y="1428736"/>
            <a:ext cx="3786214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«Гармонизация межнациональных отношений и развития национальных культур МО Туапсинский район" : 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433,0  тыс.руб.  - проведение фестивалей,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подготовка 11"/>
          <p:cNvSpPr/>
          <p:nvPr/>
        </p:nvSpPr>
        <p:spPr>
          <a:xfrm>
            <a:off x="5214942" y="1428736"/>
            <a:ext cx="3714776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</a:t>
            </a:r>
            <a:r>
              <a:rPr lang="ru-RU" sz="1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единства Российской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нации на территории МО Туапсинский район»:–  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3 187,5  тыс.руб.  -  проведение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подготовка 12"/>
          <p:cNvSpPr/>
          <p:nvPr/>
        </p:nvSpPr>
        <p:spPr>
          <a:xfrm>
            <a:off x="2857488" y="3286124"/>
            <a:ext cx="3500462" cy="300039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</a:t>
            </a:r>
            <a:r>
              <a:rPr lang="ru-RU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поддержка общественных инициатив и мероприятий, направленных на формирование и укрепление гражданского общества, гражданской идентичности и развитие национальных культур»: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9 512,3 </a:t>
            </a:r>
            <a:r>
              <a:rPr lang="ru-RU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тыс.руб.-перечисление</a:t>
            </a:r>
            <a:r>
              <a:rPr lang="ru-RU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субсидий общественным  организациям</a:t>
            </a:r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66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«Защита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населения и территории от чрезвычайных ситуаций, обеспечение пожарной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безопасности»</a:t>
            </a:r>
            <a: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50 944,2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тыс. руб.</a:t>
            </a:r>
          </a:p>
        </p:txBody>
      </p:sp>
      <p:pic>
        <p:nvPicPr>
          <p:cNvPr id="7" name="Рисунок 6" descr="\\Server38\53\БЮДЖЕТ 2016\БЮДЖЕТ ДЛЯ ГРАЖДАН\КАРТИНКИ БЮДЖЕТ ДЛЯ ГРАЖДАН\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643446"/>
            <a:ext cx="3000396" cy="192882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714884"/>
            <a:ext cx="2857520" cy="185040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1714488"/>
            <a:ext cx="3357586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«Мероприятия по предупреждению и ликвидации ЧС, стихийных бедствий и их последствий» - 27 741,9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3929058" y="214311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29190" y="1714488"/>
            <a:ext cx="364333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аварийно-спасательной службы, обеспечение безопасности людей на водных объектах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34" y="3214686"/>
            <a:ext cx="3500462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«Обеспечение пожарной безопасности» - 7 750,1тыс.руб.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4000496" y="35718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0628" y="3214686"/>
            <a:ext cx="3643338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противопожарной службы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G:\pxDM2RGH-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5" y="4714884"/>
            <a:ext cx="2500330" cy="1762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30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9"/>
            <a:ext cx="74295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«Защита населения и территории от  чрезвычайных ситуаций, обеспечение пожарной безопасности»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1285860"/>
            <a:ext cx="350046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«Служба - 112»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11 940,4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714744" y="157161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4876" y="1285860"/>
            <a:ext cx="414340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ситуационного центра «Службы 112»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2214554"/>
            <a:ext cx="350046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«Создание системы комплексного обеспечения безопасности жизнедеятельности на территории МО Туапсинский район»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1 781,8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714744" y="25003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4876" y="2214554"/>
            <a:ext cx="4143404" cy="1214446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оплата за техническое обслуживание систем видеонаблюдения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3357562"/>
            <a:ext cx="3500462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«Профилактика терроризма на территории МО Туапсинский район»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530,0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3714744" y="357187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14876" y="3500438"/>
            <a:ext cx="4143404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террористических проявлений на территории муниципального образования  Туапсинский район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4357694"/>
            <a:ext cx="3500462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«Повышение безопасности дорожного движения на территории МО Туапсинский район» – 1 200,0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4876" y="4500570"/>
            <a:ext cx="4143404" cy="928694"/>
          </a:xfrm>
          <a:prstGeom prst="roundRect">
            <a:avLst>
              <a:gd name="adj" fmla="val 15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мероприятий по безопасному участию детей в дорожном движении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3714744" y="45720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http://raion-tuapse.ru/images/1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94" y="5214926"/>
            <a:ext cx="2857520" cy="164307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217" name="Picture 1" descr="G:\ustanovka-videonabljuden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329251"/>
            <a:ext cx="3286149" cy="13144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7" y="47667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Ведомственная целевая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«Поддержка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малого и среднего предпринимательства на территории муниципального образования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</a:t>
            </a:r>
            <a: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– 2 300,0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Общий доступ 2016\Исполнение бюджета решение\БЮДЖЕТ ДЛЯ  ГРАЖДАН\КАРТИНКИ\малый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7" y="4000504"/>
            <a:ext cx="4070826" cy="247815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Блок-схема: решение 12"/>
          <p:cNvSpPr/>
          <p:nvPr/>
        </p:nvSpPr>
        <p:spPr>
          <a:xfrm>
            <a:off x="428596" y="1785926"/>
            <a:ext cx="8358246" cy="235745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 выплату субсидий субъектам малого и среднего предпринимательства </a:t>
            </a:r>
          </a:p>
        </p:txBody>
      </p:sp>
      <p:pic>
        <p:nvPicPr>
          <p:cNvPr id="1026" name="Picture 2" descr="G:\44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4020353"/>
            <a:ext cx="3429024" cy="2466171"/>
          </a:xfrm>
          <a:prstGeom prst="rect">
            <a:avLst/>
          </a:prstGeom>
          <a:solidFill>
            <a:schemeClr val="accent3"/>
          </a:solidFill>
        </p:spPr>
      </p:pic>
    </p:spTree>
    <p:extLst>
      <p:ext uri="{BB962C8B-B14F-4D97-AF65-F5344CB8AC3E}">
        <p14:creationId xmlns:p14="http://schemas.microsoft.com/office/powerpoint/2010/main" val="4363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«Управление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муниципальной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собственностью»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14 074,8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500570"/>
            <a:ext cx="3778249" cy="21431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Блок-схема: подготовка 7"/>
          <p:cNvSpPr/>
          <p:nvPr/>
        </p:nvSpPr>
        <p:spPr>
          <a:xfrm>
            <a:off x="214282" y="1428736"/>
            <a:ext cx="3786214" cy="2928958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4000496" y="1357298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4071934" y="264318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4000496" y="407194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одготовка 15"/>
          <p:cNvSpPr/>
          <p:nvPr/>
        </p:nvSpPr>
        <p:spPr>
          <a:xfrm>
            <a:off x="5143504" y="1428736"/>
            <a:ext cx="3786214" cy="3000396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5 455,0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 МБУ  «Комитет земельных отношений»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7 045,3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оценке недвижимости муниципальной собственности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1 574,5 тыс.руб.</a:t>
            </a: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52"/>
            <a:ext cx="8390166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«Экономическое развитие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района»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860075"/>
              </p:ext>
            </p:extLst>
          </p:nvPr>
        </p:nvGraphicFramePr>
        <p:xfrm>
          <a:off x="107504" y="1196752"/>
          <a:ext cx="8928992" cy="648466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104456"/>
                <a:gridCol w="4824536"/>
              </a:tblGrid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"Формирование инвестиционной привлекательности муниципального образования Туапсинский район" – 1 875,1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участие в форумах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751832"/>
              </p:ext>
            </p:extLst>
          </p:nvPr>
        </p:nvGraphicFramePr>
        <p:xfrm>
          <a:off x="107504" y="1844824"/>
          <a:ext cx="8928992" cy="43510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4104456"/>
                <a:gridCol w="4824536"/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«Жилище"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2 320,1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социальные выплаты на приобретение жилья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молодым семьям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477715"/>
              </p:ext>
            </p:extLst>
          </p:nvPr>
        </p:nvGraphicFramePr>
        <p:xfrm>
          <a:off x="107504" y="2276872"/>
          <a:ext cx="8893652" cy="137005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104456"/>
                <a:gridCol w="4789196"/>
              </a:tblGrid>
              <a:tr h="1370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"Развитие пригородного пассажирского транспорта на территории МО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36 153,0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субсидии перевозчикам на возмещение расходов, образующихся от выполнения рейсов на муниципальных пригородных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маршрутах – 4 129,8 </a:t>
                      </a:r>
                      <a:r>
                        <a:rPr lang="ru-RU" sz="1400" u="none" strike="noStrike" dirty="0" err="1" smtClean="0">
                          <a:solidFill>
                            <a:srgbClr val="002060"/>
                          </a:solidFill>
                          <a:effectLst/>
                        </a:rPr>
                        <a:t>тыс.руб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.;</a:t>
                      </a:r>
                    </a:p>
                    <a:p>
                      <a:pPr algn="ctr" fontAlgn="ctr"/>
                      <a:r>
                        <a:rPr lang="ru-RU" sz="1400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приобретение 10 автобусов - 32 023,2 </a:t>
                      </a:r>
                      <a:r>
                        <a:rPr lang="ru-RU" sz="1400" u="none" strike="noStrike" baseline="0" dirty="0" err="1" smtClean="0">
                          <a:solidFill>
                            <a:srgbClr val="002060"/>
                          </a:solidFill>
                          <a:effectLst/>
                        </a:rPr>
                        <a:t>тыс.руб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537800"/>
              </p:ext>
            </p:extLst>
          </p:nvPr>
        </p:nvGraphicFramePr>
        <p:xfrm>
          <a:off x="107504" y="3429000"/>
          <a:ext cx="8893652" cy="17145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04456"/>
                <a:gridCol w="4789196"/>
              </a:tblGrid>
              <a:tr h="1714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"Информационное обеспечение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населения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муниципального образования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 6 414,6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обслуживание интернет-сайта администрации МО Туапсинский район;  организация информационного обеспечения через радиоэфир в рамках новостных и тематических программ;  организация информационного обеспечения через печатные СМИ МО Туапсинский район;  организация информационного обеспечения через телеэфир в рамках новостных и тематических программ 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095882"/>
            <a:ext cx="3165294" cy="178950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" name="Рисунок 8" descr="\\Server38\53\БЮДЖЕТ 2016\БЮДЖЕТ ДЛЯ ГРАЖДАН\КАРТИНКИ БЮДЖЕТ ДЛЯ ГРАЖДАН\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5085184"/>
            <a:ext cx="3312367" cy="177229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42910" y="188640"/>
            <a:ext cx="2071702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46 762,8  тыс.руб.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94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Муниципальная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программа «Доступная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среда муниципального образования Туапсинский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район»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/>
            </a:r>
            <a:b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</a:b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Расходы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– 1 160,0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тыс.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97049"/>
            <a:ext cx="8748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66FF66"/>
                </a:solidFill>
                <a:latin typeface="Palatino Linotype" pitchFamily="18" charset="0"/>
              </a:rPr>
              <a:t>В рамках программы предусмотрены расходы на обустройство пандусов на объектах социальной сферы муниципального образования Туапсинский </a:t>
            </a:r>
            <a:r>
              <a:rPr lang="ru-RU" sz="2400" b="1" dirty="0" smtClean="0">
                <a:solidFill>
                  <a:srgbClr val="66FF66"/>
                </a:solidFill>
                <a:latin typeface="Palatino Linotype" pitchFamily="18" charset="0"/>
              </a:rPr>
              <a:t>район </a:t>
            </a:r>
          </a:p>
          <a:p>
            <a:pPr algn="just"/>
            <a:r>
              <a:rPr lang="ru-RU" sz="2400" b="1" dirty="0" smtClean="0">
                <a:solidFill>
                  <a:srgbClr val="66FF66"/>
                </a:solidFill>
                <a:latin typeface="Palatino Linotype" pitchFamily="18" charset="0"/>
              </a:rPr>
              <a:t>( 8 общеобразовательных учреждений).</a:t>
            </a:r>
            <a:endParaRPr lang="ru-RU" sz="2400" b="1" dirty="0">
              <a:solidFill>
                <a:srgbClr val="66FF66"/>
              </a:solidFill>
              <a:latin typeface="Palatino Linotype" pitchFamily="18" charset="0"/>
            </a:endParaRPr>
          </a:p>
        </p:txBody>
      </p:sp>
      <p:pic>
        <p:nvPicPr>
          <p:cNvPr id="5" name="Рисунок 4" descr="\\Server38\53\БЮДЖЕТ 2016\БЮДЖЕТ ДЛЯ ГРАЖДАН\КАРТИНКИ БЮДЖЕТ ДЛЯ ГРАЖДАН\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579031"/>
            <a:ext cx="2736304" cy="250031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\\Server38\53\БЮДЖЕТ 2016\БЮДЖЕТ ДЛЯ ГРАЖДАН\КАРТИНКИ БЮДЖЕТ ДЛЯ ГРАЖДАН\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637087"/>
            <a:ext cx="2399110" cy="238420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06998"/>
            <a:ext cx="2736304" cy="199750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08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42852"/>
            <a:ext cx="5500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«Обеспечение безопасности населения  Туапсинского района»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Прямоугольник с двумя вырезанными соседними углами 2"/>
          <p:cNvSpPr/>
          <p:nvPr/>
        </p:nvSpPr>
        <p:spPr>
          <a:xfrm>
            <a:off x="6572264" y="214290"/>
            <a:ext cx="2214578" cy="857256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9 902,6 тыс. руб.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карточка 7"/>
          <p:cNvSpPr/>
          <p:nvPr/>
        </p:nvSpPr>
        <p:spPr>
          <a:xfrm>
            <a:off x="285720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«Поддержка реестровых казачьих обществ Туапсинского района»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9 656,3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карточка 8"/>
          <p:cNvSpPr/>
          <p:nvPr/>
        </p:nvSpPr>
        <p:spPr>
          <a:xfrm>
            <a:off x="1714480" y="1357298"/>
            <a:ext cx="1571636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>
            <a:off x="1285852" y="1000108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Блок-схема: карточка 15"/>
          <p:cNvSpPr/>
          <p:nvPr/>
        </p:nvSpPr>
        <p:spPr>
          <a:xfrm>
            <a:off x="3286116" y="1357298"/>
            <a:ext cx="1500198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правопорядка,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правонаруше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усиление борьбы с преступностью и противодействие коррупции в Туапсинском  районе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50,0 тыс.руб.   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карточка 16"/>
          <p:cNvSpPr/>
          <p:nvPr/>
        </p:nvSpPr>
        <p:spPr>
          <a:xfrm>
            <a:off x="4786314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изготовление методических и агитационных материалов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профилактичес-кой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направленности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Блок-схема: карточка 17"/>
          <p:cNvSpPr/>
          <p:nvPr/>
        </p:nvSpPr>
        <p:spPr>
          <a:xfrm>
            <a:off x="6215074" y="1357298"/>
            <a:ext cx="142876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Противодейст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/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вие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незаконному обороту наркотиков на территории Туапсинского района»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196,3 тыс. руб.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Блок-схема: карточка 18"/>
          <p:cNvSpPr/>
          <p:nvPr/>
        </p:nvSpPr>
        <p:spPr>
          <a:xfrm>
            <a:off x="7643834" y="1357298"/>
            <a:ext cx="1285884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оплата за призы  для проведения мероприятий по профилактике наркомании 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Круговая стрелка 19"/>
          <p:cNvSpPr/>
          <p:nvPr/>
        </p:nvSpPr>
        <p:spPr>
          <a:xfrm>
            <a:off x="3929058" y="1000108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Круговая стрелка 20"/>
          <p:cNvSpPr/>
          <p:nvPr/>
        </p:nvSpPr>
        <p:spPr>
          <a:xfrm>
            <a:off x="7072330" y="1000108"/>
            <a:ext cx="1500198" cy="1428760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Рисунок 21" descr="\\Server38\53\БЮДЖЕТ 2017\БЮДЖЕТ ДЛЯ ГРАЖДАН\КАРТИНКИ\0_130b52_b81e3993_or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857760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G: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857760"/>
            <a:ext cx="2781300" cy="1714512"/>
          </a:xfrm>
          <a:prstGeom prst="rect">
            <a:avLst/>
          </a:prstGeom>
          <a:noFill/>
        </p:spPr>
      </p:pic>
      <p:pic>
        <p:nvPicPr>
          <p:cNvPr id="2051" name="Picture 3" descr="G:\26335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857761"/>
            <a:ext cx="2928958" cy="178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0009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«Социальная поддержка отдельных категорий граждан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2 391,4 тыс. руб.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рамках программы произведены расходы на:</a:t>
            </a:r>
          </a:p>
          <a:p>
            <a:pPr algn="ctr"/>
            <a:endParaRPr lang="ru-RU" sz="2400" dirty="0"/>
          </a:p>
        </p:txBody>
      </p:sp>
      <p:sp>
        <p:nvSpPr>
          <p:cNvPr id="4" name="Нашивка 3"/>
          <p:cNvSpPr/>
          <p:nvPr/>
        </p:nvSpPr>
        <p:spPr>
          <a:xfrm>
            <a:off x="1643042" y="2714620"/>
            <a:ext cx="6357982" cy="785818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выплату доплат к пенсии муниципальным служащим – 2 225,4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1714480" y="3786190"/>
            <a:ext cx="6357982" cy="857256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оказание адресной помощи гражданам, оказавшимся в трудной жизненной  ситуации – 166,0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486934" y="4714884"/>
          <a:ext cx="3111084" cy="19545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Документ" r:id="rId4" imgW="5929084" imgH="4732536" progId="Word.Document.12">
                  <p:embed/>
                </p:oleObj>
              </mc:Choice>
              <mc:Fallback>
                <p:oleObj name="Документ" r:id="rId4" imgW="5929084" imgH="4732536" progId="Word.Document.12">
                  <p:embed/>
                  <p:pic>
                    <p:nvPicPr>
                      <p:cNvPr id="0" name="Picture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934" y="4714884"/>
                        <a:ext cx="3111084" cy="1954572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 descr="G:\4282_3282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4714884"/>
            <a:ext cx="2786082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71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«Развитие санаторно-курортного и туристского комплекса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6 191,3 тыс. руб.</a:t>
            </a:r>
            <a:endParaRPr lang="ru-RU" sz="2400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214942" y="2357430"/>
            <a:ext cx="3714776" cy="8572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4 147,5 тыс. руб.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214942" y="3286124"/>
            <a:ext cx="3714776" cy="9286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выполнение муниципального задания МБУ «Центр развития пляжного отдыха и туризма» - 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1 602,4 тыс. руб.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14942" y="4357694"/>
            <a:ext cx="3714776" cy="78581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выставках – 441,4 тыс. руб.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71472" y="2285992"/>
            <a:ext cx="3786214" cy="292895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программы осуществлялись расходы на следующие цели: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4214810" y="2571744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4214810" y="3500438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4214810" y="4500570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\\Server38\53\БЮДЖЕТ 2016\БЮДЖЕТ ДЛЯ ГРАЖДАН\КАРТИНКИ БЮДЖЕТ ДЛЯ ГРАЖДАН\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5214950"/>
            <a:ext cx="3786214" cy="1357322"/>
          </a:xfrm>
          <a:prstGeom prst="roundRect">
            <a:avLst>
              <a:gd name="adj" fmla="val 522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 descr="\\Server38\53\БЮДЖЕТ 2017\БЮДЖЕТ ДЛЯ ГРАЖДАН\КАРТИНКИ\map-tuapse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286388"/>
            <a:ext cx="350046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66FF66"/>
                </a:solidFill>
              </a:rPr>
              <a:t/>
            </a:r>
            <a:br>
              <a:rPr lang="ru-RU" sz="2000" b="1" dirty="0" smtClean="0">
                <a:solidFill>
                  <a:srgbClr val="66FF66"/>
                </a:solidFill>
              </a:rPr>
            </a:b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</a:t>
            </a: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Объем средств по непрограммным расходам составляет </a:t>
            </a: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133 779,1  </a:t>
            </a:r>
            <a:r>
              <a:rPr lang="ru-RU" sz="20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тыс. рублей: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57789"/>
              </p:ext>
            </p:extLst>
          </p:nvPr>
        </p:nvGraphicFramePr>
        <p:xfrm>
          <a:off x="214282" y="1285860"/>
          <a:ext cx="8643998" cy="23550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46064"/>
                <a:gridCol w="2152459"/>
                <a:gridCol w="2129681"/>
                <a:gridCol w="2015794"/>
              </a:tblGrid>
              <a:tr h="1998856"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высшего должностного лица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741,9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Совета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775,0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администрации муниципального образования Туапсинский район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76 973,9 тыс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соответствии с жилищным законодательством)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230,2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16501"/>
              </p:ext>
            </p:extLst>
          </p:nvPr>
        </p:nvGraphicFramePr>
        <p:xfrm>
          <a:off x="214282" y="3857628"/>
          <a:ext cx="8715436" cy="25684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5455"/>
                <a:gridCol w="2170245"/>
                <a:gridCol w="2147282"/>
                <a:gridCol w="2032454"/>
              </a:tblGrid>
              <a:tr h="249701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области строительства,</a:t>
                      </a:r>
                      <a:r>
                        <a:rPr lang="ru-RU" sz="14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архитектуры, градостроительства и муниципального земельного контроля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b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654,5 тыс. рублей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 - </a:t>
                      </a:r>
                      <a:b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66,1 тыс. рублей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 отдельных полномочий Краснодарского края по созданию и организации деятельности комиссий по делам несовершеннолетних и защите их прав –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2 091,4 тыс. рублей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отдельных полномочий Краснодарского края по поддержке сельскохозяйственного производства – </a:t>
                      </a: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498,1 тыс. руб. 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2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23580"/>
              </p:ext>
            </p:extLst>
          </p:nvPr>
        </p:nvGraphicFramePr>
        <p:xfrm>
          <a:off x="215008" y="928670"/>
          <a:ext cx="8714710" cy="12882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5258"/>
                <a:gridCol w="2170066"/>
                <a:gridCol w="2147102"/>
                <a:gridCol w="2032284"/>
              </a:tblGrid>
              <a:tr h="128588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объема дорожного фонда – 196,4 тыс. руб.</a:t>
                      </a: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по мобилизационной подготовке - </a:t>
                      </a:r>
                      <a:b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105,1 тыс. рублей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Всероссийской  сельскохозяйственной переписи – 906,5 тыс. руб.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за счет средств  краевого бюджета на предупреждение и ликвидацию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последствий ЧС – 6 937,4 тыс. руб.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884042"/>
              </p:ext>
            </p:extLst>
          </p:nvPr>
        </p:nvGraphicFramePr>
        <p:xfrm>
          <a:off x="857224" y="4429133"/>
          <a:ext cx="7500990" cy="20002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500990"/>
              </a:tblGrid>
              <a:tr h="20002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финансовое обеспечение мероприятий по временному социально-бытовому обустройству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лиц, </a:t>
                      </a: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вынужденно покинувших территорию Украины и находящихся в размещения;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компенсацию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расходов, связанных с оказанием в 2016 году медицинскими организациями гражданам Украины и лицам без гражданства медицинской помощи, а также затрат по проведению указанным лицам профилактических прививок, включенных в календарь профилактических прививок по эпидемическим показаниям – 738,5 тыс.  руб.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 smtClean="0">
                <a:solidFill>
                  <a:srgbClr val="66FF66"/>
                </a:solidFill>
              </a:rPr>
              <a:t> </a:t>
            </a:r>
            <a:r>
              <a:rPr lang="ru-RU" sz="20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2357430"/>
          <a:ext cx="8715436" cy="17150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70607"/>
                <a:gridCol w="2165094"/>
                <a:gridCol w="2147282"/>
                <a:gridCol w="2032453"/>
              </a:tblGrid>
              <a:tr h="17145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финансового управления администрации муниципального образования Туапсинский район 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20 578,2 тыс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финансовое обеспечение непредвиденных расходов (резервный фонд администрации муниципального образования Туапсинский район)  - </a:t>
                      </a:r>
                      <a:b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10 845,7 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расходов по исполнительным листам  - </a:t>
                      </a:r>
                      <a:b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4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930,4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тыс. рублей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контрольно-счетной палаты  муниципального образования Туапсинский район  - </a:t>
                      </a:r>
                      <a:b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4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509,8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тыс. рублей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91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02024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ФИНАНСОВОЕ УПРАВЛЕНИЕ АДМИНИСТРАЦИИ МУНИЦИПАЛЬНОГО ОБРАЗОВАНИЯ </a:t>
            </a:r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ТУАПСИНСКИЙ </a:t>
            </a:r>
            <a:r>
              <a:rPr lang="ru-RU" sz="2800" dirty="0">
                <a:solidFill>
                  <a:srgbClr val="FFFF00"/>
                </a:solidFill>
              </a:rPr>
              <a:t>РАЙОН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Наш адрес: 352800, г</a:t>
            </a:r>
            <a:r>
              <a:rPr lang="ru-RU" sz="2800" dirty="0" smtClean="0">
                <a:solidFill>
                  <a:srgbClr val="FFFF00"/>
                </a:solidFill>
              </a:rPr>
              <a:t>. Туапсе</a:t>
            </a:r>
            <a:r>
              <a:rPr lang="ru-RU" sz="2800" dirty="0">
                <a:solidFill>
                  <a:srgbClr val="FFFF00"/>
                </a:solidFill>
              </a:rPr>
              <a:t>, ул. Свободы, д.3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Телефон:  (86167) 2-57-11, ФАКС: (86167) 2-57-11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Адрес электронной почты: </a:t>
            </a:r>
            <a:r>
              <a:rPr lang="en-US" sz="2800" dirty="0">
                <a:solidFill>
                  <a:srgbClr val="FFFF00"/>
                </a:solidFill>
              </a:rPr>
              <a:t>tuaprfin@mail.ru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942184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5400" dirty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>СПАСИБО</a:t>
            </a:r>
            <a:r>
              <a:rPr lang="en-US" sz="5400" dirty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/>
            </a:r>
            <a:br>
              <a:rPr lang="en-US" sz="5400" dirty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</a:br>
            <a:r>
              <a:rPr lang="ru-RU" sz="5400" dirty="0">
                <a:ln>
                  <a:solidFill>
                    <a:srgbClr val="FFC000"/>
                  </a:solidFill>
                </a:ln>
                <a:solidFill>
                  <a:srgbClr val="00B050"/>
                </a:solidFill>
              </a:rPr>
              <a:t>ЗА ВНИМАНИЕ!</a:t>
            </a:r>
          </a:p>
        </p:txBody>
      </p:sp>
      <p:pic>
        <p:nvPicPr>
          <p:cNvPr id="12290" name="Picture 2" descr="C:\Users\vl\Desktop\image0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884" y="476672"/>
            <a:ext cx="2088232" cy="250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6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24956</TotalTime>
  <Words>3958</Words>
  <Application>Microsoft Office PowerPoint</Application>
  <PresentationFormat>Экран (4:3)</PresentationFormat>
  <Paragraphs>704</Paragraphs>
  <Slides>46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8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5" baseType="lpstr">
      <vt:lpstr>Литейная</vt:lpstr>
      <vt:lpstr>Тема Office</vt:lpstr>
      <vt:lpstr>1_Тема Office</vt:lpstr>
      <vt:lpstr>2_Тема Office</vt:lpstr>
      <vt:lpstr>3_Тема Office</vt:lpstr>
      <vt:lpstr>4_Тема Office</vt:lpstr>
      <vt:lpstr>1_Литейная</vt:lpstr>
      <vt:lpstr>2_Литейная</vt:lpstr>
      <vt:lpstr>Документ</vt:lpstr>
      <vt:lpstr>МУНИЦИПАЛЬНОЕ ОБРАЗОВАНИЕ ТУАПСИНСКИЙ РАЙОН</vt:lpstr>
      <vt:lpstr>Бюджет муниципального образования  Туапсинский район </vt:lpstr>
      <vt:lpstr>БЮДЖЕТ МУНИЦИПАЛЬНОГО ОБРАЗОВАНИЯ  ТУАПСИНСКИЙ РАЙОН НА 2016 ГОД</vt:lpstr>
      <vt:lpstr>Порядок составления, рассмотрения и утверждения годового отчета об исполнении бюджета муниципального образования  Туапсинский район</vt:lpstr>
      <vt:lpstr>Социально экономические показатели </vt:lpstr>
      <vt:lpstr>Исполнение основных показателей социально-экономического развития за 2016 год</vt:lpstr>
      <vt:lpstr>Основные мероприятия по мобилизации доходов бюджета в 2016 году</vt:lpstr>
      <vt:lpstr>ОСНОВНЫЕ ХАРАКТЕРИСТИКИ</vt:lpstr>
      <vt:lpstr>Доходы бюджета муниципального образования Туапсинский район  за 2016 год </vt:lpstr>
      <vt:lpstr>Исполнение бюджета по собственным доходам  МО Туапсинский район за 2016г.</vt:lpstr>
      <vt:lpstr>МО Туапсинский район  в рейтинге  среди ГО И МР Краснодарского края по исполнению бюджета по доходам  за 2016 год</vt:lpstr>
      <vt:lpstr>Исполнение собственных доходов  бюджета                          МО Туапсинский район в разрезе основных отраслей экономики за 2016 год (уд. вес)                    </vt:lpstr>
      <vt:lpstr>      Исполнение бюджета муниципального образования Туапсинский район  по расходам за 2016 год     </vt:lpstr>
      <vt:lpstr>РАСХОДЫ БЮДЖЕТА муниципального образования Туапсинский район в расчете на одного жителя:  18 035 руб.</vt:lpstr>
      <vt:lpstr>РАСХОДЫ БЮДЖЕТА муниципального образования Туапсинский район в расчете на одного жителя в 2016 году -  18 035 руб.</vt:lpstr>
      <vt:lpstr>Структура безвозмездных поступлений  в 2016 году</vt:lpstr>
      <vt:lpstr> Исполнение бюджета муниципального образования Туапсинский район  по отраслям социальной сферы  за 2016 год</vt:lpstr>
      <vt:lpstr>МУНИЦИПАЛЬНЫЕ ПРОГРАММЫ</vt:lpstr>
      <vt:lpstr>МУНИЦИПАЛЬНЫЕ ПРОГРАММЫ</vt:lpstr>
      <vt:lpstr> Муниципальная программа «Развитие образования в  МО Туапсинский район». Расходы - 1 320 313,3 тыс. руб.</vt:lpstr>
      <vt:lpstr>Презентация PowerPoint</vt:lpstr>
      <vt:lpstr> Муниципальная программа  «Туапсинский район – территория комфортного проживания»  Расходы – 205 458,1 тыс. руб.</vt:lpstr>
      <vt:lpstr>Муниципальная программа  «Управление муниципальными финансами» Расходы – 50 120,7 тыс. руб.</vt:lpstr>
      <vt:lpstr>Муниципальная программа  «Развитие культуры в Туапсинском районе» Расходы - 78 384,9 тыс. руб.</vt:lpstr>
      <vt:lpstr>      Муниципальная программа  «Развитие физической культуры и спорта  в Туапсинском районе» Расходы – 110 702,6 тыс. руб.</vt:lpstr>
      <vt:lpstr>  Муниципальная программа  «Развитие жилищно-коммунального хозяйства в МО Туапсинский район» Расходы – 2 444,5 тыс. руб.</vt:lpstr>
      <vt:lpstr> Муниципальная программа  «Функционирование органов местного самоуправления в МО Туапсинский район» Расходы – 66 518,0 тыс. руб.</vt:lpstr>
      <vt:lpstr>Муниципальная программа  «Молодежь Туапсинского района» Расходы – 8 999,5 тыс. руб.</vt:lpstr>
      <vt:lpstr> Ведомственная целевая программа  «Развитие агропромышленного комплекса на территории  МО Туапсинский район» </vt:lpstr>
      <vt:lpstr>Муниципальная программа  «По улучшению положения детей в муниципальном образовании Туапсинский район»</vt:lpstr>
      <vt:lpstr> Муниципальная программа  «По улучшению положения детей в муниципальном образовании Туапсинский район»</vt:lpstr>
      <vt:lpstr>Муниципальная программа  «Развитие здравоохранения муниципального образования Туапсинский район»</vt:lpstr>
      <vt:lpstr>Муниципальная программа  «Содействие развитию гражданского общества и гармонизации межнациональных отношений» Расходы – 13 132,8 тыс. руб.</vt:lpstr>
      <vt:lpstr>Муниципальная программа  «Защита населения и территории от чрезвычайных ситуаций, обеспечение пожарной безопасности» Расходы – 50 944,2 тыс. руб.</vt:lpstr>
      <vt:lpstr>Презентация PowerPoint</vt:lpstr>
      <vt:lpstr>Ведомственная целевая программа  «Поддержка малого и среднего предпринимательства на территории муниципального образования Туапсинский район» Расходы – 2 300,0 тыс. руб.</vt:lpstr>
      <vt:lpstr>  Муниципальная программа  «Управление муниципальной собственностью» Расходы – 14 074,8 тыс. руб.  </vt:lpstr>
      <vt:lpstr> Муниципальная программа  «Экономическое развитие  Туапсинского района» </vt:lpstr>
      <vt:lpstr>Муниципальная программа «Доступная среда муниципального образования Туапсинский район» Расходы – 1 160,0 тыс. руб.</vt:lpstr>
      <vt:lpstr>Презентация PowerPoint</vt:lpstr>
      <vt:lpstr>Презентация PowerPoint</vt:lpstr>
      <vt:lpstr>Презентация PowerPoint</vt:lpstr>
      <vt:lpstr> НЕПРОГРАММНЫЕ РАСХОДЫ Объем средств по непрограммным расходам составляет  133 779,1  тыс. рублей:</vt:lpstr>
      <vt:lpstr>   НЕПРОГРАММНЫЕ РАСХОДЫ</vt:lpstr>
      <vt:lpstr>ФИНАНСОВОЕ УПРАВЛЕНИЕ АДМИНИСТРАЦИИ МУНИЦИПАЛЬНОГО ОБРАЗОВАНИЯ  ТУАПСИНСКИЙ РАЙОН  Наш адрес: 352800, г. Туапсе, ул. Свободы, д.3  Телефон:  (86167) 2-57-11, ФАКС: (86167) 2-57-11  Адрес электронной почты: tuaprfin@mail.ru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Бритов Сергей Сергеевич</dc:creator>
  <cp:lastModifiedBy>Пичугина ЛВ.</cp:lastModifiedBy>
  <cp:revision>592</cp:revision>
  <cp:lastPrinted>2017-05-15T13:27:34Z</cp:lastPrinted>
  <dcterms:created xsi:type="dcterms:W3CDTF">2016-04-25T11:56:59Z</dcterms:created>
  <dcterms:modified xsi:type="dcterms:W3CDTF">2017-05-26T10:44:52Z</dcterms:modified>
</cp:coreProperties>
</file>