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5"/>
  </p:notesMasterIdLst>
  <p:sldIdLst>
    <p:sldId id="259" r:id="rId2"/>
    <p:sldId id="283" r:id="rId3"/>
    <p:sldId id="287" r:id="rId4"/>
    <p:sldId id="284" r:id="rId5"/>
    <p:sldId id="285" r:id="rId6"/>
    <p:sldId id="286" r:id="rId7"/>
    <p:sldId id="260" r:id="rId8"/>
    <p:sldId id="261" r:id="rId9"/>
    <p:sldId id="262" r:id="rId10"/>
    <p:sldId id="266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8" r:id="rId21"/>
    <p:sldId id="276" r:id="rId22"/>
    <p:sldId id="281" r:id="rId23"/>
    <p:sldId id="277" r:id="rId24"/>
  </p:sldIdLst>
  <p:sldSz cx="9144000" cy="6858000" type="screen4x3"/>
  <p:notesSz cx="6797675" cy="9928225"/>
  <p:custDataLst>
    <p:tags r:id="rId2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CC"/>
    <a:srgbClr val="FCEA7C"/>
    <a:srgbClr val="FF9999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2508" y="-76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867046639552394"/>
          <c:y val="6.7103757826388347E-2"/>
          <c:w val="0.55824715290365534"/>
          <c:h val="0.824358663909728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6350" h="69850"/>
              <a:bevelB w="152400" h="260350"/>
            </a:sp3d>
          </c:spPr>
          <c:explosion val="9"/>
          <c:dLbls>
            <c:dLbl>
              <c:idx val="0"/>
              <c:layout>
                <c:manualLayout>
                  <c:x val="0.15235515381577583"/>
                  <c:y val="0.19796140528438899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kern="900" baseline="0" dirty="0" smtClean="0"/>
                      <a:t>Налоговые, </a:t>
                    </a:r>
                    <a:r>
                      <a:rPr lang="ru-RU" sz="1700" b="1" kern="900" baseline="0" dirty="0"/>
                      <a:t>неналоговые </a:t>
                    </a:r>
                    <a:r>
                      <a:rPr lang="ru-RU" sz="1700" b="1" kern="900" baseline="0" dirty="0" smtClean="0"/>
                      <a:t>доходы -</a:t>
                    </a:r>
                    <a:r>
                      <a:rPr lang="ru-RU" sz="1700" b="1" kern="900" baseline="0" dirty="0"/>
                      <a:t>
</a:t>
                    </a:r>
                    <a:r>
                      <a:rPr lang="ru-RU" sz="1700" b="1" kern="900" baseline="0" dirty="0" smtClean="0"/>
                      <a:t>1053 млн. руб.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4496919696074068"/>
                  <c:y val="0.15422588718400826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kern="900" baseline="0" dirty="0"/>
                      <a:t>Субвенции 
</a:t>
                    </a:r>
                    <a:r>
                      <a:rPr lang="ru-RU" sz="1700" b="1" kern="900" baseline="0" dirty="0" smtClean="0"/>
                      <a:t>1 051млн. руб.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9640987975326146"/>
                  <c:y val="-0.12199958239929007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kern="900" baseline="0" dirty="0"/>
                      <a:t>Субсидии
</a:t>
                    </a:r>
                    <a:r>
                      <a:rPr lang="ru-RU" sz="1700" b="1" kern="900" baseline="0" dirty="0" smtClean="0"/>
                      <a:t>85 млн. руб.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22602724257319778"/>
                  <c:y val="-9.2075156527766128E-2"/>
                </c:manualLayout>
              </c:layout>
              <c:tx>
                <c:rich>
                  <a:bodyPr/>
                  <a:lstStyle/>
                  <a:p>
                    <a:r>
                      <a:rPr lang="ru-RU" sz="1700" b="1" kern="900" baseline="0" dirty="0"/>
                      <a:t>Межбюджетные трансферты
</a:t>
                    </a:r>
                    <a:r>
                      <a:rPr lang="ru-RU" sz="1700" b="1" kern="900" baseline="0" dirty="0" smtClean="0"/>
                      <a:t>37 млн. руб.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 kern="900" baseline="0"/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Налоговы, неналоговые доходы, прочие безвозмездныепоступления</c:v>
                </c:pt>
                <c:pt idx="1">
                  <c:v>Субвенции </c:v>
                </c:pt>
                <c:pt idx="2">
                  <c:v>Субсидии</c:v>
                </c:pt>
                <c:pt idx="3">
                  <c:v>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1054</c:v>
                </c:pt>
                <c:pt idx="1">
                  <c:v>1051</c:v>
                </c:pt>
                <c:pt idx="2">
                  <c:v>85</c:v>
                </c:pt>
                <c:pt idx="3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4128152427508054E-2"/>
          <c:y val="6.6511191807662309E-2"/>
          <c:w val="0.53940129337481046"/>
          <c:h val="0.7525828107412765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Продажа материальных и нематериальных активов 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31</c:v>
                </c:pt>
                <c:pt idx="1">
                  <c:v>37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ЕНВД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105</c:v>
                </c:pt>
                <c:pt idx="1">
                  <c:v>113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Арендная плата за землю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99</c:v>
                </c:pt>
                <c:pt idx="1">
                  <c:v>126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141</c:v>
                </c:pt>
                <c:pt idx="1">
                  <c:v>141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471</c:v>
                </c:pt>
                <c:pt idx="1">
                  <c:v>503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7194368"/>
        <c:axId val="57195904"/>
        <c:axId val="0"/>
      </c:bar3DChart>
      <c:catAx>
        <c:axId val="5719436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57195904"/>
        <c:crosses val="autoZero"/>
        <c:auto val="1"/>
        <c:lblAlgn val="ctr"/>
        <c:lblOffset val="100"/>
        <c:noMultiLvlLbl val="0"/>
      </c:catAx>
      <c:valAx>
        <c:axId val="57195904"/>
        <c:scaling>
          <c:orientation val="minMax"/>
          <c:max val="9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7194368"/>
        <c:crosses val="autoZero"/>
        <c:crossBetween val="between"/>
        <c:majorUnit val="200"/>
        <c:minorUnit val="10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3358249546346701"/>
          <c:y val="3.6738286237349246E-2"/>
          <c:w val="0.35025031940895457"/>
          <c:h val="0.6404500339772023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17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4424514200299E-2"/>
          <c:y val="1.024088534192673E-3"/>
          <c:w val="0.63020785518402145"/>
          <c:h val="0.9500141960398866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42"/>
          <c:dPt>
            <c:idx val="0"/>
            <c:bubble3D val="0"/>
            <c:explosion val="30"/>
          </c:dPt>
          <c:dPt>
            <c:idx val="1"/>
            <c:bubble3D val="0"/>
            <c:explosion val="31"/>
          </c:dPt>
          <c:dPt>
            <c:idx val="2"/>
            <c:bubble3D val="0"/>
            <c:explosion val="26"/>
          </c:dPt>
          <c:dPt>
            <c:idx val="3"/>
            <c:bubble3D val="0"/>
            <c:explosion val="27"/>
          </c:dPt>
          <c:dPt>
            <c:idx val="4"/>
            <c:bubble3D val="0"/>
            <c:explosion val="15"/>
          </c:dPt>
          <c:dPt>
            <c:idx val="5"/>
            <c:bubble3D val="0"/>
            <c:explosion val="14"/>
          </c:dPt>
          <c:dPt>
            <c:idx val="6"/>
            <c:bubble3D val="0"/>
            <c:explosion val="33"/>
          </c:dPt>
          <c:dPt>
            <c:idx val="7"/>
            <c:bubble3D val="0"/>
            <c:explosion val="27"/>
          </c:dPt>
          <c:cat>
            <c:strRef>
              <c:f>Лист1!$A$2:$A$9</c:f>
              <c:strCache>
                <c:ptCount val="8"/>
                <c:pt idx="0">
                  <c:v>Торговля, общественное питание 12%</c:v>
                </c:pt>
                <c:pt idx="1">
                  <c:v>Транспорт и связь  11%</c:v>
                </c:pt>
                <c:pt idx="2">
                  <c:v>Строительство 9 %</c:v>
                </c:pt>
                <c:pt idx="3">
                  <c:v>Санаторно-курортная  8%</c:v>
                </c:pt>
                <c:pt idx="4">
                  <c:v>Промышленность  8%</c:v>
                </c:pt>
                <c:pt idx="5">
                  <c:v>Архитектура  3%</c:v>
                </c:pt>
                <c:pt idx="6">
                  <c:v>Операция с недвижимым имуществом 27%</c:v>
                </c:pt>
                <c:pt idx="7">
                  <c:v>Образование 4%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122</c:v>
                </c:pt>
                <c:pt idx="1">
                  <c:v>115</c:v>
                </c:pt>
                <c:pt idx="2">
                  <c:v>95</c:v>
                </c:pt>
                <c:pt idx="3">
                  <c:v>89</c:v>
                </c:pt>
                <c:pt idx="4">
                  <c:v>81</c:v>
                </c:pt>
                <c:pt idx="5">
                  <c:v>29</c:v>
                </c:pt>
                <c:pt idx="6">
                  <c:v>276</c:v>
                </c:pt>
                <c:pt idx="7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15739792615609"/>
          <c:y val="0"/>
          <c:w val="0.34646787425114473"/>
          <c:h val="0.94854233675866673"/>
        </c:manualLayout>
      </c:layout>
      <c:overlay val="0"/>
      <c:txPr>
        <a:bodyPr/>
        <a:lstStyle/>
        <a:p>
          <a:pPr>
            <a:defRPr sz="1500" b="1" baseline="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доля исполнения </a:t>
            </a:r>
            <a:r>
              <a:rPr lang="ru-RU" sz="1800" dirty="0" smtClean="0"/>
              <a:t>расходов по отраслям </a:t>
            </a:r>
            <a:r>
              <a:rPr lang="ru-RU" sz="1800" dirty="0"/>
              <a:t>в общем объеме расходов</a:t>
            </a:r>
          </a:p>
        </c:rich>
      </c:tx>
      <c:layout>
        <c:manualLayout>
          <c:xMode val="edge"/>
          <c:yMode val="edge"/>
          <c:x val="0.13024251878161625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638072544933351"/>
          <c:y val="0.13355960367373737"/>
          <c:w val="0.44615357545668149"/>
          <c:h val="0.8664403963262626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cat>
            <c:strRef>
              <c:f>Лист1!$A$2:$A$14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Культура, кинематография и средства массовой информации</c:v>
                </c:pt>
                <c:pt idx="6">
                  <c:v>Здравоохранение, физическая культура и спорт</c:v>
                </c:pt>
                <c:pt idx="7">
                  <c:v>Социальная политика</c:v>
                </c:pt>
                <c:pt idx="8">
                  <c:v>Физическая культура</c:v>
                </c:pt>
                <c:pt idx="9">
                  <c:v>Обслуживание государственного и муниципального долга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Лист1!$B$2:$B$14</c:f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</c:v>
                </c:pt>
              </c:strCache>
            </c:strRef>
          </c:tx>
          <c:cat>
            <c:strRef>
              <c:f>Лист1!$A$2:$A$14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Культура, кинематография и средства массовой информации</c:v>
                </c:pt>
                <c:pt idx="6">
                  <c:v>Здравоохранение, физическая культура и спорт</c:v>
                </c:pt>
                <c:pt idx="7">
                  <c:v>Социальная политика</c:v>
                </c:pt>
                <c:pt idx="8">
                  <c:v>Физическая культура</c:v>
                </c:pt>
                <c:pt idx="9">
                  <c:v>Обслуживание государственного и муниципального долга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Лист1!$C$2:$C$14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% исполнения</c:v>
                </c:pt>
              </c:strCache>
            </c:strRef>
          </c:tx>
          <c:cat>
            <c:strRef>
              <c:f>Лист1!$A$2:$A$14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Культура, кинематография и средства массовой информации</c:v>
                </c:pt>
                <c:pt idx="6">
                  <c:v>Здравоохранение, физическая культура и спорт</c:v>
                </c:pt>
                <c:pt idx="7">
                  <c:v>Социальная политика</c:v>
                </c:pt>
                <c:pt idx="8">
                  <c:v>Физическая культура</c:v>
                </c:pt>
                <c:pt idx="9">
                  <c:v>Обслуживание государственного и муниципального долга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Лист1!$D$2:$D$14</c:f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доля исполнения расходов в общем объеме расходов</c:v>
                </c:pt>
              </c:strCache>
            </c:strRef>
          </c:tx>
          <c:explosion val="8"/>
          <c:dLbls>
            <c:dLbl>
              <c:idx val="0"/>
              <c:layout>
                <c:manualLayout>
                  <c:x val="-8.6738996213535507E-3"/>
                  <c:y val="-2.1834736831246714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4849463774454139E-2"/>
                  <c:y val="-9.0068504337719735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8708264796443262E-2"/>
                  <c:y val="-6.2775083298661383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293023313461324E-2"/>
                  <c:y val="-2.4564293843979634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7019889125165361E-3"/>
                  <c:y val="-1.6376052623435045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6540712240673852E-2"/>
                  <c:y val="-0.10098565784451606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6960122596192174E-3"/>
                  <c:y val="-2.1834736831246683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3331720613830847E-2"/>
                  <c:y val="-0.1119030262601395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8918731331259367E-2"/>
                  <c:y val="0.13373776309138621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2.4415105146950788E-2"/>
                  <c:y val="4.3669473662493415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1.4858635471094095E-3"/>
                  <c:y val="-0.11190324116896649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1.1565199495138085E-2"/>
                  <c:y val="-6.2774868389834301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Культура, кинематография и средства массовой информации</c:v>
                </c:pt>
                <c:pt idx="6">
                  <c:v>Здравоохранение, физическая культура и спорт</c:v>
                </c:pt>
                <c:pt idx="7">
                  <c:v>Социальная политика</c:v>
                </c:pt>
                <c:pt idx="8">
                  <c:v>Физическая культура</c:v>
                </c:pt>
                <c:pt idx="9">
                  <c:v>Обслуживание государственного и муниципального долга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Лист1!$E$2:$E$14</c:f>
              <c:numCache>
                <c:formatCode>#,##0.0</c:formatCode>
                <c:ptCount val="11"/>
                <c:pt idx="0">
                  <c:v>10.413544063864824</c:v>
                </c:pt>
                <c:pt idx="1">
                  <c:v>2.1906259656048643</c:v>
                </c:pt>
                <c:pt idx="2">
                  <c:v>2.3428168221626784</c:v>
                </c:pt>
                <c:pt idx="3">
                  <c:v>4.4734888139720432</c:v>
                </c:pt>
                <c:pt idx="4">
                  <c:v>70.708794325586894</c:v>
                </c:pt>
                <c:pt idx="5">
                  <c:v>1.2129150083243778</c:v>
                </c:pt>
                <c:pt idx="6">
                  <c:v>3.2974685587525903</c:v>
                </c:pt>
                <c:pt idx="7">
                  <c:v>2.3243694456102162</c:v>
                </c:pt>
                <c:pt idx="8">
                  <c:v>0.14296716828158076</c:v>
                </c:pt>
                <c:pt idx="9">
                  <c:v>0.53036207588328299</c:v>
                </c:pt>
                <c:pt idx="10">
                  <c:v>2.3612641987151397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0030668967263368"/>
          <c:y val="0.13919644729919786"/>
          <c:w val="0.39101937299590506"/>
          <c:h val="0.86080355270080255"/>
        </c:manualLayout>
      </c:layout>
      <c:overlay val="1"/>
      <c:spPr>
        <a:noFill/>
      </c:spPr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0446473581153405"/>
          <c:y val="3.387622149837133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447026953087261"/>
          <c:y val="0.17962115778556353"/>
          <c:w val="0.45219968930820376"/>
          <c:h val="0.775986868091000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по отрасли образование за 2014 год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rgbClr val="99FF33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rgbClr val="FF9999"/>
              </a:solidFill>
            </c:spPr>
          </c:dPt>
          <c:dLbls>
            <c:dLbl>
              <c:idx val="0"/>
              <c:layout>
                <c:manualLayout>
                  <c:x val="-0.17519375191910536"/>
                  <c:y val="9.2119648505425672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/>
                      <a:t>4</a:t>
                    </a:r>
                    <a:r>
                      <a:rPr lang="ru-RU" dirty="0" smtClean="0"/>
                      <a:t>90,7 млн.руб.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692424687371162"/>
                  <c:y val="-0.22285834466131474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>
                            <a:lumMod val="95000"/>
                          </a:schemeClr>
                        </a:solidFill>
                      </a:defRPr>
                    </a:pPr>
                    <a:r>
                      <a:rPr lang="ru-RU" sz="1400" b="1" dirty="0" smtClean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6</a:t>
                    </a:r>
                    <a:r>
                      <a:rPr lang="ru-RU" dirty="0" smtClean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08,4 млн.руб.</a:t>
                    </a:r>
                    <a:endParaRPr lang="ru-RU" dirty="0">
                      <a:solidFill>
                        <a:schemeClr val="bg1">
                          <a:lumMod val="9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289078006789687"/>
                  <c:y val="0.1657803623304317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/>
                      <a:t>2</a:t>
                    </a:r>
                    <a:r>
                      <a:rPr lang="ru-RU" dirty="0" smtClean="0"/>
                      <a:t>75,5 млн.руб.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35.700000000000003</c:v>
                </c:pt>
                <c:pt idx="1">
                  <c:v>44.3</c:v>
                </c:pt>
                <c:pt idx="2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8038884780980458"/>
          <c:y val="0.22184777168332465"/>
          <c:w val="0.29531444152480035"/>
          <c:h val="0.6787809895098618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261956838728552E-2"/>
          <c:y val="0.11849353892663222"/>
          <c:w val="0.86031805644783477"/>
          <c:h val="0.749633406994225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16.899999999999999</c:v>
                </c:pt>
                <c:pt idx="1">
                  <c:v>30</c:v>
                </c:pt>
                <c:pt idx="2">
                  <c:v>31.1</c:v>
                </c:pt>
                <c:pt idx="3">
                  <c:v>26.3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869888"/>
        <c:axId val="66871680"/>
      </c:barChart>
      <c:catAx>
        <c:axId val="66869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6871680"/>
        <c:crosses val="autoZero"/>
        <c:auto val="1"/>
        <c:lblAlgn val="ctr"/>
        <c:lblOffset val="100"/>
        <c:noMultiLvlLbl val="0"/>
      </c:catAx>
      <c:valAx>
        <c:axId val="66871680"/>
        <c:scaling>
          <c:orientation val="minMax"/>
          <c:max val="35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66869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6690129668132083E-2"/>
          <c:y val="0.256465588185675"/>
          <c:w val="0.77553890833090322"/>
          <c:h val="0.592774870567736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8AE6DB"/>
            </a:solidFill>
            <a:ln w="44450">
              <a:solidFill>
                <a:srgbClr val="31D3C0"/>
              </a:solidFill>
            </a:ln>
            <a:scene3d>
              <a:camera prst="orthographicFront"/>
              <a:lightRig rig="threePt" dir="t"/>
            </a:scene3d>
            <a:sp3d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2.1604938271604975E-2"/>
                  <c:y val="-3.6706330699078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518518518518531E-2"/>
                  <c:y val="-4.6717148162463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802469135802482E-2"/>
                  <c:y val="-4.0043269853539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2345679012345689E-2"/>
                  <c:y val="-4.3040106127258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16.899999999999999</c:v>
                </c:pt>
                <c:pt idx="1">
                  <c:v>10.6</c:v>
                </c:pt>
                <c:pt idx="2">
                  <c:v>8.6</c:v>
                </c:pt>
                <c:pt idx="3">
                  <c:v>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3679232"/>
        <c:axId val="73680768"/>
        <c:axId val="0"/>
      </c:bar3DChart>
      <c:catAx>
        <c:axId val="73679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3680768"/>
        <c:crosses val="autoZero"/>
        <c:auto val="1"/>
        <c:lblAlgn val="ctr"/>
        <c:lblOffset val="100"/>
        <c:noMultiLvlLbl val="0"/>
      </c:catAx>
      <c:valAx>
        <c:axId val="736807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3679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731646082852308E-2"/>
          <c:y val="0.25692234867647595"/>
          <c:w val="0.86170093357324606"/>
          <c:h val="0.5672038690954454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cap="rnd">
              <a:solidFill>
                <a:schemeClr val="accent5">
                  <a:lumMod val="75000"/>
                </a:schemeClr>
              </a:solidFill>
            </a:ln>
          </c:spPr>
          <c:marker>
            <c:symbol val="square"/>
            <c:size val="7"/>
            <c:spPr>
              <a:solidFill>
                <a:schemeClr val="accent5">
                  <a:lumMod val="60000"/>
                  <a:lumOff val="40000"/>
                </a:schemeClr>
              </a:solidFill>
            </c:spPr>
          </c:marker>
          <c:dLbls>
            <c:dLbl>
              <c:idx val="0"/>
              <c:layout>
                <c:manualLayout>
                  <c:x val="-2.9320987654320996E-2"/>
                  <c:y val="-4.4447619437794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3148148148148147E-2"/>
                  <c:y val="-4.9676751136358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5493827160493853E-2"/>
                  <c:y val="-2.8760224342102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42.8</c:v>
                </c:pt>
                <c:pt idx="1">
                  <c:v>49</c:v>
                </c:pt>
                <c:pt idx="2">
                  <c:v>65.599999999999994</c:v>
                </c:pt>
                <c:pt idx="3">
                  <c:v>50.4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723904"/>
        <c:axId val="73725440"/>
      </c:lineChart>
      <c:catAx>
        <c:axId val="73723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3725440"/>
        <c:crosses val="autoZero"/>
        <c:auto val="1"/>
        <c:lblAlgn val="ctr"/>
        <c:lblOffset val="100"/>
        <c:noMultiLvlLbl val="0"/>
      </c:catAx>
      <c:valAx>
        <c:axId val="73725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372390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0446473581153405"/>
          <c:y val="3.387622149837133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447026953087261"/>
          <c:y val="0.17962115778556353"/>
          <c:w val="0.45219968930820376"/>
          <c:h val="0.775986868091000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по отрасли образование за 2014 год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rgbClr val="99FF33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rgbClr val="FF9999"/>
              </a:solidFill>
            </c:spPr>
          </c:dPt>
          <c:dLbls>
            <c:dLbl>
              <c:idx val="0"/>
              <c:layout>
                <c:manualLayout>
                  <c:x val="-0.17519375191910536"/>
                  <c:y val="9.2119648505425672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/>
                      <a:t>4</a:t>
                    </a:r>
                    <a:r>
                      <a:rPr lang="ru-RU" dirty="0" smtClean="0"/>
                      <a:t>90,7 млн.руб.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692424687371162"/>
                  <c:y val="-0.22285834466131474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>
                            <a:lumMod val="95000"/>
                          </a:schemeClr>
                        </a:solidFill>
                      </a:defRPr>
                    </a:pPr>
                    <a:r>
                      <a:rPr lang="ru-RU" sz="1400" b="1" dirty="0" smtClean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6</a:t>
                    </a:r>
                    <a:r>
                      <a:rPr lang="ru-RU" dirty="0" smtClean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08,4 млн.руб.</a:t>
                    </a:r>
                    <a:endParaRPr lang="ru-RU" dirty="0">
                      <a:solidFill>
                        <a:schemeClr val="bg1">
                          <a:lumMod val="9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289078006789687"/>
                  <c:y val="0.1657803623304317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/>
                      <a:t>2</a:t>
                    </a:r>
                    <a:r>
                      <a:rPr lang="ru-RU" dirty="0" smtClean="0"/>
                      <a:t>75,5 млн.руб.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35.700000000000003</c:v>
                </c:pt>
                <c:pt idx="1">
                  <c:v>44.3</c:v>
                </c:pt>
                <c:pt idx="2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8038884780980458"/>
          <c:y val="0.22184777168332465"/>
          <c:w val="0.29531444152480035"/>
          <c:h val="0.6787809895098618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9738529052327528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3467411666902932E-2"/>
          <c:y val="0.23563976377952756"/>
          <c:w val="0.71026663704032889"/>
          <c:h val="0.6991590113735790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2011 год</c:v>
                </c:pt>
              </c:strCache>
            </c:strRef>
          </c:tx>
          <c:spPr>
            <a:solidFill>
              <a:srgbClr val="6600CC"/>
            </a:solidFill>
          </c:spPr>
          <c:dPt>
            <c:idx val="1"/>
            <c:bubble3D val="0"/>
            <c:spPr>
              <a:solidFill>
                <a:srgbClr val="1D8579"/>
              </a:solidFill>
            </c:spPr>
          </c:dPt>
          <c:dLbls>
            <c:dLbl>
              <c:idx val="0"/>
              <c:layout>
                <c:manualLayout>
                  <c:x val="1.0077749297697081E-2"/>
                  <c:y val="-9.7469328804735984E-3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solidFill>
                          <a:schemeClr val="bg1"/>
                        </a:solidFill>
                      </a:rPr>
                      <a:t>15%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multiLvlStrRef>
              <c:f>Лист1!$A$2:$A$3</c:f>
            </c:multiLvl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14.9</c:v>
                </c:pt>
                <c:pt idx="1">
                  <c:v>85.1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467411666902932E-2"/>
          <c:y val="0.18547633388024701"/>
          <c:w val="0.69615709365626044"/>
          <c:h val="0.81337488836735949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1399328646023456"/>
          <c:y val="5.068130568075013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3203056803212341"/>
          <c:y val="0.21914156685293237"/>
          <c:w val="0.56617399654006695"/>
          <c:h val="0.535569996727090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2012 год</c:v>
                </c:pt>
              </c:strCache>
            </c:strRef>
          </c:tx>
          <c:dPt>
            <c:idx val="0"/>
            <c:bubble3D val="0"/>
            <c:spPr>
              <a:solidFill>
                <a:srgbClr val="6600CC"/>
              </a:solidFill>
            </c:spPr>
          </c:dPt>
          <c:dPt>
            <c:idx val="1"/>
            <c:bubble3D val="0"/>
            <c:explosion val="4"/>
            <c:spPr>
              <a:solidFill>
                <a:srgbClr val="1D8579"/>
              </a:solidFill>
            </c:spPr>
          </c:dPt>
          <c:dLbls>
            <c:dLbl>
              <c:idx val="0"/>
              <c:layout>
                <c:manualLayout>
                  <c:x val="0"/>
                  <c:y val="9.533475259505708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1"/>
                <c:pt idx="0">
                  <c:v>программно-целевые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</c:v>
                </c:pt>
                <c:pt idx="1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5255917745250528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1634879110654381"/>
          <c:y val="0.20940154159116436"/>
          <c:w val="0.627929362015332"/>
          <c:h val="0.69288757187898653"/>
        </c:manualLayout>
      </c:layout>
      <c:doughnutChart>
        <c:varyColors val="1"/>
        <c:ser>
          <c:idx val="0"/>
          <c:order val="0"/>
          <c:tx>
            <c:strRef>
              <c:f>Лист1!$A$1</c:f>
              <c:strCache>
                <c:ptCount val="1"/>
                <c:pt idx="0">
                  <c:v>2013 год</c:v>
                </c:pt>
              </c:strCache>
            </c:strRef>
          </c:tx>
          <c:spPr>
            <a:solidFill>
              <a:srgbClr val="6600CC"/>
            </a:solidFill>
          </c:spPr>
          <c:dPt>
            <c:idx val="1"/>
            <c:bubble3D val="0"/>
            <c:spPr>
              <a:solidFill>
                <a:srgbClr val="1D8579"/>
              </a:solidFill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multiLvlStrRef>
              <c:f>Лист1!#ССЫЛКА!</c:f>
            </c:multiLvlStrRef>
          </c:cat>
          <c:val>
            <c:numRef>
              <c:f>Лист1!$A$2:$A$3</c:f>
              <c:numCache>
                <c:formatCode>General</c:formatCode>
                <c:ptCount val="2"/>
                <c:pt idx="0">
                  <c:v>13.2</c:v>
                </c:pt>
                <c:pt idx="1">
                  <c:v>86.8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24586157093656261"/>
          <c:y val="0.23918036884790589"/>
          <c:w val="0.62983887206977096"/>
          <c:h val="0.671828130207755"/>
        </c:manualLayout>
      </c:layout>
      <c:doughnutChart>
        <c:varyColors val="1"/>
        <c:ser>
          <c:idx val="0"/>
          <c:order val="0"/>
          <c:tx>
            <c:strRef>
              <c:f>Лист1!$A$1</c:f>
              <c:strCache>
                <c:ptCount val="1"/>
                <c:pt idx="0">
                  <c:v>2014 год</c:v>
                </c:pt>
              </c:strCache>
            </c:strRef>
          </c:tx>
          <c:spPr>
            <a:solidFill>
              <a:srgbClr val="6600CC"/>
            </a:solidFill>
          </c:spPr>
          <c:dPt>
            <c:idx val="1"/>
            <c:bubble3D val="0"/>
            <c:spPr>
              <a:solidFill>
                <a:srgbClr val="1D8579"/>
              </a:solidFill>
            </c:spPr>
          </c:dPt>
          <c:dLbls>
            <c:dLbl>
              <c:idx val="0"/>
              <c:layout>
                <c:manualLayout>
                  <c:x val="1.1023080768803466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sz="1400" b="1" dirty="0" smtClean="0">
                        <a:solidFill>
                          <a:schemeClr val="bg1"/>
                        </a:solidFill>
                      </a:rPr>
                      <a:t>17</a:t>
                    </a:r>
                    <a:r>
                      <a:rPr lang="en-US" sz="1400" b="1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multiLvlStrRef>
              <c:f>Лист1!#ССЫЛКА!</c:f>
            </c:multiLvlStrRef>
          </c:cat>
          <c:val>
            <c:numRef>
              <c:f>Лист1!$A$2:$A$3</c:f>
              <c:numCache>
                <c:formatCode>General</c:formatCode>
                <c:ptCount val="2"/>
                <c:pt idx="0">
                  <c:v>17</c:v>
                </c:pt>
                <c:pt idx="1">
                  <c:v>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5881169309929775"/>
          <c:y val="1.037466425299149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0066553670345162E-2"/>
          <c:y val="0.17683383763459834"/>
          <c:w val="0.33120436113159163"/>
          <c:h val="0.78579858229259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программных расходов по отраслям социальной сферы</c:v>
                </c:pt>
              </c:strCache>
            </c:strRef>
          </c:tx>
          <c:dPt>
            <c:idx val="5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0.10203182199223038"/>
                  <c:y val="-5.576368420937978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144,6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5998249964880036E-2"/>
                  <c:y val="-7.175809441652453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42,6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9355246111313642E-2"/>
                  <c:y val="-0.1121759891602458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8,5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8948766941414223E-2"/>
                  <c:y val="0.1420032850380459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4,6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166077965625492E-2"/>
                  <c:y val="-0.1344382214612321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2,6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9354901796953688E-2"/>
                  <c:y val="-0.1309800000435681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0,5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Образование</c:v>
                </c:pt>
                <c:pt idx="1">
                  <c:v>Физкультура</c:v>
                </c:pt>
                <c:pt idx="2">
                  <c:v>Культура</c:v>
                </c:pt>
                <c:pt idx="3">
                  <c:v>Здравоохранение</c:v>
                </c:pt>
                <c:pt idx="4">
                  <c:v>Молодежь</c:v>
                </c:pt>
                <c:pt idx="5">
                  <c:v>Опека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71.099999999999994</c:v>
                </c:pt>
                <c:pt idx="1">
                  <c:v>20.9</c:v>
                </c:pt>
                <c:pt idx="2">
                  <c:v>4.2</c:v>
                </c:pt>
                <c:pt idx="3">
                  <c:v>2.2999999999999998</c:v>
                </c:pt>
                <c:pt idx="4">
                  <c:v>1.3</c:v>
                </c:pt>
                <c:pt idx="5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9442052352309793"/>
          <c:y val="0.24621093299001648"/>
          <c:w val="0.39100350190658362"/>
          <c:h val="0.7513412861533911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0CEF04-22E3-4B6B-B9AF-2D4EF0A1FC19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9A787D-792A-43FD-9159-88BB3FF71EFA}">
      <dgm:prSet phldrT="[Текст]" custT="1"/>
      <dgm:spPr>
        <a:solidFill>
          <a:srgbClr val="92D050">
            <a:alpha val="50000"/>
          </a:srgbClr>
        </a:solidFill>
      </dgm:spPr>
      <dgm:t>
        <a:bodyPr/>
        <a:lstStyle/>
        <a:p>
          <a:r>
            <a:rPr lang="ru-RU" sz="1600" dirty="0" smtClean="0">
              <a:solidFill>
                <a:schemeClr val="accent5">
                  <a:lumMod val="50000"/>
                </a:schemeClr>
              </a:solidFill>
            </a:rPr>
            <a:t>Мероприятия по предупреждению и ликвидации ЧС</a:t>
          </a:r>
        </a:p>
        <a:p>
          <a:r>
            <a:rPr lang="ru-RU" sz="1600" dirty="0" smtClean="0">
              <a:solidFill>
                <a:schemeClr val="accent5">
                  <a:lumMod val="50000"/>
                </a:schemeClr>
              </a:solidFill>
            </a:rPr>
            <a:t>1 979,2 тыс. рублей</a:t>
          </a:r>
          <a:endParaRPr lang="ru-RU" sz="1600" dirty="0">
            <a:solidFill>
              <a:schemeClr val="accent5">
                <a:lumMod val="50000"/>
              </a:schemeClr>
            </a:solidFill>
          </a:endParaRPr>
        </a:p>
      </dgm:t>
    </dgm:pt>
    <dgm:pt modelId="{17933654-2D7F-4052-8D40-972C7B4937A2}" type="parTrans" cxnId="{6C879E04-853F-4140-ABBD-0535A9178E1D}">
      <dgm:prSet/>
      <dgm:spPr/>
      <dgm:t>
        <a:bodyPr/>
        <a:lstStyle/>
        <a:p>
          <a:endParaRPr lang="ru-RU"/>
        </a:p>
      </dgm:t>
    </dgm:pt>
    <dgm:pt modelId="{2B95C13C-B2F5-46D9-9C69-68242283F3D4}" type="sibTrans" cxnId="{6C879E04-853F-4140-ABBD-0535A9178E1D}">
      <dgm:prSet/>
      <dgm:spPr/>
      <dgm:t>
        <a:bodyPr/>
        <a:lstStyle/>
        <a:p>
          <a:endParaRPr lang="ru-RU"/>
        </a:p>
      </dgm:t>
    </dgm:pt>
    <dgm:pt modelId="{8C82E169-1671-4BAB-8DE5-CA7442BCB85D}">
      <dgm:prSet phldrT="[Текст]" custT="1"/>
      <dgm:spPr>
        <a:solidFill>
          <a:srgbClr val="92D050">
            <a:alpha val="50000"/>
          </a:srgbClr>
        </a:solidFill>
      </dgm:spPr>
      <dgm:t>
        <a:bodyPr/>
        <a:lstStyle/>
        <a:p>
          <a:r>
            <a:rPr lang="ru-RU" sz="1600" dirty="0" smtClean="0">
              <a:solidFill>
                <a:schemeClr val="accent5">
                  <a:lumMod val="50000"/>
                </a:schemeClr>
              </a:solidFill>
            </a:rPr>
            <a:t>Расходы на мероприятия по предупреждению и ликвидации чрезвычайной ситуации, произошедшей 22 августа 2012 года - 46 173,1 тыс. рублей </a:t>
          </a:r>
          <a:endParaRPr lang="ru-RU" sz="1600" dirty="0">
            <a:solidFill>
              <a:schemeClr val="accent5">
                <a:lumMod val="50000"/>
              </a:schemeClr>
            </a:solidFill>
          </a:endParaRPr>
        </a:p>
      </dgm:t>
    </dgm:pt>
    <dgm:pt modelId="{387F82BC-6CE9-417F-BCBA-04572D99852F}" type="parTrans" cxnId="{DD2CE85F-B63C-471D-BB5F-C408C41BE7B4}">
      <dgm:prSet/>
      <dgm:spPr/>
      <dgm:t>
        <a:bodyPr/>
        <a:lstStyle/>
        <a:p>
          <a:endParaRPr lang="ru-RU"/>
        </a:p>
      </dgm:t>
    </dgm:pt>
    <dgm:pt modelId="{F523DB65-385C-4066-80DD-8B8F389BA122}" type="sibTrans" cxnId="{DD2CE85F-B63C-471D-BB5F-C408C41BE7B4}">
      <dgm:prSet/>
      <dgm:spPr/>
      <dgm:t>
        <a:bodyPr/>
        <a:lstStyle/>
        <a:p>
          <a:endParaRPr lang="ru-RU"/>
        </a:p>
      </dgm:t>
    </dgm:pt>
    <dgm:pt modelId="{B374DD9C-FCCB-4A35-A845-7654C2F48D30}">
      <dgm:prSet phldrT="[Текст]" custT="1"/>
      <dgm:spPr>
        <a:solidFill>
          <a:srgbClr val="92D050">
            <a:alpha val="50000"/>
          </a:srgb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800" dirty="0" smtClean="0">
              <a:solidFill>
                <a:schemeClr val="accent5">
                  <a:lumMod val="50000"/>
                </a:schemeClr>
              </a:solidFill>
            </a:rPr>
            <a:t>Содержание МКУ "Спасательная служба Туапсинского района" – </a:t>
          </a:r>
        </a:p>
        <a:p>
          <a:pPr>
            <a:lnSpc>
              <a:spcPct val="100000"/>
            </a:lnSpc>
          </a:pPr>
          <a:r>
            <a:rPr lang="ru-RU" sz="1800" dirty="0" smtClean="0">
              <a:solidFill>
                <a:schemeClr val="accent5">
                  <a:lumMod val="50000"/>
                </a:schemeClr>
              </a:solidFill>
            </a:rPr>
            <a:t>38 082,6 тыс. рублей</a:t>
          </a:r>
          <a:endParaRPr lang="ru-RU" sz="1800" dirty="0">
            <a:solidFill>
              <a:schemeClr val="accent5">
                <a:lumMod val="50000"/>
              </a:schemeClr>
            </a:solidFill>
          </a:endParaRPr>
        </a:p>
      </dgm:t>
    </dgm:pt>
    <dgm:pt modelId="{C37788F4-6015-496B-9992-8F8FECCAC8D4}" type="parTrans" cxnId="{595610A2-C1FE-4458-A79A-145E5687578A}">
      <dgm:prSet/>
      <dgm:spPr/>
      <dgm:t>
        <a:bodyPr/>
        <a:lstStyle/>
        <a:p>
          <a:endParaRPr lang="ru-RU"/>
        </a:p>
      </dgm:t>
    </dgm:pt>
    <dgm:pt modelId="{A916FAA4-221F-4F32-B4FB-915F416487C3}" type="sibTrans" cxnId="{595610A2-C1FE-4458-A79A-145E5687578A}">
      <dgm:prSet/>
      <dgm:spPr/>
      <dgm:t>
        <a:bodyPr/>
        <a:lstStyle/>
        <a:p>
          <a:endParaRPr lang="ru-RU"/>
        </a:p>
      </dgm:t>
    </dgm:pt>
    <dgm:pt modelId="{F4EE3E85-7D91-4D3D-B8BE-38009930968E}">
      <dgm:prSet phldrT="[Текст]" custT="1"/>
      <dgm:spPr>
        <a:solidFill>
          <a:srgbClr val="92D050">
            <a:alpha val="50000"/>
          </a:srgbClr>
        </a:solidFill>
      </dgm:spPr>
      <dgm:t>
        <a:bodyPr/>
        <a:lstStyle/>
        <a:p>
          <a:r>
            <a:rPr lang="ru-RU" sz="2000" dirty="0" smtClean="0">
              <a:solidFill>
                <a:schemeClr val="accent5">
                  <a:lumMod val="50000"/>
                </a:schemeClr>
              </a:solidFill>
            </a:rPr>
            <a:t>Расходы на управление (Отдел ГО и ЧС) – </a:t>
          </a:r>
        </a:p>
        <a:p>
          <a:r>
            <a:rPr lang="ru-RU" sz="2000" dirty="0" smtClean="0">
              <a:solidFill>
                <a:schemeClr val="accent5">
                  <a:lumMod val="50000"/>
                </a:schemeClr>
              </a:solidFill>
            </a:rPr>
            <a:t>2 601,8 тыс. рублей</a:t>
          </a:r>
          <a:endParaRPr lang="ru-RU" sz="2000" dirty="0">
            <a:solidFill>
              <a:schemeClr val="accent5">
                <a:lumMod val="50000"/>
              </a:schemeClr>
            </a:solidFill>
          </a:endParaRPr>
        </a:p>
      </dgm:t>
    </dgm:pt>
    <dgm:pt modelId="{6FECF76A-BE3E-49F0-B263-82CEF5615F1F}" type="parTrans" cxnId="{8A680A92-9811-461A-BD36-4805B81A1889}">
      <dgm:prSet/>
      <dgm:spPr/>
      <dgm:t>
        <a:bodyPr/>
        <a:lstStyle/>
        <a:p>
          <a:endParaRPr lang="ru-RU"/>
        </a:p>
      </dgm:t>
    </dgm:pt>
    <dgm:pt modelId="{982BFF8A-5F33-4594-B3EA-A70C1F279593}" type="sibTrans" cxnId="{8A680A92-9811-461A-BD36-4805B81A1889}">
      <dgm:prSet/>
      <dgm:spPr/>
      <dgm:t>
        <a:bodyPr/>
        <a:lstStyle/>
        <a:p>
          <a:endParaRPr lang="ru-RU"/>
        </a:p>
      </dgm:t>
    </dgm:pt>
    <dgm:pt modelId="{35AB8811-8972-47A2-9C3F-352A93E2A60A}" type="pres">
      <dgm:prSet presAssocID="{960CEF04-22E3-4B6B-B9AF-2D4EF0A1FC1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DC8555-16D7-4AB5-B1EF-085D3CB3E7FA}" type="pres">
      <dgm:prSet presAssocID="{479A787D-792A-43FD-9159-88BB3FF71EFA}" presName="Name5" presStyleLbl="vennNode1" presStyleIdx="0" presStyleCnt="4" custScaleX="1003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2467B4-B7D0-483E-A8A0-B8FE3FEF222E}" type="pres">
      <dgm:prSet presAssocID="{2B95C13C-B2F5-46D9-9C69-68242283F3D4}" presName="space" presStyleCnt="0"/>
      <dgm:spPr/>
    </dgm:pt>
    <dgm:pt modelId="{C0DD2D9C-DCDD-4C14-9B3E-33E81A2764F4}" type="pres">
      <dgm:prSet presAssocID="{8C82E169-1671-4BAB-8DE5-CA7442BCB85D}" presName="Name5" presStyleLbl="vennNode1" presStyleIdx="1" presStyleCnt="4" custScaleX="105567" custScaleY="147273" custLinFactNeighborX="789" custLinFactNeighborY="-27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2BDDF0-C4A1-4229-B1F9-942E09EFF466}" type="pres">
      <dgm:prSet presAssocID="{F523DB65-385C-4066-80DD-8B8F389BA122}" presName="space" presStyleCnt="0"/>
      <dgm:spPr/>
    </dgm:pt>
    <dgm:pt modelId="{617A541B-E045-4BDC-ACFF-2F5CC39E7826}" type="pres">
      <dgm:prSet presAssocID="{B374DD9C-FCCB-4A35-A845-7654C2F48D30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19308F-49DB-445F-91C5-5171DFBAD06C}" type="pres">
      <dgm:prSet presAssocID="{A916FAA4-221F-4F32-B4FB-915F416487C3}" presName="space" presStyleCnt="0"/>
      <dgm:spPr/>
    </dgm:pt>
    <dgm:pt modelId="{4465B545-634D-4EDB-AD1E-753638547A0A}" type="pres">
      <dgm:prSet presAssocID="{F4EE3E85-7D91-4D3D-B8BE-38009930968E}" presName="Name5" presStyleLbl="vennNode1" presStyleIdx="3" presStyleCnt="4" custScaleX="90928" custScaleY="127482" custLinFactNeighborX="948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CDA8C7-72EA-4F4E-9493-E7D29CE67B2E}" type="presOf" srcId="{479A787D-792A-43FD-9159-88BB3FF71EFA}" destId="{56DC8555-16D7-4AB5-B1EF-085D3CB3E7FA}" srcOrd="0" destOrd="0" presId="urn:microsoft.com/office/officeart/2005/8/layout/venn3"/>
    <dgm:cxn modelId="{F68FAEEA-B139-4F01-983F-F3493CA9A9BC}" type="presOf" srcId="{8C82E169-1671-4BAB-8DE5-CA7442BCB85D}" destId="{C0DD2D9C-DCDD-4C14-9B3E-33E81A2764F4}" srcOrd="0" destOrd="0" presId="urn:microsoft.com/office/officeart/2005/8/layout/venn3"/>
    <dgm:cxn modelId="{8A680A92-9811-461A-BD36-4805B81A1889}" srcId="{960CEF04-22E3-4B6B-B9AF-2D4EF0A1FC19}" destId="{F4EE3E85-7D91-4D3D-B8BE-38009930968E}" srcOrd="3" destOrd="0" parTransId="{6FECF76A-BE3E-49F0-B263-82CEF5615F1F}" sibTransId="{982BFF8A-5F33-4594-B3EA-A70C1F279593}"/>
    <dgm:cxn modelId="{B3D5932C-5934-4E73-98DA-D82CB433D820}" type="presOf" srcId="{960CEF04-22E3-4B6B-B9AF-2D4EF0A1FC19}" destId="{35AB8811-8972-47A2-9C3F-352A93E2A60A}" srcOrd="0" destOrd="0" presId="urn:microsoft.com/office/officeart/2005/8/layout/venn3"/>
    <dgm:cxn modelId="{4AFB0DD0-4B6B-4166-8E1B-2BD92DE3EAD2}" type="presOf" srcId="{F4EE3E85-7D91-4D3D-B8BE-38009930968E}" destId="{4465B545-634D-4EDB-AD1E-753638547A0A}" srcOrd="0" destOrd="0" presId="urn:microsoft.com/office/officeart/2005/8/layout/venn3"/>
    <dgm:cxn modelId="{595610A2-C1FE-4458-A79A-145E5687578A}" srcId="{960CEF04-22E3-4B6B-B9AF-2D4EF0A1FC19}" destId="{B374DD9C-FCCB-4A35-A845-7654C2F48D30}" srcOrd="2" destOrd="0" parTransId="{C37788F4-6015-496B-9992-8F8FECCAC8D4}" sibTransId="{A916FAA4-221F-4F32-B4FB-915F416487C3}"/>
    <dgm:cxn modelId="{DD2CE85F-B63C-471D-BB5F-C408C41BE7B4}" srcId="{960CEF04-22E3-4B6B-B9AF-2D4EF0A1FC19}" destId="{8C82E169-1671-4BAB-8DE5-CA7442BCB85D}" srcOrd="1" destOrd="0" parTransId="{387F82BC-6CE9-417F-BCBA-04572D99852F}" sibTransId="{F523DB65-385C-4066-80DD-8B8F389BA122}"/>
    <dgm:cxn modelId="{56E66DA9-1B7E-44D9-B9B0-0BCA3D56F99E}" type="presOf" srcId="{B374DD9C-FCCB-4A35-A845-7654C2F48D30}" destId="{617A541B-E045-4BDC-ACFF-2F5CC39E7826}" srcOrd="0" destOrd="0" presId="urn:microsoft.com/office/officeart/2005/8/layout/venn3"/>
    <dgm:cxn modelId="{6C879E04-853F-4140-ABBD-0535A9178E1D}" srcId="{960CEF04-22E3-4B6B-B9AF-2D4EF0A1FC19}" destId="{479A787D-792A-43FD-9159-88BB3FF71EFA}" srcOrd="0" destOrd="0" parTransId="{17933654-2D7F-4052-8D40-972C7B4937A2}" sibTransId="{2B95C13C-B2F5-46D9-9C69-68242283F3D4}"/>
    <dgm:cxn modelId="{F2A04917-7609-4139-A9F5-C9B8FB3D7FA0}" type="presParOf" srcId="{35AB8811-8972-47A2-9C3F-352A93E2A60A}" destId="{56DC8555-16D7-4AB5-B1EF-085D3CB3E7FA}" srcOrd="0" destOrd="0" presId="urn:microsoft.com/office/officeart/2005/8/layout/venn3"/>
    <dgm:cxn modelId="{CF61DAAE-7DED-432C-9EBF-7A52AAC0F402}" type="presParOf" srcId="{35AB8811-8972-47A2-9C3F-352A93E2A60A}" destId="{F02467B4-B7D0-483E-A8A0-B8FE3FEF222E}" srcOrd="1" destOrd="0" presId="urn:microsoft.com/office/officeart/2005/8/layout/venn3"/>
    <dgm:cxn modelId="{8BF8A2D9-6FBA-4FEB-BC66-5CE01CB90ABE}" type="presParOf" srcId="{35AB8811-8972-47A2-9C3F-352A93E2A60A}" destId="{C0DD2D9C-DCDD-4C14-9B3E-33E81A2764F4}" srcOrd="2" destOrd="0" presId="urn:microsoft.com/office/officeart/2005/8/layout/venn3"/>
    <dgm:cxn modelId="{A2E43E04-AC15-43BF-AC41-2C144C5FCF50}" type="presParOf" srcId="{35AB8811-8972-47A2-9C3F-352A93E2A60A}" destId="{E12BDDF0-C4A1-4229-B1F9-942E09EFF466}" srcOrd="3" destOrd="0" presId="urn:microsoft.com/office/officeart/2005/8/layout/venn3"/>
    <dgm:cxn modelId="{375877BB-7552-407F-8182-B7C8A506DB1E}" type="presParOf" srcId="{35AB8811-8972-47A2-9C3F-352A93E2A60A}" destId="{617A541B-E045-4BDC-ACFF-2F5CC39E7826}" srcOrd="4" destOrd="0" presId="urn:microsoft.com/office/officeart/2005/8/layout/venn3"/>
    <dgm:cxn modelId="{0D20EA9F-B27A-46CA-88DA-EC19A627361E}" type="presParOf" srcId="{35AB8811-8972-47A2-9C3F-352A93E2A60A}" destId="{B019308F-49DB-445F-91C5-5171DFBAD06C}" srcOrd="5" destOrd="0" presId="urn:microsoft.com/office/officeart/2005/8/layout/venn3"/>
    <dgm:cxn modelId="{D28D8E98-4CDE-4E52-8D9F-95603FD099D8}" type="presParOf" srcId="{35AB8811-8972-47A2-9C3F-352A93E2A60A}" destId="{4465B545-634D-4EDB-AD1E-753638547A0A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F65332-04CA-43ED-A6BA-0686D0EFC18D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F153A1-4981-4F00-9D72-4CCE3A549B07}">
      <dgm:prSet phldrT="[Текст]" custT="1"/>
      <dgm:spPr>
        <a:solidFill>
          <a:srgbClr val="5B40CC"/>
        </a:solidFill>
      </dgm:spPr>
      <dgm:t>
        <a:bodyPr/>
        <a:lstStyle/>
        <a:p>
          <a:r>
            <a:rPr lang="ru-RU" sz="1400" dirty="0" smtClean="0"/>
            <a:t>Муниципальный долг МО Туапсинский район</a:t>
          </a:r>
        </a:p>
        <a:p>
          <a:r>
            <a:rPr lang="ru-RU" sz="1400" dirty="0" smtClean="0"/>
            <a:t> на 1 января 2015 года в объеме 129,2.млн.рублей включает долговые обязательства прошлых лет и долговые обязательства, возникшие в 2014 году</a:t>
          </a:r>
          <a:endParaRPr lang="ru-RU" sz="1400" dirty="0"/>
        </a:p>
      </dgm:t>
    </dgm:pt>
    <dgm:pt modelId="{33DB22CF-E604-479B-92A9-B6AE7DD92091}" type="parTrans" cxnId="{6ACD29B4-9053-4F1A-8361-4C93548B2BBD}">
      <dgm:prSet/>
      <dgm:spPr/>
      <dgm:t>
        <a:bodyPr/>
        <a:lstStyle/>
        <a:p>
          <a:endParaRPr lang="ru-RU"/>
        </a:p>
      </dgm:t>
    </dgm:pt>
    <dgm:pt modelId="{A8DBA667-23A3-4076-AEEA-96A3ADDE869C}" type="sibTrans" cxnId="{6ACD29B4-9053-4F1A-8361-4C93548B2BBD}">
      <dgm:prSet/>
      <dgm:spPr/>
      <dgm:t>
        <a:bodyPr/>
        <a:lstStyle/>
        <a:p>
          <a:endParaRPr lang="ru-RU"/>
        </a:p>
      </dgm:t>
    </dgm:pt>
    <dgm:pt modelId="{ACB061EB-FCBF-40FB-A48D-ADA35AF4A44D}">
      <dgm:prSet phldrT="[Текст]" custT="1"/>
      <dgm:spPr>
        <a:solidFill>
          <a:srgbClr val="5B40CC"/>
        </a:solidFill>
      </dgm:spPr>
      <dgm:t>
        <a:bodyPr/>
        <a:lstStyle/>
        <a:p>
          <a:r>
            <a:rPr lang="ru-RU" sz="1400" dirty="0" smtClean="0"/>
            <a:t>За 2014 год привлечены заемные средства в объеме 60,0 млн.рублей, погашены обязательства в объеме 69,0 млн.рублей.</a:t>
          </a:r>
          <a:endParaRPr lang="ru-RU" sz="1400" dirty="0"/>
        </a:p>
      </dgm:t>
    </dgm:pt>
    <dgm:pt modelId="{D4F4EC25-9C27-4F62-AE1A-D28FFEE1B7E0}" type="parTrans" cxnId="{E29D2C14-E41B-4816-800B-3149C5C8CF60}">
      <dgm:prSet/>
      <dgm:spPr/>
      <dgm:t>
        <a:bodyPr/>
        <a:lstStyle/>
        <a:p>
          <a:endParaRPr lang="ru-RU"/>
        </a:p>
      </dgm:t>
    </dgm:pt>
    <dgm:pt modelId="{2F6B1F63-5594-48E0-B9D1-92415904F319}" type="sibTrans" cxnId="{E29D2C14-E41B-4816-800B-3149C5C8CF60}">
      <dgm:prSet/>
      <dgm:spPr/>
      <dgm:t>
        <a:bodyPr/>
        <a:lstStyle/>
        <a:p>
          <a:endParaRPr lang="ru-RU"/>
        </a:p>
      </dgm:t>
    </dgm:pt>
    <dgm:pt modelId="{52DD34D3-02FF-44EA-AA0A-D31C0460B7CC}">
      <dgm:prSet phldrT="[Текст]" custT="1"/>
      <dgm:spPr>
        <a:solidFill>
          <a:srgbClr val="5B40CC"/>
        </a:solidFill>
      </dgm:spPr>
      <dgm:t>
        <a:bodyPr/>
        <a:lstStyle/>
        <a:p>
          <a:r>
            <a:rPr lang="ru-RU" sz="1600" dirty="0" smtClean="0"/>
            <a:t>В ходе исполнения бюджета муниципального образования Туапсинский район в 2014 году заемные средства, в совокупности с доходами бюджета направлялись на исполнение расходных обязательств муниципального образования Туапсинский район, включая строительство и реконструкцию социально-значимых объектов в отраслях социальной сферы</a:t>
          </a:r>
          <a:endParaRPr lang="ru-RU" sz="1600" dirty="0"/>
        </a:p>
      </dgm:t>
    </dgm:pt>
    <dgm:pt modelId="{6E9C2FB2-EB3E-429F-BAA5-F83030CC1FD0}" type="parTrans" cxnId="{09A6B6EF-741F-43D0-8B80-6799076CC324}">
      <dgm:prSet/>
      <dgm:spPr/>
      <dgm:t>
        <a:bodyPr/>
        <a:lstStyle/>
        <a:p>
          <a:endParaRPr lang="ru-RU"/>
        </a:p>
      </dgm:t>
    </dgm:pt>
    <dgm:pt modelId="{01E1D3DF-27A1-40A0-915E-FD50F733CF75}" type="sibTrans" cxnId="{09A6B6EF-741F-43D0-8B80-6799076CC324}">
      <dgm:prSet/>
      <dgm:spPr/>
      <dgm:t>
        <a:bodyPr/>
        <a:lstStyle/>
        <a:p>
          <a:endParaRPr lang="ru-RU"/>
        </a:p>
      </dgm:t>
    </dgm:pt>
    <dgm:pt modelId="{6F223FD9-64D5-4866-9EF6-5585BADFB464}">
      <dgm:prSet phldrT="[Текст]" custT="1"/>
      <dgm:spPr>
        <a:solidFill>
          <a:srgbClr val="5B40CC"/>
        </a:solidFill>
      </dgm:spPr>
      <dgm:t>
        <a:bodyPr/>
        <a:lstStyle/>
        <a:p>
          <a:r>
            <a:rPr lang="ru-RU" sz="2000" dirty="0" smtClean="0"/>
            <a:t>Все платежи по погашению долга и уплате процентов в 2014 году осуществлены в полном объеме в установленные сроки</a:t>
          </a:r>
          <a:endParaRPr lang="ru-RU" sz="2000" dirty="0"/>
        </a:p>
      </dgm:t>
    </dgm:pt>
    <dgm:pt modelId="{27241BB0-0B21-4D3E-A6CF-451869026226}" type="parTrans" cxnId="{7EF7359A-4629-4C8B-87C1-0CA384D48ABC}">
      <dgm:prSet/>
      <dgm:spPr/>
      <dgm:t>
        <a:bodyPr/>
        <a:lstStyle/>
        <a:p>
          <a:endParaRPr lang="ru-RU"/>
        </a:p>
      </dgm:t>
    </dgm:pt>
    <dgm:pt modelId="{DB8698ED-0723-4813-8ABE-6FCF11F3E5D4}" type="sibTrans" cxnId="{7EF7359A-4629-4C8B-87C1-0CA384D48ABC}">
      <dgm:prSet/>
      <dgm:spPr/>
      <dgm:t>
        <a:bodyPr/>
        <a:lstStyle/>
        <a:p>
          <a:endParaRPr lang="ru-RU"/>
        </a:p>
      </dgm:t>
    </dgm:pt>
    <dgm:pt modelId="{3B1A4717-2554-49B0-BCEC-CAE3FA7F8F08}" type="pres">
      <dgm:prSet presAssocID="{1EF65332-04CA-43ED-A6BA-0686D0EFC18D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C7D301-1CCE-42F9-BC17-497049165E28}" type="pres">
      <dgm:prSet presAssocID="{1EF65332-04CA-43ED-A6BA-0686D0EFC18D}" presName="axisShape" presStyleLbl="bgShp" presStyleIdx="0" presStyleCnt="1" custLinFactNeighborX="6791"/>
      <dgm:spPr/>
    </dgm:pt>
    <dgm:pt modelId="{B007C9AF-205A-4441-9A78-0457A14651F1}" type="pres">
      <dgm:prSet presAssocID="{1EF65332-04CA-43ED-A6BA-0686D0EFC18D}" presName="rect1" presStyleLbl="node1" presStyleIdx="0" presStyleCnt="4" custScaleX="110821" custScaleY="10925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83087D-4318-420C-8E13-F61318356C19}" type="pres">
      <dgm:prSet presAssocID="{1EF65332-04CA-43ED-A6BA-0686D0EFC18D}" presName="rect2" presStyleLbl="node1" presStyleIdx="1" presStyleCnt="4" custScaleX="110822" custScaleY="112354" custLinFactNeighborX="19588" custLinFactNeighborY="90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BE1A02-4174-4A74-B58B-CC69BA9D1AA4}" type="pres">
      <dgm:prSet presAssocID="{1EF65332-04CA-43ED-A6BA-0686D0EFC18D}" presName="rect3" presStyleLbl="node1" presStyleIdx="2" presStyleCnt="4" custScaleX="241336" custScaleY="105602" custLinFactNeighborX="-42306" custLinFactNeighborY="33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920342-547E-444B-9138-15BAF6907F96}" type="pres">
      <dgm:prSet presAssocID="{1EF65332-04CA-43ED-A6BA-0686D0EFC18D}" presName="rect4" presStyleLbl="node1" presStyleIdx="3" presStyleCnt="4" custScaleX="171260" custScaleY="112317" custLinFactNeighborX="47147" custLinFactNeighborY="28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F7359A-4629-4C8B-87C1-0CA384D48ABC}" srcId="{1EF65332-04CA-43ED-A6BA-0686D0EFC18D}" destId="{6F223FD9-64D5-4866-9EF6-5585BADFB464}" srcOrd="3" destOrd="0" parTransId="{27241BB0-0B21-4D3E-A6CF-451869026226}" sibTransId="{DB8698ED-0723-4813-8ABE-6FCF11F3E5D4}"/>
    <dgm:cxn modelId="{82265F1F-CB72-467C-A51A-750722204C0D}" type="presOf" srcId="{52DD34D3-02FF-44EA-AA0A-D31C0460B7CC}" destId="{7FBE1A02-4174-4A74-B58B-CC69BA9D1AA4}" srcOrd="0" destOrd="0" presId="urn:microsoft.com/office/officeart/2005/8/layout/matrix2"/>
    <dgm:cxn modelId="{AFFE00DA-492A-40DF-BF1F-C9B8CD4C55F6}" type="presOf" srcId="{1EF65332-04CA-43ED-A6BA-0686D0EFC18D}" destId="{3B1A4717-2554-49B0-BCEC-CAE3FA7F8F08}" srcOrd="0" destOrd="0" presId="urn:microsoft.com/office/officeart/2005/8/layout/matrix2"/>
    <dgm:cxn modelId="{09A6B6EF-741F-43D0-8B80-6799076CC324}" srcId="{1EF65332-04CA-43ED-A6BA-0686D0EFC18D}" destId="{52DD34D3-02FF-44EA-AA0A-D31C0460B7CC}" srcOrd="2" destOrd="0" parTransId="{6E9C2FB2-EB3E-429F-BAA5-F83030CC1FD0}" sibTransId="{01E1D3DF-27A1-40A0-915E-FD50F733CF75}"/>
    <dgm:cxn modelId="{63227E46-27A2-4455-B900-0792A1CA8990}" type="presOf" srcId="{6F223FD9-64D5-4866-9EF6-5585BADFB464}" destId="{A0920342-547E-444B-9138-15BAF6907F96}" srcOrd="0" destOrd="0" presId="urn:microsoft.com/office/officeart/2005/8/layout/matrix2"/>
    <dgm:cxn modelId="{E29D2C14-E41B-4816-800B-3149C5C8CF60}" srcId="{1EF65332-04CA-43ED-A6BA-0686D0EFC18D}" destId="{ACB061EB-FCBF-40FB-A48D-ADA35AF4A44D}" srcOrd="1" destOrd="0" parTransId="{D4F4EC25-9C27-4F62-AE1A-D28FFEE1B7E0}" sibTransId="{2F6B1F63-5594-48E0-B9D1-92415904F319}"/>
    <dgm:cxn modelId="{884BA88D-B769-493A-A55D-B7633B323A3F}" type="presOf" srcId="{ACB061EB-FCBF-40FB-A48D-ADA35AF4A44D}" destId="{BF83087D-4318-420C-8E13-F61318356C19}" srcOrd="0" destOrd="0" presId="urn:microsoft.com/office/officeart/2005/8/layout/matrix2"/>
    <dgm:cxn modelId="{57CFBCFC-B45D-4A95-A660-794C71D210AE}" type="presOf" srcId="{13F153A1-4981-4F00-9D72-4CCE3A549B07}" destId="{B007C9AF-205A-4441-9A78-0457A14651F1}" srcOrd="0" destOrd="0" presId="urn:microsoft.com/office/officeart/2005/8/layout/matrix2"/>
    <dgm:cxn modelId="{6ACD29B4-9053-4F1A-8361-4C93548B2BBD}" srcId="{1EF65332-04CA-43ED-A6BA-0686D0EFC18D}" destId="{13F153A1-4981-4F00-9D72-4CCE3A549B07}" srcOrd="0" destOrd="0" parTransId="{33DB22CF-E604-479B-92A9-B6AE7DD92091}" sibTransId="{A8DBA667-23A3-4076-AEEA-96A3ADDE869C}"/>
    <dgm:cxn modelId="{2058D74B-CD55-4BA2-B57E-5B2E71905AA3}" type="presParOf" srcId="{3B1A4717-2554-49B0-BCEC-CAE3FA7F8F08}" destId="{83C7D301-1CCE-42F9-BC17-497049165E28}" srcOrd="0" destOrd="0" presId="urn:microsoft.com/office/officeart/2005/8/layout/matrix2"/>
    <dgm:cxn modelId="{4B41D6CE-547E-425D-9DD7-CDCAFA7BEFF1}" type="presParOf" srcId="{3B1A4717-2554-49B0-BCEC-CAE3FA7F8F08}" destId="{B007C9AF-205A-4441-9A78-0457A14651F1}" srcOrd="1" destOrd="0" presId="urn:microsoft.com/office/officeart/2005/8/layout/matrix2"/>
    <dgm:cxn modelId="{CC509234-4669-4433-A546-76559E3C09C5}" type="presParOf" srcId="{3B1A4717-2554-49B0-BCEC-CAE3FA7F8F08}" destId="{BF83087D-4318-420C-8E13-F61318356C19}" srcOrd="2" destOrd="0" presId="urn:microsoft.com/office/officeart/2005/8/layout/matrix2"/>
    <dgm:cxn modelId="{3EC856E9-848E-4F1C-879F-0B72F5946F51}" type="presParOf" srcId="{3B1A4717-2554-49B0-BCEC-CAE3FA7F8F08}" destId="{7FBE1A02-4174-4A74-B58B-CC69BA9D1AA4}" srcOrd="3" destOrd="0" presId="urn:microsoft.com/office/officeart/2005/8/layout/matrix2"/>
    <dgm:cxn modelId="{64A41529-DA25-4EC3-959B-F1EB0414B442}" type="presParOf" srcId="{3B1A4717-2554-49B0-BCEC-CAE3FA7F8F08}" destId="{A0920342-547E-444B-9138-15BAF6907F9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0.37121</cdr:x>
      <cdr:y>0.36544</cdr:y>
    </cdr:from>
    <cdr:to>
      <cdr:x>0.65404</cdr:x>
      <cdr:y>0.64864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24336" y="2016224"/>
          <a:ext cx="2304256" cy="15624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0.36237</cdr:x>
      <cdr:y>0.4568</cdr:y>
    </cdr:from>
    <cdr:to>
      <cdr:x>0.67171</cdr:x>
      <cdr:y>0.56121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952328" y="2520280"/>
          <a:ext cx="2520269" cy="5760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/>
            <a:t>2 232 млн. руб</a:t>
          </a:r>
          <a:r>
            <a:rPr lang="ru-RU" sz="1100" b="1" dirty="0" smtClean="0"/>
            <a:t>.</a:t>
          </a:r>
          <a:endParaRPr lang="ru-RU" sz="11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0.10833</cdr:x>
      <cdr:y>0.80382</cdr:y>
    </cdr:from>
    <cdr:to>
      <cdr:x>0.31178</cdr:x>
      <cdr:y>0.94198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36104" y="4608512"/>
          <a:ext cx="1757975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План</a:t>
          </a:r>
        </a:p>
        <a:p xmlns:a="http://schemas.openxmlformats.org/drawingml/2006/main">
          <a:pPr algn="ctr"/>
          <a:r>
            <a:rPr lang="ru-RU" sz="1800" b="1" dirty="0" smtClean="0"/>
            <a:t>958 млн. руб. 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0.35833</cdr:x>
      <cdr:y>0.80382</cdr:y>
    </cdr:from>
    <cdr:to>
      <cdr:x>0.575</cdr:x>
      <cdr:y>0.91686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96315" y="4608512"/>
          <a:ext cx="1872237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Факт</a:t>
          </a:r>
        </a:p>
        <a:p xmlns:a="http://schemas.openxmlformats.org/drawingml/2006/main">
          <a:pPr algn="ctr"/>
          <a:r>
            <a:rPr lang="ru-RU" sz="1800" b="1" dirty="0" smtClean="0"/>
            <a:t>1 053 млн. руб</a:t>
          </a:r>
          <a:r>
            <a:rPr lang="ru-RU" sz="1800" dirty="0" smtClean="0"/>
            <a:t>.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0.18333</cdr:x>
      <cdr:y>0.23863</cdr:y>
    </cdr:from>
    <cdr:to>
      <cdr:x>0.28915</cdr:x>
      <cdr:y>0.30143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84176" y="1368152"/>
          <a:ext cx="91440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471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0.01667</cdr:x>
      <cdr:y>0.02512</cdr:y>
    </cdr:from>
    <cdr:to>
      <cdr:x>0.16667</cdr:x>
      <cdr:y>0.10048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44016" y="144016"/>
          <a:ext cx="129614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/>
            <a:t>м</a:t>
          </a:r>
          <a:r>
            <a:rPr lang="ru-RU" sz="1800" dirty="0" smtClean="0"/>
            <a:t>лн. руб.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0.43333</cdr:x>
      <cdr:y>0.22607</cdr:y>
    </cdr:from>
    <cdr:to>
      <cdr:x>0.50833</cdr:x>
      <cdr:y>0.30143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744416" y="1296144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503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0.19167</cdr:x>
      <cdr:y>0.52751</cdr:y>
    </cdr:from>
    <cdr:to>
      <cdr:x>0.26667</cdr:x>
      <cdr:y>0.59031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656184" y="3024336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141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0.425</cdr:x>
      <cdr:y>0.50239</cdr:y>
    </cdr:from>
    <cdr:to>
      <cdr:x>0.50833</cdr:x>
      <cdr:y>0.56519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672408" y="2880320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141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0.2</cdr:x>
      <cdr:y>0.61543</cdr:y>
    </cdr:from>
    <cdr:to>
      <cdr:x>0.275</cdr:x>
      <cdr:y>0.67822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728192" y="3528392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99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0.425</cdr:x>
      <cdr:y>0.60287</cdr:y>
    </cdr:from>
    <cdr:to>
      <cdr:x>0.5</cdr:x>
      <cdr:y>0.66566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672408" y="3456384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126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0.19167</cdr:x>
      <cdr:y>0.69078</cdr:y>
    </cdr:from>
    <cdr:to>
      <cdr:x>0.275</cdr:x>
      <cdr:y>0.74102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656184" y="39604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105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0.425</cdr:x>
      <cdr:y>0.67822</cdr:y>
    </cdr:from>
    <cdr:to>
      <cdr:x>0.50833</cdr:x>
      <cdr:y>0.75358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672408" y="3888432"/>
          <a:ext cx="72008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113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0.19167</cdr:x>
      <cdr:y>0.74102</cdr:y>
    </cdr:from>
    <cdr:to>
      <cdr:x>0.25833</cdr:x>
      <cdr:y>0.80382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656184" y="4248472"/>
          <a:ext cx="57606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31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0.425</cdr:x>
      <cdr:y>0.74102</cdr:y>
    </cdr:from>
    <cdr:to>
      <cdr:x>0.51667</cdr:x>
      <cdr:y>0.79126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672408" y="4248472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37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0.29167</cdr:x>
      <cdr:y>0.10048</cdr:y>
    </cdr:from>
    <cdr:to>
      <cdr:x>0.41667</cdr:x>
      <cdr:y>0.13816</cdr:y>
    </cdr:to>
    <cdr:cxnSp macro="">
      <cdr:nvCxnSpPr>
        <cdr:cNvPr id="16" name="Прямая со стрелкой 15"/>
        <cdr:cNvCxnSpPr/>
      </cdr:nvCxnSpPr>
      <cdr:spPr>
        <a:xfrm xmlns:a="http://schemas.openxmlformats.org/drawingml/2006/main" flipV="1">
          <a:off x="2520280" y="576064"/>
          <a:ext cx="1080120" cy="216024"/>
        </a:xfrm>
        <a:prstGeom xmlns:a="http://schemas.openxmlformats.org/drawingml/2006/main" prst="straightConnector1">
          <a:avLst/>
        </a:prstGeom>
        <a:ln xmlns:a="http://schemas.openxmlformats.org/drawingml/2006/main" w="5715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0.60833</cdr:x>
      <cdr:y>0.69078</cdr:y>
    </cdr:from>
    <cdr:to>
      <cdr:x>0.98333</cdr:x>
      <cdr:y>1</cdr:y>
    </cdr:to>
    <cdr:sp macro="" textlink="">
      <cdr:nvSpPr>
        <cdr:cNvPr id="39" name="Горизонтальный свиток 38"/>
        <cdr:cNvSpPr/>
      </cdr:nvSpPr>
      <cdr:spPr>
        <a:xfrm xmlns:a="http://schemas.openxmlformats.org/drawingml/2006/main">
          <a:off x="5256584" y="3960440"/>
          <a:ext cx="3240360" cy="1772816"/>
        </a:xfrm>
        <a:prstGeom xmlns:a="http://schemas.openxmlformats.org/drawingml/2006/main" prst="horizontalScroll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>
              <a:solidFill>
                <a:schemeClr val="bg1">
                  <a:lumMod val="95000"/>
                </a:schemeClr>
              </a:solidFill>
            </a:rPr>
            <a:t>2 место  </a:t>
          </a:r>
        </a:p>
        <a:p xmlns:a="http://schemas.openxmlformats.org/drawingml/2006/main">
          <a:pPr algn="ctr"/>
          <a:r>
            <a:rPr lang="ru-RU" sz="1800" b="1" dirty="0" smtClean="0">
              <a:solidFill>
                <a:schemeClr val="bg1">
                  <a:lumMod val="95000"/>
                </a:schemeClr>
              </a:solidFill>
            </a:rPr>
            <a:t>в рейтинге  среди городов и районов Краснодарского края </a:t>
          </a:r>
          <a:endParaRPr lang="ru-RU" sz="1800" b="1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0.30833</cdr:x>
      <cdr:y>0.05024</cdr:y>
    </cdr:from>
    <cdr:to>
      <cdr:x>0.41667</cdr:x>
      <cdr:y>0.1256</cdr:y>
    </cdr:to>
    <cdr:sp macro="" textlink="">
      <cdr:nvSpPr>
        <cdr:cNvPr id="40" name="TextBox 39"/>
        <cdr:cNvSpPr txBox="1"/>
      </cdr:nvSpPr>
      <cdr:spPr>
        <a:xfrm xmlns:a="http://schemas.openxmlformats.org/drawingml/2006/main">
          <a:off x="2664296" y="288032"/>
          <a:ext cx="93610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110%</a:t>
          </a:r>
          <a:endParaRPr lang="ru-RU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0.07628</cdr:x>
      <cdr:y>0.85495</cdr:y>
    </cdr:from>
    <cdr:to>
      <cdr:x>0.58479</cdr:x>
      <cdr:y>0.94513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48072" y="4778839"/>
          <a:ext cx="432048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/>
            <a:t>Факт 1 </a:t>
          </a:r>
          <a:r>
            <a:rPr lang="ru-RU" sz="2800" b="1" dirty="0" smtClean="0"/>
            <a:t>053  </a:t>
          </a:r>
          <a:r>
            <a:rPr lang="ru-RU" sz="2800" b="1" dirty="0" smtClean="0"/>
            <a:t>млн. руб.</a:t>
          </a:r>
          <a:endParaRPr lang="ru-RU" sz="2800" b="1" dirty="0"/>
        </a:p>
      </cdr:txBody>
    </cdr:sp>
  </cdr:relSizeAnchor>
  <cdr:relSizeAnchor xmlns:cdr="http://schemas.openxmlformats.org/drawingml/2006/chartDrawing">
    <cdr:from>
      <cdr:x>0.23731</cdr:x>
      <cdr:y>0.61999</cdr:y>
    </cdr:from>
    <cdr:to>
      <cdr:x>0.33053</cdr:x>
      <cdr:y>0.6844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16224" y="3672407"/>
          <a:ext cx="792088" cy="381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122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0.0678</cdr:x>
      <cdr:y>0.52274</cdr:y>
    </cdr:from>
    <cdr:to>
      <cdr:x>0.22883</cdr:x>
      <cdr:y>0.58715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76064" y="3096343"/>
          <a:ext cx="1368152" cy="381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115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0.09323</cdr:x>
      <cdr:y>0.31607</cdr:y>
    </cdr:from>
    <cdr:to>
      <cdr:x>0.20341</cdr:x>
      <cdr:y>0.38049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92088" y="1872207"/>
          <a:ext cx="936104" cy="3815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95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0.18645</cdr:x>
      <cdr:y>0.20666</cdr:y>
    </cdr:from>
    <cdr:to>
      <cdr:x>0.29663</cdr:x>
      <cdr:y>0.28396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584176" y="1224135"/>
          <a:ext cx="936104" cy="4578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89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0.31358</cdr:x>
      <cdr:y>0.19451</cdr:y>
    </cdr:from>
    <cdr:to>
      <cdr:x>0.40681</cdr:x>
      <cdr:y>0.28468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664296" y="1152127"/>
          <a:ext cx="792088" cy="5341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81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0.37291</cdr:x>
      <cdr:y>0.64431</cdr:y>
    </cdr:from>
    <cdr:to>
      <cdr:x>0.46614</cdr:x>
      <cdr:y>0.74737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68352" y="3816423"/>
          <a:ext cx="792088" cy="610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45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0.47461</cdr:x>
      <cdr:y>0.41333</cdr:y>
    </cdr:from>
    <cdr:to>
      <cdr:x>0.62717</cdr:x>
      <cdr:y>0.52927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032448" y="2448271"/>
          <a:ext cx="1296144" cy="6867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276</a:t>
          </a:r>
        </a:p>
        <a:p xmlns:a="http://schemas.openxmlformats.org/drawingml/2006/main">
          <a:endParaRPr lang="ru-RU" sz="2400" b="1" dirty="0"/>
        </a:p>
      </cdr:txBody>
    </cdr:sp>
  </cdr:relSizeAnchor>
  <cdr:relSizeAnchor xmlns:cdr="http://schemas.openxmlformats.org/drawingml/2006/chartDrawing">
    <cdr:from>
      <cdr:x>0.40681</cdr:x>
      <cdr:y>0.24313</cdr:y>
    </cdr:from>
    <cdr:to>
      <cdr:x>0.50851</cdr:x>
      <cdr:y>0.32043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456384" y="1440159"/>
          <a:ext cx="864096" cy="4578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29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0.02543</cdr:x>
      <cdr:y>0.03647</cdr:y>
    </cdr:from>
    <cdr:to>
      <cdr:x>0.27968</cdr:x>
      <cdr:y>0.12157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16024" y="216023"/>
          <a:ext cx="216024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/>
            <a:t>м</a:t>
          </a:r>
          <a:r>
            <a:rPr lang="ru-RU" sz="2000" b="1" dirty="0" smtClean="0"/>
            <a:t>лн. руб.</a:t>
          </a:r>
          <a:endParaRPr lang="ru-RU" sz="20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0.15217</cdr:x>
      <cdr:y>0.08873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1019044" cy="432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Млн. руб. </a:t>
          </a:r>
          <a:endParaRPr lang="ru-RU" sz="14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0.14</cdr:x>
      <cdr:y>2.10414E-7</cdr:y>
    </cdr:from>
    <cdr:to>
      <cdr:x>0.87499</cdr:x>
      <cdr:y>0.19697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99653" y="1"/>
          <a:ext cx="6298094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kern="1200" dirty="0">
              <a:solidFill>
                <a:schemeClr val="tx1"/>
              </a:solidFill>
              <a:latin typeface="+mj-lt"/>
              <a:ea typeface="+mj-ea"/>
              <a:cs typeface="+mj-cs"/>
            </a:rPr>
            <a:t>Д</a:t>
          </a:r>
          <a:r>
            <a:rPr lang="ru-RU" sz="1600" b="1" kern="1200" dirty="0" smtClean="0">
              <a:solidFill>
                <a:schemeClr val="tx1"/>
              </a:solidFill>
              <a:latin typeface="+mj-lt"/>
              <a:ea typeface="+mj-ea"/>
              <a:cs typeface="+mj-cs"/>
            </a:rPr>
            <a:t>инамика </a:t>
          </a:r>
          <a:r>
            <a:rPr lang="ru-RU" sz="1600" b="1" kern="1200" dirty="0">
              <a:solidFill>
                <a:schemeClr val="tx1"/>
              </a:solidFill>
              <a:latin typeface="+mj-lt"/>
              <a:ea typeface="+mj-ea"/>
              <a:cs typeface="+mj-cs"/>
            </a:rPr>
            <a:t>расходов бюджета муниципального образования Туапсинский район на физкультуру и </a:t>
          </a:r>
          <a:r>
            <a:rPr lang="ru-RU" sz="1600" b="1" kern="1200" dirty="0" smtClean="0">
              <a:solidFill>
                <a:schemeClr val="tx1"/>
              </a:solidFill>
              <a:latin typeface="+mj-lt"/>
              <a:ea typeface="+mj-ea"/>
              <a:cs typeface="+mj-cs"/>
            </a:rPr>
            <a:t>спорт за 2011-2014 годы</a:t>
          </a:r>
          <a:endParaRPr lang="ru-RU" sz="1600" b="1" kern="1200" dirty="0">
            <a:solidFill>
              <a:schemeClr val="tx1"/>
            </a:solidFill>
            <a:latin typeface="+mj-lt"/>
            <a:ea typeface="+mj-ea"/>
            <a:cs typeface="+mj-cs"/>
          </a:endParaRPr>
        </a:p>
      </cdr:txBody>
    </cdr:sp>
  </cdr:relSizeAnchor>
  <cdr:relSizeAnchor xmlns:cdr="http://schemas.openxmlformats.org/drawingml/2006/chartDrawing">
    <cdr:from>
      <cdr:x>0.0175</cdr:x>
      <cdr:y>0.14286</cdr:y>
    </cdr:from>
    <cdr:to>
      <cdr:x>0.14875</cdr:x>
      <cdr:y>0.2619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016" y="432047"/>
          <a:ext cx="108012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Млн.руб.</a:t>
          </a:r>
          <a:endParaRPr lang="ru-RU" sz="14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0.02965</cdr:y>
    </cdr:from>
    <cdr:to>
      <cdr:x>0.14607</cdr:x>
      <cdr:y>0.16667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76858"/>
          <a:ext cx="936104" cy="355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Млн.руб.</a:t>
          </a:r>
          <a:endParaRPr lang="ru-RU" sz="1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DE79A-2811-4142-8B76-04FF00E008E0}" type="datetimeFigureOut">
              <a:rPr lang="ru-RU" smtClean="0"/>
              <a:t>21.05.2015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A5CA9-C689-48B4-BFB2-AB46AD59019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684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7DBB23-8818-4B4F-B21A-69D3803E0B5E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6676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21.05.2015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21.05.2015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21.05.2015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21.05.2015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21.05.2015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21.05.2015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21.05.2015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21.05.2015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7" Type="http://schemas.openxmlformats.org/officeDocument/2006/relationships/chart" Target="../charts/chart15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erver38\53\СМИ ТУАПСЕ ФОТО\Oblojka svod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142" y="-16835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548680"/>
            <a:ext cx="6172200" cy="1728192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+mn-lt"/>
              </a:rPr>
              <a:t>Муниципальное</a:t>
            </a:r>
            <a:r>
              <a:rPr lang="ru-RU" dirty="0">
                <a:solidFill>
                  <a:schemeClr val="tx1"/>
                </a:solidFill>
              </a:rPr>
              <a:t> образование </a:t>
            </a:r>
            <a:r>
              <a:rPr lang="ru-RU" sz="4000" dirty="0">
                <a:solidFill>
                  <a:schemeClr val="tx1"/>
                </a:solidFill>
              </a:rPr>
              <a:t>Туапсинский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sz="4000" dirty="0">
                <a:solidFill>
                  <a:schemeClr val="tx1"/>
                </a:solidFill>
              </a:rPr>
              <a:t>район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1680" y="1988840"/>
            <a:ext cx="6768752" cy="3960440"/>
          </a:xfrm>
        </p:spPr>
        <p:txBody>
          <a:bodyPr>
            <a:normAutofit lnSpcReduction="10000"/>
          </a:bodyPr>
          <a:lstStyle/>
          <a:p>
            <a:pPr algn="ctr"/>
            <a:endParaRPr lang="ru-RU" sz="3600" dirty="0" smtClean="0">
              <a:solidFill>
                <a:schemeClr val="tx1"/>
              </a:solidFill>
            </a:endParaRPr>
          </a:p>
          <a:p>
            <a:pPr algn="ctr"/>
            <a:endParaRPr lang="ru-RU" sz="3600" dirty="0" smtClean="0">
              <a:solidFill>
                <a:schemeClr val="tx1"/>
              </a:solidFill>
            </a:endParaRPr>
          </a:p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БЮДЖЕТ ДЛЯ ГРАЖДАН </a:t>
            </a:r>
          </a:p>
          <a:p>
            <a:pPr algn="ctr"/>
            <a:endParaRPr lang="ru-RU" sz="3600" dirty="0" smtClean="0">
              <a:solidFill>
                <a:schemeClr val="tx1"/>
              </a:solidFill>
            </a:endParaRPr>
          </a:p>
          <a:p>
            <a:pPr algn="ctr"/>
            <a:endParaRPr lang="ru-RU" sz="3600" dirty="0" smtClean="0">
              <a:solidFill>
                <a:schemeClr val="tx1"/>
              </a:solidFill>
            </a:endParaRPr>
          </a:p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Исполнение </a:t>
            </a:r>
            <a:r>
              <a:rPr lang="ru-RU" sz="3200" dirty="0">
                <a:solidFill>
                  <a:schemeClr val="tx1"/>
                </a:solidFill>
              </a:rPr>
              <a:t>бюджета 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dirty="0">
                <a:solidFill>
                  <a:schemeClr val="tx1"/>
                </a:solidFill>
              </a:rPr>
              <a:t>за 2014 год </a:t>
            </a:r>
          </a:p>
        </p:txBody>
      </p:sp>
    </p:spTree>
    <p:extLst>
      <p:ext uri="{BB962C8B-B14F-4D97-AF65-F5344CB8AC3E}">
        <p14:creationId xmlns:p14="http://schemas.microsoft.com/office/powerpoint/2010/main" val="100013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416824" cy="121014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БЮДЖЕТ  </a:t>
            </a:r>
            <a:r>
              <a:rPr lang="ru-RU" sz="2400" b="1" dirty="0">
                <a:solidFill>
                  <a:schemeClr val="tx1"/>
                </a:solidFill>
              </a:rPr>
              <a:t>МУНИЦИПАЛЬНОГО ОБРАЗОВАНИЯ </a:t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400" b="1" dirty="0">
                <a:solidFill>
                  <a:schemeClr val="tx1"/>
                </a:solidFill>
              </a:rPr>
              <a:t>ТУАПСИНСКИЙ </a:t>
            </a:r>
            <a:r>
              <a:rPr lang="ru-RU" sz="2400" b="1" dirty="0" smtClean="0">
                <a:solidFill>
                  <a:schemeClr val="tx1"/>
                </a:solidFill>
              </a:rPr>
              <a:t> РАЙОН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51520" y="1916832"/>
            <a:ext cx="8291264" cy="4392488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Утвержден решением Совета муниципального образования Туапсинский район от 17 декабря 2014 года № 233 "О бюджете муниципального образования Туапсинский район на 2015 год и на плановый период 2016 и 2017 годов".</a:t>
            </a:r>
          </a:p>
          <a:p>
            <a:r>
              <a:rPr lang="ru-RU" dirty="0" smtClean="0"/>
              <a:t>Публичные слушания по проекту бюджета на 2015 год и плановый период 2016 и 2017 годов проведены 02 декабря 2014 года.</a:t>
            </a:r>
          </a:p>
          <a:p>
            <a:r>
              <a:rPr lang="ru-RU" dirty="0" smtClean="0"/>
              <a:t>Публичные слушания об исполнении бюджета проведены 10 апреля 2015 года.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864097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62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373616" cy="88133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Порядок составления, рассмотрения и утверждения годового отчета об исполнении бюджета муниципального образования Туапсинский район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980728"/>
            <a:ext cx="8784976" cy="720080"/>
          </a:xfrm>
          <a:prstGeom prst="roundRect">
            <a:avLst/>
          </a:prstGeom>
          <a:solidFill>
            <a:srgbClr val="FFFF99"/>
          </a:solidFill>
          <a:ln>
            <a:solidFill>
              <a:srgbClr val="95A1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Годовой отчет об исполнении бюджета муниципального образования Туапсинский район составляется финансовым управление администрации муниципального образования Туапсинский район и представляется главе муниципального образования Туапсинский район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1700808"/>
            <a:ext cx="8784976" cy="1440160"/>
          </a:xfrm>
          <a:prstGeom prst="roundRect">
            <a:avLst/>
          </a:prstGeom>
          <a:solidFill>
            <a:srgbClr val="FFFF99"/>
          </a:solidFill>
          <a:ln>
            <a:solidFill>
              <a:srgbClr val="95A1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400" u="sng" dirty="0" smtClean="0">
                <a:solidFill>
                  <a:schemeClr val="tx1"/>
                </a:solidFill>
              </a:rPr>
              <a:t>Администрация муниципального образования Туапсинский район</a:t>
            </a:r>
            <a:r>
              <a:rPr lang="ru-RU" sz="1400" dirty="0" smtClean="0">
                <a:solidFill>
                  <a:schemeClr val="tx1"/>
                </a:solidFill>
              </a:rPr>
              <a:t> не позднее 1 апреля текущего года направляет в Контрольно-счетную палату муниципального образования Туапсинский район для подготовки заключения: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*годовой отчет об исполнении бюджета муниципального образования Туапсинский район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*иные документы, подлежащие представлению в Совет муниципального образования Туапсинский район одновременно с годовым отчетом об исполнении бюджета муниципального образования Туапсинский район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3068960"/>
            <a:ext cx="8784976" cy="1728192"/>
          </a:xfrm>
          <a:prstGeom prst="roundRect">
            <a:avLst/>
          </a:prstGeom>
          <a:solidFill>
            <a:srgbClr val="FFFF99"/>
          </a:solidFill>
          <a:ln>
            <a:solidFill>
              <a:srgbClr val="95A1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/>
            <a:endParaRPr lang="ru-RU" sz="1400" u="sng" dirty="0" smtClean="0"/>
          </a:p>
          <a:p>
            <a:pPr algn="just"/>
            <a:endParaRPr lang="ru-RU" sz="1400" u="sng" dirty="0" smtClean="0"/>
          </a:p>
          <a:p>
            <a:pPr algn="just"/>
            <a:endParaRPr lang="ru-RU" sz="1400" u="sng" dirty="0" smtClean="0"/>
          </a:p>
          <a:p>
            <a:pPr algn="just"/>
            <a:endParaRPr lang="ru-RU" sz="1400" u="sng" dirty="0" smtClean="0"/>
          </a:p>
          <a:p>
            <a:pPr algn="just"/>
            <a:endParaRPr lang="ru-RU" sz="1400" u="sng" dirty="0" smtClean="0"/>
          </a:p>
          <a:p>
            <a:pPr algn="just"/>
            <a:endParaRPr lang="ru-RU" sz="1300" u="sng" dirty="0" smtClean="0"/>
          </a:p>
          <a:p>
            <a:pPr algn="just"/>
            <a:r>
              <a:rPr lang="ru-RU" sz="1300" u="sng" dirty="0" smtClean="0">
                <a:solidFill>
                  <a:schemeClr val="tx1"/>
                </a:solidFill>
              </a:rPr>
              <a:t>Контрольно-счетная палата муниципального образования Туапсинский район: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</a:rPr>
              <a:t>*осуществляет внешнюю проверку годового отчета об исполнении бюджета муниципального образования Туапсинский район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</a:rPr>
              <a:t>*готовит заключение на годовой отчет об исполнении бюджета муниципального образования Туапсинский район в срок, не превышающий один месяц со дня его представления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</a:rPr>
              <a:t>*представляет заключение на годовой отчет об исполнении бюджета муниципального образования Туапсинский район в Совет муниципального образования Туапсинский район с одновременным направлением в администрацию муниципального образования Туапсинский район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4" y="4797152"/>
            <a:ext cx="8784976" cy="1296144"/>
          </a:xfrm>
          <a:prstGeom prst="roundRect">
            <a:avLst/>
          </a:prstGeom>
          <a:solidFill>
            <a:srgbClr val="FFFF99"/>
          </a:solidFill>
          <a:ln>
            <a:solidFill>
              <a:srgbClr val="95A1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u="sng" dirty="0" smtClean="0">
                <a:solidFill>
                  <a:schemeClr val="tx1"/>
                </a:solidFill>
              </a:rPr>
              <a:t>Глава муниципального образования Туапсинский район</a:t>
            </a:r>
            <a:r>
              <a:rPr lang="ru-RU" sz="1400" dirty="0" smtClean="0"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*после получения заключения Контрольно-счетной палаты муниципального образования Туапсинский район в течении 10 дней назначает публичные слушания по отчету об исполнении бюджета муниципального образования Туапсинский район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*не позднее 1 мая текущего года представляет в Совет муниципального образования Туапсинский район годовой отчет об исполнении местного бюджета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с двумя скругленными соседними углами 8"/>
          <p:cNvSpPr/>
          <p:nvPr/>
        </p:nvSpPr>
        <p:spPr>
          <a:xfrm>
            <a:off x="107504" y="6093296"/>
            <a:ext cx="8784976" cy="764704"/>
          </a:xfrm>
          <a:prstGeom prst="round2SameRect">
            <a:avLst/>
          </a:prstGeom>
          <a:solidFill>
            <a:srgbClr val="FFFF99"/>
          </a:solidFill>
          <a:ln>
            <a:solidFill>
              <a:srgbClr val="95A1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Годовой отчет об исполнении бюджета муниципального образования Туапсинский район утверждается решением Совета муниципального образования Туапсинский район с указанием общего объема доходов, расходов и дефицита (профицита) бюджета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74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80928"/>
            <a:ext cx="8640960" cy="3888432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♦</a:t>
            </a:r>
            <a:r>
              <a:rPr lang="ru-RU" sz="1400" dirty="0" smtClean="0">
                <a:solidFill>
                  <a:schemeClr val="tx1"/>
                </a:solidFill>
                <a:latin typeface="+mn-lt"/>
              </a:rPr>
              <a:t>Подводя итоги работы за прошедший год хотелось бы отметить что, в 2014 году в Туапсинском районе наблюдался устойчивый экономический рост, а также   положительная </a:t>
            </a:r>
            <a:r>
              <a:rPr lang="ru-RU" sz="1400" dirty="0">
                <a:solidFill>
                  <a:schemeClr val="tx1"/>
                </a:solidFill>
                <a:latin typeface="+mn-lt"/>
              </a:rPr>
              <a:t>динамика достигнута в промышленном производстве, сельском хозяйстве, транспортной отрасли, санаторно-курортной отрасли. Значительно снижены убытки убыточных предприятий, повысился уровень жизни населения</a:t>
            </a:r>
            <a:r>
              <a:rPr lang="ru-RU" sz="1400" dirty="0" smtClean="0">
                <a:solidFill>
                  <a:schemeClr val="tx1"/>
                </a:solidFill>
                <a:latin typeface="+mn-lt"/>
              </a:rPr>
              <a:t>.</a:t>
            </a:r>
            <a:br>
              <a:rPr lang="ru-RU" sz="1400" dirty="0" smtClean="0">
                <a:solidFill>
                  <a:schemeClr val="tx1"/>
                </a:solidFill>
                <a:latin typeface="+mn-lt"/>
              </a:rPr>
            </a:br>
            <a:r>
              <a:rPr lang="ru-RU" sz="1400" dirty="0" smtClean="0">
                <a:solidFill>
                  <a:schemeClr val="tx1"/>
                </a:solidFill>
                <a:latin typeface="+mn-lt"/>
              </a:rPr>
              <a:t> </a:t>
            </a:r>
            <a:br>
              <a:rPr lang="ru-RU" sz="1400" dirty="0" smtClean="0">
                <a:solidFill>
                  <a:schemeClr val="tx1"/>
                </a:solidFill>
                <a:latin typeface="+mn-lt"/>
              </a:rPr>
            </a:br>
            <a:r>
              <a:rPr lang="ru-RU" sz="1400" dirty="0" smtClean="0">
                <a:solidFill>
                  <a:schemeClr val="tx1"/>
                </a:solidFill>
              </a:rPr>
              <a:t>♦Формированию </a:t>
            </a:r>
            <a:r>
              <a:rPr lang="ru-RU" sz="1400" dirty="0">
                <a:solidFill>
                  <a:schemeClr val="tx1"/>
                </a:solidFill>
              </a:rPr>
              <a:t>показателей экономического роста способствовала плановая экономическая политика руководителей крупных и средних предприятий района, направленная на сохранение и развитие производства, работа сотрудников администрации района с руководителями предприятий по своевременному предоставлению достоверной отчетности в Краснодарстат, обеспечению открытости  информации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♦</a:t>
            </a:r>
            <a:r>
              <a:rPr lang="x-none" sz="1400" smtClean="0">
                <a:solidFill>
                  <a:schemeClr val="tx1"/>
                </a:solidFill>
              </a:rPr>
              <a:t>В </a:t>
            </a:r>
            <a:r>
              <a:rPr lang="x-none" sz="1400">
                <a:solidFill>
                  <a:schemeClr val="tx1"/>
                </a:solidFill>
              </a:rPr>
              <a:t>структуре отраслей обрабатывающих производств по крупным и средним предприятиям района лидируют производство нефтепродуктов (88,6 % объема выпускаемой продукции) и производство пищевых продуктов (6,6 %). 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16631"/>
            <a:ext cx="4320479" cy="266429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16632"/>
            <a:ext cx="4248472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6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913" y="2609528"/>
            <a:ext cx="4211960" cy="42484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♦ Производство </a:t>
            </a:r>
            <a:r>
              <a:rPr lang="ru-RU" sz="1400" dirty="0">
                <a:solidFill>
                  <a:schemeClr val="tx1"/>
                </a:solidFill>
              </a:rPr>
              <a:t>нефтепродуктов п</a:t>
            </a:r>
            <a:r>
              <a:rPr lang="ru-RU" sz="1400" dirty="0" smtClean="0">
                <a:solidFill>
                  <a:schemeClr val="tx1"/>
                </a:solidFill>
              </a:rPr>
              <a:t>редставлено </a:t>
            </a:r>
            <a:r>
              <a:rPr lang="ru-RU" sz="1400" dirty="0">
                <a:solidFill>
                  <a:schemeClr val="tx1"/>
                </a:solidFill>
              </a:rPr>
              <a:t>в районе крупнейшим промышленным предприятием ООО «РН - Туапсинский НПЗ», которое увеличило выпуск продукции в стоимостном выражении на 37,2 </a:t>
            </a:r>
            <a:r>
              <a:rPr lang="ru-RU" sz="1400" dirty="0" smtClean="0">
                <a:solidFill>
                  <a:schemeClr val="tx1"/>
                </a:solidFill>
              </a:rPr>
              <a:t>%.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♦ Для </a:t>
            </a:r>
            <a:r>
              <a:rPr lang="ru-RU" sz="1400" dirty="0">
                <a:solidFill>
                  <a:schemeClr val="tx1"/>
                </a:solidFill>
              </a:rPr>
              <a:t>активизации инвестиционного процесса, улучшения инвестиционного климата на территории Туапсинского района в рамках муниципальной программы «Экономическое развитие муниципального образования Туапсинский район на 2014 год» предусмотрены мероприятия, направленные на увеличение инвестиционной привлекательности и формирование имиджевой политики района, на указанные цели программой предусмотрено </a:t>
            </a:r>
            <a:r>
              <a:rPr lang="ru-RU" sz="1400" dirty="0" smtClean="0">
                <a:solidFill>
                  <a:schemeClr val="tx1"/>
                </a:solidFill>
              </a:rPr>
              <a:t/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7 млн.руб</a:t>
            </a:r>
            <a:r>
              <a:rPr lang="ru-RU" sz="1400" dirty="0">
                <a:solidFill>
                  <a:schemeClr val="tx1"/>
                </a:solidFill>
              </a:rPr>
              <a:t>.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56" y="0"/>
            <a:ext cx="4338736" cy="26529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586675"/>
            <a:ext cx="4248472" cy="4221088"/>
          </a:xfrm>
          <a:prstGeom prst="rect">
            <a:avLst/>
          </a:prstGeom>
        </p:spPr>
      </p:pic>
      <p:sp>
        <p:nvSpPr>
          <p:cNvPr id="8" name="Рамка 7"/>
          <p:cNvSpPr/>
          <p:nvPr/>
        </p:nvSpPr>
        <p:spPr>
          <a:xfrm>
            <a:off x="4572000" y="296058"/>
            <a:ext cx="2052228" cy="2060848"/>
          </a:xfrm>
          <a:prstGeom prst="fram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06026" y="726317"/>
            <a:ext cx="158417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</a:rPr>
              <a:t>Объем доходов </a:t>
            </a:r>
            <a:r>
              <a:rPr lang="ru-RU" sz="1400" dirty="0" smtClean="0">
                <a:solidFill>
                  <a:srgbClr val="0070C0"/>
                </a:solidFill>
              </a:rPr>
              <a:t>на </a:t>
            </a:r>
            <a:r>
              <a:rPr lang="ru-RU" sz="1400" dirty="0">
                <a:solidFill>
                  <a:srgbClr val="0070C0"/>
                </a:solidFill>
              </a:rPr>
              <a:t>одного жителя – </a:t>
            </a:r>
            <a:endParaRPr lang="ru-RU" sz="1400" dirty="0" smtClean="0">
              <a:solidFill>
                <a:srgbClr val="0070C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17 287,3 </a:t>
            </a:r>
            <a:r>
              <a:rPr lang="ru-RU" sz="1400" dirty="0">
                <a:solidFill>
                  <a:srgbClr val="0070C0"/>
                </a:solidFill>
              </a:rPr>
              <a:t>рублей.</a:t>
            </a:r>
          </a:p>
          <a:p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11" name="Рамка 10"/>
          <p:cNvSpPr/>
          <p:nvPr/>
        </p:nvSpPr>
        <p:spPr>
          <a:xfrm>
            <a:off x="6732240" y="296057"/>
            <a:ext cx="2016224" cy="2060848"/>
          </a:xfrm>
          <a:prstGeom prst="fram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66266" y="715634"/>
            <a:ext cx="158417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</a:rPr>
              <a:t>Объем </a:t>
            </a:r>
            <a:r>
              <a:rPr lang="ru-RU" sz="1400" dirty="0" smtClean="0">
                <a:solidFill>
                  <a:srgbClr val="0070C0"/>
                </a:solidFill>
              </a:rPr>
              <a:t>расходов на </a:t>
            </a:r>
            <a:r>
              <a:rPr lang="ru-RU" sz="1400" dirty="0">
                <a:solidFill>
                  <a:srgbClr val="0070C0"/>
                </a:solidFill>
              </a:rPr>
              <a:t>одного жителя – </a:t>
            </a:r>
            <a:endParaRPr lang="ru-RU" sz="1400" dirty="0" smtClean="0">
              <a:solidFill>
                <a:srgbClr val="0070C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16 795,5 </a:t>
            </a:r>
            <a:r>
              <a:rPr lang="ru-RU" sz="1400" dirty="0" smtClean="0">
                <a:solidFill>
                  <a:srgbClr val="0070C0"/>
                </a:solidFill>
              </a:rPr>
              <a:t>рублей</a:t>
            </a:r>
            <a:r>
              <a:rPr lang="ru-RU" sz="1400" dirty="0">
                <a:solidFill>
                  <a:srgbClr val="0070C0"/>
                </a:solidFill>
              </a:rPr>
              <a:t>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5585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764704"/>
            <a:ext cx="4464496" cy="144016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ОСНОВНЫЕ ХАРАКТЕРИСТИКИ БЮДЖЕТА</a:t>
            </a:r>
            <a:endParaRPr lang="ru-RU" sz="2800" dirty="0">
              <a:solidFill>
                <a:schemeClr val="tx1"/>
              </a:solidFill>
            </a:endParaRPr>
          </a:p>
        </p:txBody>
      </p:sp>
      <p:graphicFrame>
        <p:nvGraphicFramePr>
          <p:cNvPr id="3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7491895"/>
              </p:ext>
            </p:extLst>
          </p:nvPr>
        </p:nvGraphicFramePr>
        <p:xfrm>
          <a:off x="251520" y="3212976"/>
          <a:ext cx="8136905" cy="295232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598340"/>
                <a:gridCol w="1744673"/>
                <a:gridCol w="2110395"/>
                <a:gridCol w="1683497"/>
              </a:tblGrid>
              <a:tr h="106193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показателей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Плановые показатели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Фактическое исполнение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исполнения</a:t>
                      </a:r>
                      <a:endParaRPr lang="ru-RU" dirty="0"/>
                    </a:p>
                  </a:txBody>
                  <a:tcPr/>
                </a:tc>
              </a:tr>
              <a:tr h="5227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ДОХОДЫ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2 145,6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2 231,8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104%</a:t>
                      </a:r>
                      <a:endParaRPr lang="ru-RU" dirty="0"/>
                    </a:p>
                  </a:txBody>
                  <a:tcPr anchor="ctr"/>
                </a:tc>
              </a:tr>
              <a:tr h="5227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РАСХОДЫ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2 278,6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2 168,3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95,2%</a:t>
                      </a:r>
                      <a:endParaRPr lang="ru-RU" dirty="0"/>
                    </a:p>
                  </a:txBody>
                  <a:tcPr anchor="ctr"/>
                </a:tc>
              </a:tr>
              <a:tr h="84483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Дефицит (-), профицит (+)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-133,0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-63,5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3096344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003232" cy="134076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Доходы бюджета муниципального образования Туапсинский район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за 2014 год </a:t>
            </a:r>
            <a:endParaRPr lang="ru-RU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94926997"/>
              </p:ext>
            </p:extLst>
          </p:nvPr>
        </p:nvGraphicFramePr>
        <p:xfrm>
          <a:off x="179512" y="1340768"/>
          <a:ext cx="8568952" cy="5517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969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568952" cy="119675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Исполнение </a:t>
            </a:r>
            <a:r>
              <a:rPr lang="ru-RU" sz="2400" b="1" dirty="0" smtClean="0">
                <a:solidFill>
                  <a:schemeClr val="tx1"/>
                </a:solidFill>
              </a:rPr>
              <a:t>бюджета по </a:t>
            </a:r>
            <a:r>
              <a:rPr lang="ru-RU" sz="2400" b="1" dirty="0">
                <a:solidFill>
                  <a:schemeClr val="tx1"/>
                </a:solidFill>
              </a:rPr>
              <a:t>налоговым, неналоговым доходам и прочим безвозмездным поступлениям за </a:t>
            </a:r>
            <a:r>
              <a:rPr lang="ru-RU" sz="2400" b="1" dirty="0" smtClean="0">
                <a:solidFill>
                  <a:schemeClr val="tx1"/>
                </a:solidFill>
              </a:rPr>
              <a:t>2014 </a:t>
            </a:r>
            <a:r>
              <a:rPr lang="ru-RU" sz="2400" b="1" dirty="0">
                <a:solidFill>
                  <a:schemeClr val="tx1"/>
                </a:solidFill>
              </a:rPr>
              <a:t>год</a:t>
            </a:r>
            <a:endParaRPr lang="ru-RU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41793676"/>
              </p:ext>
            </p:extLst>
          </p:nvPr>
        </p:nvGraphicFramePr>
        <p:xfrm>
          <a:off x="179512" y="1124744"/>
          <a:ext cx="8640960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749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568952" cy="9807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Поступления доходов в бюджет в разрезе отраслей за 2014 год 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87211576"/>
              </p:ext>
            </p:extLst>
          </p:nvPr>
        </p:nvGraphicFramePr>
        <p:xfrm>
          <a:off x="179512" y="908721"/>
          <a:ext cx="8496300" cy="5923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163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720079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Исполнение бюджета муниципального образования</a:t>
            </a:r>
            <a:br>
              <a:rPr lang="ru-RU" sz="2000" b="1" dirty="0" smtClean="0"/>
            </a:br>
            <a:r>
              <a:rPr lang="ru-RU" sz="2000" b="1" dirty="0" smtClean="0"/>
              <a:t>Туапсинский район по расходам за 2014 год</a:t>
            </a:r>
            <a:endParaRPr lang="ru-RU" sz="2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764704"/>
          <a:ext cx="5760640" cy="1512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224136"/>
                <a:gridCol w="1368152"/>
                <a:gridCol w="1224136"/>
              </a:tblGrid>
              <a:tr h="468180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РАСХОДЫ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НА СОЦИАЛЬНУЮ СФЕРУ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РАСХОДЫ </a:t>
                      </a:r>
                    </a:p>
                  </a:txBody>
                  <a:tcPr marL="9525" marR="9525" marT="9525" marB="0" anchor="ctr"/>
                </a:tc>
              </a:tr>
              <a:tr h="32390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бюджет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2 278,6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1 763,8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514,8</a:t>
                      </a:r>
                    </a:p>
                  </a:txBody>
                  <a:tcPr marL="9525" marR="9525" marT="9525" marB="0" anchor="ctr"/>
                </a:tc>
              </a:tr>
              <a:tr h="3420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Исполнено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2 168,3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1 684,5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483,8</a:t>
                      </a:r>
                    </a:p>
                  </a:txBody>
                  <a:tcPr marL="9525" marR="9525" marT="9525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228184" y="764704"/>
            <a:ext cx="28083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Расходы бюджета</a:t>
            </a:r>
          </a:p>
          <a:p>
            <a:pPr algn="ctr"/>
            <a:r>
              <a:rPr lang="ru-RU" dirty="0" smtClean="0"/>
              <a:t>МО Туапсинский район в расчете на одного жителя:</a:t>
            </a:r>
          </a:p>
          <a:p>
            <a:pPr algn="ctr"/>
            <a:r>
              <a:rPr lang="ru-RU" dirty="0" smtClean="0"/>
              <a:t> </a:t>
            </a:r>
            <a:r>
              <a:rPr lang="ru-RU" b="1" dirty="0" smtClean="0"/>
              <a:t>17 621 руб.</a:t>
            </a:r>
            <a:endParaRPr lang="ru-RU" b="1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0" y="2204864"/>
          <a:ext cx="9036496" cy="46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467600" cy="49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ОБРАЗОВАНИЕ</a:t>
            </a:r>
            <a:endParaRPr lang="ru-RU" sz="20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68928144"/>
              </p:ext>
            </p:extLst>
          </p:nvPr>
        </p:nvGraphicFramePr>
        <p:xfrm>
          <a:off x="457200" y="1628800"/>
          <a:ext cx="8363272" cy="484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355976" y="260648"/>
            <a:ext cx="3888432" cy="1296144"/>
          </a:xfrm>
          <a:prstGeom prst="roundRect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Расходы – 1533,2 млн. рублей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80920" cy="49006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КУЛЬТУРА</a:t>
            </a: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251520" y="1844824"/>
          <a:ext cx="7920880" cy="48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148064" y="69269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Расходы – 26,3 млн.руб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547664" y="134076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Динамика расходов бюджета муниципального образования Туапсинский район за 2011-2014 годы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490066"/>
          </a:xfrm>
        </p:spPr>
        <p:txBody>
          <a:bodyPr>
            <a:noAutofit/>
          </a:bodyPr>
          <a:lstStyle/>
          <a:p>
            <a:r>
              <a:rPr lang="ru-RU" sz="2000" dirty="0" smtClean="0"/>
              <a:t>ЗДРАВООХРАНЕНИЕ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179512" y="1844824"/>
          <a:ext cx="8661648" cy="489654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608339"/>
                <a:gridCol w="3053309"/>
              </a:tblGrid>
              <a:tr h="755149">
                <a:tc gridSpan="2"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Органами местного самоуправления исполнены переданные государственные полномочия </a:t>
                      </a:r>
                    </a:p>
                    <a:p>
                      <a:pPr marL="0" algn="ctr" defTabSz="914400" rtl="0" eaLnBrk="1" fontAlgn="t" latinLnBrk="0" hangingPunct="1"/>
                      <a:r>
                        <a:rPr lang="ru-RU" sz="1600" b="1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Краснодарского края: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40271"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1400" u="none" strike="noStrike" dirty="0"/>
                        <a:t>Организация оказания медицинской помощи населению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/>
                        <a:t>44 367,5 тыс. рублей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6668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 dirty="0"/>
                        <a:t>На предоставление мер социальной поддержки отдельным группам населения в обеспеченности лекарственными средствами и изделиями медицинского назначения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/>
                        <a:t>15 094,4 тыс. рублей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53337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 dirty="0"/>
                        <a:t>На предоставление мер социальной поддержки жертвам политических репрессий, труженикам тыла, ветеранам труда, ветеранам военной службы, достигшим возраста, дающего права на пенсию по старости, в бесплатном изготовлении  и ремонте зубных протезов (кроме изготовления из драгоценных металлов) в сложных клинических случаях зубопротезирования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/>
                        <a:t>2 801,0 тыс. рублей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18170"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1600" b="1" u="none" strike="noStrike" dirty="0"/>
                        <a:t>За счет средств местного бюджета осуществлены расходы на: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223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u="none" strike="noStrike" dirty="0"/>
                        <a:t>Содержание аппарата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/>
                        <a:t>3 992,3 тыс. рублей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3065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u="none" strike="noStrike" dirty="0"/>
                        <a:t>Реализацию мероприятий муниципальных программ, в том числе по программе кадрового обеспечения с целью привлечения специалистов в учреждения </a:t>
                      </a:r>
                      <a:r>
                        <a:rPr lang="ru-RU" sz="1400" u="none" strike="noStrike" dirty="0" smtClean="0"/>
                        <a:t>здравоохранения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/>
                        <a:t>3 019,5тыс. рублей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3707904" y="332656"/>
            <a:ext cx="4896544" cy="136815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РАСХОДЫ – 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71,5 млн. руб.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488832" cy="56207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ФИЗИЧЕСКАЯ КУЛЬТУРА И СПОРТ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51520" y="1772816"/>
          <a:ext cx="856895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5508104" y="692696"/>
            <a:ext cx="3024336" cy="936104"/>
          </a:xfrm>
          <a:prstGeom prst="roundRect">
            <a:avLst/>
          </a:prstGeom>
          <a:solidFill>
            <a:srgbClr val="AFDC7E"/>
          </a:solidFill>
          <a:ln>
            <a:solidFill>
              <a:srgbClr val="31D3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РАСХОДЫ -   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3,1 млн. рублей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576064"/>
          </a:xfrm>
        </p:spPr>
        <p:txBody>
          <a:bodyPr>
            <a:noAutofit/>
          </a:bodyPr>
          <a:lstStyle/>
          <a:p>
            <a:r>
              <a:rPr lang="ru-RU" sz="2000" dirty="0" smtClean="0"/>
              <a:t>СОЦИАЛЬНАЯ ПОЛИТИКА</a:t>
            </a: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179512" y="908720"/>
          <a:ext cx="6768752" cy="2520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15616" y="908720"/>
            <a:ext cx="5760640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Динамика расходов бюджета на социальную политику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228184" y="260648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РАСХОДЫ – </a:t>
            </a:r>
          </a:p>
          <a:p>
            <a:pPr algn="ctr"/>
            <a:r>
              <a:rPr lang="ru-RU" b="1" dirty="0" smtClean="0"/>
              <a:t>50,4 млн. рублей</a:t>
            </a:r>
            <a:endParaRPr lang="ru-RU" b="1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2" y="3573016"/>
          <a:ext cx="8640960" cy="3236163"/>
        </p:xfrm>
        <a:graphic>
          <a:graphicData uri="http://schemas.openxmlformats.org/drawingml/2006/table">
            <a:tbl>
              <a:tblPr firstCol="1" bandCol="1">
                <a:tableStyleId>{5C22544A-7EE6-4342-B048-85BDC9FD1C3A}</a:tableStyleId>
              </a:tblPr>
              <a:tblGrid>
                <a:gridCol w="2664296"/>
                <a:gridCol w="5976664"/>
              </a:tblGrid>
              <a:tr h="57606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Пенсионное обеспечение -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1,3  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Доплата к пенсии муниципальным служащим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438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Социальное обеспечение населения -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1,6 млн. рублей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Дополнительная денежная компенсация на усиленное питание доноров -   0,4 млн.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руб.;                                                                    </a:t>
                      </a:r>
                    </a:p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Социальная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поддержка отдельных категорий граждан - 0,8 млн.рублей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</a:tr>
              <a:tr h="10081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семьи и детства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– </a:t>
                      </a:r>
                    </a:p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40,9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- Вознаграждение патронатным воспитателям -    0,4 млн. рублей;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- Меры социальной поддержки детям-сиротам и детям, оставшимся без попечения родителей (проезд) - 21,4 млн. рублей;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- Вознаграждение приемным родителям -   8,4 млн. рублей;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- Компенсация части родительской платы - 10,5 млн. рублей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90941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расходы -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6,6 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млн. рублей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- Организация оздоровления и отдыха детей;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- Организация и осуществление деятельности по опеке и попечительству в отношении несовершеннолетних;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- Реализация мероприятий краевых и муниципальных целевых программ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32048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1800" dirty="0" smtClean="0"/>
              <a:t>ОБЩЕГОСУДАРСТВЕННЫЕ ВОПРОСЫ</a:t>
            </a:r>
          </a:p>
        </p:txBody>
      </p:sp>
      <p:sp>
        <p:nvSpPr>
          <p:cNvPr id="4" name="Овал 3"/>
          <p:cNvSpPr/>
          <p:nvPr/>
        </p:nvSpPr>
        <p:spPr>
          <a:xfrm>
            <a:off x="2195736" y="692696"/>
            <a:ext cx="5256584" cy="72008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РАСХОДЫ - 225,8 млн. рублей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628800"/>
            <a:ext cx="3240360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7030A0"/>
                </a:solidFill>
              </a:rPr>
              <a:t>Функционирование высшего должностного лица субъекта Российской Федерации и муниципального образования (глава МО Туапсинский район) - </a:t>
            </a:r>
          </a:p>
          <a:p>
            <a:pPr algn="ctr"/>
            <a:r>
              <a:rPr lang="ru-RU" sz="1400" dirty="0" smtClean="0">
                <a:solidFill>
                  <a:srgbClr val="7030A0"/>
                </a:solidFill>
              </a:rPr>
              <a:t>1,7 млн. рублей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24128" y="1628800"/>
            <a:ext cx="3240360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7030A0"/>
                </a:solidFill>
              </a:rPr>
              <a:t>Функционирование законодательных (представительных) органов государственной власти и  представительных органов муниципальных образований (Совет МО Туапсинский район) - </a:t>
            </a:r>
          </a:p>
          <a:p>
            <a:pPr algn="ctr"/>
            <a:r>
              <a:rPr lang="ru-RU" sz="1400" dirty="0" smtClean="0">
                <a:solidFill>
                  <a:srgbClr val="7030A0"/>
                </a:solidFill>
              </a:rPr>
              <a:t>1,8 млн. рублей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4293096"/>
            <a:ext cx="3168352" cy="20162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7030A0"/>
                </a:solidFill>
              </a:rPr>
              <a:t>Функционирование Правительства Российской Федерации, высших органов исполнительной власти субъектов Российской Федерации, местных администраций (аппарат) -</a:t>
            </a:r>
          </a:p>
          <a:p>
            <a:pPr algn="ctr"/>
            <a:r>
              <a:rPr lang="ru-RU" sz="1400" dirty="0" smtClean="0">
                <a:solidFill>
                  <a:srgbClr val="7030A0"/>
                </a:solidFill>
              </a:rPr>
              <a:t>81,0 млн. рублей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96136" y="4365104"/>
            <a:ext cx="3168352" cy="19442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7030A0"/>
                </a:solidFill>
              </a:rPr>
              <a:t>Обеспечение деятельности финансовых, налоговых и таможенных органов и органов финансового (финансово-бюджетного) надзора (Финансовое управление, Контрольно-счетная палата) - </a:t>
            </a:r>
          </a:p>
          <a:p>
            <a:pPr algn="ctr"/>
            <a:r>
              <a:rPr lang="ru-RU" sz="1400" dirty="0" smtClean="0">
                <a:solidFill>
                  <a:srgbClr val="7030A0"/>
                </a:solidFill>
              </a:rPr>
              <a:t>24,1 млн. рублей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31840" y="3068960"/>
            <a:ext cx="3096344" cy="14401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7030A0"/>
                </a:solidFill>
              </a:rPr>
              <a:t>Другие общегосударственные вопросы - 117,2 млн. рублей</a:t>
            </a:r>
            <a:endParaRPr lang="ru-RU" sz="1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7809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НАЦИОНАЛЬНАЯ БЕЗОПАСНОСТЬ И </a:t>
            </a:r>
            <a:br>
              <a:rPr lang="ru-RU" sz="2000" dirty="0" smtClean="0"/>
            </a:br>
            <a:r>
              <a:rPr lang="ru-RU" sz="2000" dirty="0" smtClean="0"/>
              <a:t>ПРАВООХРАНИТЕЛЬНАЯ ДЕЯТЕЛЬНОСТЬ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63697760"/>
              </p:ext>
            </p:extLst>
          </p:nvPr>
        </p:nvGraphicFramePr>
        <p:xfrm>
          <a:off x="0" y="1600200"/>
          <a:ext cx="903649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вал 4"/>
          <p:cNvSpPr/>
          <p:nvPr/>
        </p:nvSpPr>
        <p:spPr>
          <a:xfrm>
            <a:off x="5580112" y="836712"/>
            <a:ext cx="2808312" cy="1368152"/>
          </a:xfrm>
          <a:prstGeom prst="ellipse">
            <a:avLst/>
          </a:prstGeom>
          <a:solidFill>
            <a:srgbClr val="EFCC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РАСХОДЫ –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47,5 млн.руб.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96944" cy="53144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1900" b="1" dirty="0" smtClean="0"/>
              <a:t>НАЦИОНАЛЬНАЯ ЭКОНОМИКА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96752"/>
            <a:ext cx="2520280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Предоставлены субсидии на возмещение части процентной ставки по долгосрочным, среднесрочным и краткосрочным кредитам, взятым малыми формами хозяйствования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5,2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1196752"/>
            <a:ext cx="2232248" cy="13681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Проведены мероприятия в области строительства, архитектуры и градостроительства (разработка правил землепользования)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4 256,6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1196752"/>
            <a:ext cx="1656184" cy="10801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Осуществлена поддержка малого предпринимательства - 951,5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76256" y="1196752"/>
            <a:ext cx="2088232" cy="22322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Предоставлены  субсидии на возмещение расходов, образующихся от выполнения рейсов на муниципальных пригородных маршрутах, функционирование которых обусловлено социальной необходимостью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3 782,1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99792" y="2708920"/>
            <a:ext cx="2376264" cy="21602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Реализация мероприятий муниципальной целевой программы "Создание системы комплексного обеспечения безопасности жизнедеятельности на территории МО Туапсинский район": приобретение серверного оборудования, систем видеонаблюдения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16 005,9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2996952"/>
            <a:ext cx="2376264" cy="18722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Участие в инвестиционных форумах в рамках муниципальной программы "Формирование инвестиционной привлекательности МО Туапсинский район"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6 332,1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48064" y="2348880"/>
            <a:ext cx="1656184" cy="11521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Взнос в уставной капитал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ОАО "Туапсинское автотранспортное предприятие"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5 000,0 тыс. рублей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20072" y="3573016"/>
            <a:ext cx="3816424" cy="10801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Осуществлены расходы в рамках реализации муниципальной программы информатизации "Информационное общество МО Туапсинский район"-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4 450,7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5013176"/>
            <a:ext cx="2808312" cy="13681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Осуществление отдельных государственных полномочий по организации проведения в Краснодарском крае мероприятий по предупреждению и ликвидации болезней животных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1 577,0 тыс.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31840" y="4941168"/>
            <a:ext cx="2592288" cy="14401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Муниципальная ведомственная целевая программа "Развитие агропромышленного комплекса на территории муниципального образования Туапсинский район"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1 293,7тыс.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96136" y="4725144"/>
            <a:ext cx="3168352" cy="16561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Произведены расходы по найму выставочных площадей для размещения экспозиций, по организации и проведению районного семинара в рамках муниципальной программы "Развитие санаторно-курортного комплекса Туапсинского района"-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554,2 тыс. рублей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508104" y="188640"/>
            <a:ext cx="3312368" cy="83671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53BDFF"/>
            </a:solidFill>
          </a:ln>
        </p:spPr>
        <p:style>
          <a:lnRef idx="2">
            <a:schemeClr val="dk1"/>
          </a:lnRef>
          <a:fillRef idx="1002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РАСХОДЫ – </a:t>
            </a:r>
          </a:p>
          <a:p>
            <a:pPr algn="ctr"/>
            <a:r>
              <a:rPr lang="ru-RU" sz="1400" b="1" dirty="0" smtClean="0"/>
              <a:t>50,8  млн.рублей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МУНИЦИПАЛЬНЫЙ ДОЛГ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68766169"/>
              </p:ext>
            </p:extLst>
          </p:nvPr>
        </p:nvGraphicFramePr>
        <p:xfrm>
          <a:off x="107504" y="1496541"/>
          <a:ext cx="9036496" cy="5361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вал 4"/>
          <p:cNvSpPr/>
          <p:nvPr/>
        </p:nvSpPr>
        <p:spPr>
          <a:xfrm>
            <a:off x="251520" y="764704"/>
            <a:ext cx="2376264" cy="2088232"/>
          </a:xfrm>
          <a:prstGeom prst="ellipse">
            <a:avLst/>
          </a:prstGeom>
          <a:solidFill>
            <a:srgbClr val="5B4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МО Туапсинский район подтвердило репутацию надежного заемщика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467600" cy="49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ОБРАЗОВАНИЕ</a:t>
            </a:r>
            <a:endParaRPr lang="ru-RU" sz="20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28800"/>
          <a:ext cx="8363272" cy="484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355976" y="260648"/>
            <a:ext cx="3888432" cy="1296144"/>
          </a:xfrm>
          <a:prstGeom prst="roundRect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white">
                    <a:lumMod val="95000"/>
                  </a:prstClr>
                </a:solidFill>
              </a:rPr>
              <a:t>Расходы – 1533,2 млн. рублей</a:t>
            </a:r>
            <a:endParaRPr lang="ru-RU" b="1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56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Autofit/>
          </a:bodyPr>
          <a:lstStyle/>
          <a:p>
            <a:r>
              <a:rPr lang="ru-RU" sz="2000" dirty="0" smtClean="0"/>
              <a:t>ВНЕДРЕНИЕ ПРОГРАММНО-ЦЕЛЕВЫХ ИНСТРУМЕНТОВ ПОВЫШЕНИЯ ЭФФЕКТИВНОСТИ БЮДЖЕТНЫХ РАСХОДОВ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08244711"/>
              </p:ext>
            </p:extLst>
          </p:nvPr>
        </p:nvGraphicFramePr>
        <p:xfrm>
          <a:off x="179512" y="1196752"/>
          <a:ext cx="2016224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2339752" y="1268760"/>
          <a:ext cx="18002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618773809"/>
              </p:ext>
            </p:extLst>
          </p:nvPr>
        </p:nvGraphicFramePr>
        <p:xfrm>
          <a:off x="2051720" y="1052736"/>
          <a:ext cx="252028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760766804"/>
              </p:ext>
            </p:extLst>
          </p:nvPr>
        </p:nvGraphicFramePr>
        <p:xfrm>
          <a:off x="4355976" y="1196752"/>
          <a:ext cx="2304256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93890719"/>
              </p:ext>
            </p:extLst>
          </p:nvPr>
        </p:nvGraphicFramePr>
        <p:xfrm>
          <a:off x="6444208" y="1124744"/>
          <a:ext cx="2304256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301207749"/>
              </p:ext>
            </p:extLst>
          </p:nvPr>
        </p:nvGraphicFramePr>
        <p:xfrm>
          <a:off x="251520" y="3185592"/>
          <a:ext cx="871296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691680" y="5085184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251 млн.руб.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644008" cy="345638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3942"/>
            <a:ext cx="4499992" cy="34329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2"/>
            <a:ext cx="4644008" cy="34329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3429000"/>
            <a:ext cx="449999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49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erver38\53\СМИ ТУАПСЕ ФОТО\Oblojka svod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341" y="764704"/>
            <a:ext cx="8748464" cy="446449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>ФИНАНСОВОЕ УПРАВЛЕНИЕ АДМИНИСТРАЦИИ МУНИЦИПАЛЬНОГО ОБРАЗОВАНИЯ ТУАПСИНСКИЙ РАЙОН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Наш адрес: 352800, г.Туапсе, ул. Свободы, д.3 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Телефон:  (86167) </a:t>
            </a:r>
            <a:r>
              <a:rPr lang="ru-RU" dirty="0" smtClean="0">
                <a:solidFill>
                  <a:schemeClr val="tx1"/>
                </a:solidFill>
              </a:rPr>
              <a:t>2-53-11</a:t>
            </a:r>
            <a:r>
              <a:rPr lang="ru-RU" dirty="0">
                <a:solidFill>
                  <a:schemeClr val="tx1"/>
                </a:solidFill>
              </a:rPr>
              <a:t>, 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ФАКС: (86167) </a:t>
            </a:r>
            <a:r>
              <a:rPr lang="ru-RU" dirty="0" smtClean="0">
                <a:solidFill>
                  <a:schemeClr val="tx1"/>
                </a:solidFill>
              </a:rPr>
              <a:t>2-53-11               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Адрес электронной почты: tuaprfin@mail.ru </a:t>
            </a:r>
          </a:p>
        </p:txBody>
      </p:sp>
    </p:spTree>
    <p:extLst>
      <p:ext uri="{BB962C8B-B14F-4D97-AF65-F5344CB8AC3E}">
        <p14:creationId xmlns:p14="http://schemas.microsoft.com/office/powerpoint/2010/main" val="100013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827cfa4ffae1f28fd5cb4b2c7af4e72371b4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1460</TotalTime>
  <Words>1511</Words>
  <Application>Microsoft Office PowerPoint</Application>
  <PresentationFormat>Экран (4:3)</PresentationFormat>
  <Paragraphs>246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Эркер</vt:lpstr>
      <vt:lpstr>Муниципальное образование Туапсинский район </vt:lpstr>
      <vt:lpstr>БЮДЖЕТ  МУНИЦИПАЛЬНОГО ОБРАЗОВАНИЯ  ТУАПСИНСКИЙ  РАЙОН</vt:lpstr>
      <vt:lpstr>Порядок составления, рассмотрения и утверждения годового отчета об исполнении бюджета муниципального образования Туапсинский район </vt:lpstr>
      <vt:lpstr>♦Подводя итоги работы за прошедший год хотелось бы отметить что, в 2014 году в Туапсинском районе наблюдался устойчивый экономический рост, а также   положительная динамика достигнута в промышленном производстве, сельском хозяйстве, транспортной отрасли, санаторно-курортной отрасли. Значительно снижены убытки убыточных предприятий, повысился уровень жизни населения.   ♦Формированию показателей экономического роста способствовала плановая экономическая политика руководителей крупных и средних предприятий района, направленная на сохранение и развитие производства, работа сотрудников администрации района с руководителями предприятий по своевременному предоставлению достоверной отчетности в Краснодарстат, обеспечению открытости  информации.  ♦В структуре отраслей обрабатывающих производств по крупным и средним предприятиям района лидируют производство нефтепродуктов (88,6 % объема выпускаемой продукции) и производство пищевых продуктов (6,6 %).  </vt:lpstr>
      <vt:lpstr>        ♦ Производство нефтепродуктов представлено в районе крупнейшим промышленным предприятием ООО «РН - Туапсинский НПЗ», которое увеличило выпуск продукции в стоимостном выражении на 37,2 %.  ♦ Для активизации инвестиционного процесса, улучшения инвестиционного климата на территории Туапсинского района в рамках муниципальной программы «Экономическое развитие муниципального образования Туапсинский район на 2014 год» предусмотрены мероприятия, направленные на увеличение инвестиционной привлекательности и формирование имиджевой политики района, на указанные цели программой предусмотрено  7 млн.руб.   </vt:lpstr>
      <vt:lpstr>ОСНОВНЫЕ ХАРАКТЕРИСТИКИ БЮДЖЕТА</vt:lpstr>
      <vt:lpstr>Доходы бюджета муниципального образования Туапсинский район  за 2014 год </vt:lpstr>
      <vt:lpstr>Исполнение бюджета по налоговым, неналоговым доходам и прочим безвозмездным поступлениям за 2014 год</vt:lpstr>
      <vt:lpstr>Поступления доходов в бюджет в разрезе отраслей за 2014 год </vt:lpstr>
      <vt:lpstr>Исполнение бюджета муниципального образования Туапсинский район по расходам за 2014 год</vt:lpstr>
      <vt:lpstr>ОБРАЗОВАНИЕ</vt:lpstr>
      <vt:lpstr>КУЛЬТУРА</vt:lpstr>
      <vt:lpstr>ЗДРАВООХРАНЕНИЕ</vt:lpstr>
      <vt:lpstr>ФИЗИЧЕСКАЯ КУЛЬТУРА И СПОРТ</vt:lpstr>
      <vt:lpstr>СОЦИАЛЬНАЯ ПОЛИТИКА</vt:lpstr>
      <vt:lpstr>ОБЩЕГОСУДАРСТВЕННЫЕ ВОПРОСЫ</vt:lpstr>
      <vt:lpstr>НАЦИОНАЛЬНАЯ БЕЗОПАСНОСТЬ И  ПРАВООХРАНИТЕЛЬНАЯ ДЕЯТЕЛЬНОСТЬ</vt:lpstr>
      <vt:lpstr>НАЦИОНАЛЬНАЯ ЭКОНОМИКА</vt:lpstr>
      <vt:lpstr>МУНИЦИПАЛЬНЫЙ ДОЛГ</vt:lpstr>
      <vt:lpstr>ОБРАЗОВАНИЕ</vt:lpstr>
      <vt:lpstr>ВНЕДРЕНИЕ ПРОГРАММНО-ЦЕЛЕВЫХ ИНСТРУМЕНТОВ ПОВЫШЕНИЯ ЭФФЕКТИВНОСТИ БЮДЖЕТНЫХ РАСХОДОВ</vt:lpstr>
      <vt:lpstr>Презентация PowerPoint</vt:lpstr>
      <vt:lpstr>ФИНАНСОВОЕ УПРАВЛЕНИЕ АДМИНИСТРАЦИИ МУНИЦИПАЛЬНОГО ОБРАЗОВАНИЯ ТУАПСИНСКИЙ РАЙОН   Наш адрес: 352800, г.Туапсе, ул. Свободы, д.3    Телефон:  (86167) 2-53-11,  ФАКС: (86167) 2-53-11                 Адрес электронной почты: tuaprfin@mail.ru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образование Туапчинчский Муниципальное </dc:title>
  <cp:lastModifiedBy>Andrew Kiselev</cp:lastModifiedBy>
  <cp:revision>116</cp:revision>
  <cp:lastPrinted>2015-05-13T13:59:52Z</cp:lastPrinted>
  <dcterms:modified xsi:type="dcterms:W3CDTF">2015-05-21T11:32:30Z</dcterms:modified>
</cp:coreProperties>
</file>