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08" r:id="rId1"/>
    <p:sldMasterId id="2147484320" r:id="rId2"/>
  </p:sldMasterIdLst>
  <p:notesMasterIdLst>
    <p:notesMasterId r:id="rId46"/>
  </p:notesMasterIdLst>
  <p:sldIdLst>
    <p:sldId id="314" r:id="rId3"/>
    <p:sldId id="297" r:id="rId4"/>
    <p:sldId id="286" r:id="rId5"/>
    <p:sldId id="258" r:id="rId6"/>
    <p:sldId id="304" r:id="rId7"/>
    <p:sldId id="305" r:id="rId8"/>
    <p:sldId id="352" r:id="rId9"/>
    <p:sldId id="350" r:id="rId10"/>
    <p:sldId id="309" r:id="rId11"/>
    <p:sldId id="351" r:id="rId12"/>
    <p:sldId id="317" r:id="rId13"/>
    <p:sldId id="312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49" r:id="rId45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99FFCC"/>
    <a:srgbClr val="00CCFF"/>
    <a:srgbClr val="CC3300"/>
    <a:srgbClr val="CC6600"/>
    <a:srgbClr val="79BCFF"/>
    <a:srgbClr val="C5FFC5"/>
    <a:srgbClr val="009900"/>
    <a:srgbClr val="99FF99"/>
    <a:srgbClr val="6D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7590" autoAdjust="0"/>
    <p:restoredTop sz="92988" autoAdjust="0"/>
  </p:normalViewPr>
  <p:slideViewPr>
    <p:cSldViewPr>
      <p:cViewPr>
        <p:scale>
          <a:sx n="80" d="100"/>
          <a:sy n="80" d="100"/>
        </p:scale>
        <p:origin x="-1378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810269028871394"/>
          <c:y val="4.5194052512683783E-2"/>
          <c:w val="0.454403324584427"/>
          <c:h val="0.6869382237952397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ysClr val="windowText" lastClr="000000"/>
              </a:solidFill>
              <a:round/>
            </a:ln>
            <a:effectLst/>
            <a:scene3d>
              <a:camera prst="orthographicFront"/>
              <a:lightRig rig="threePt" dir="t"/>
            </a:scene3d>
            <a:sp3d prstMaterial="matte">
              <a:bevelT w="146050" h="139700" prst="divot"/>
            </a:sp3d>
          </c:spPr>
          <c:explosion val="3"/>
          <c:dPt>
            <c:idx val="0"/>
            <c:bubble3D val="0"/>
            <c:spPr>
              <a:solidFill>
                <a:srgbClr val="FFFF66"/>
              </a:solidFill>
              <a:ln>
                <a:solidFill>
                  <a:sysClr val="windowText" lastClr="000000"/>
                </a:solidFill>
              </a:ln>
              <a:scene3d>
                <a:camera prst="orthographicFront"/>
                <a:lightRig rig="threePt" dir="t"/>
              </a:scene3d>
              <a:sp3d prstMaterial="matte">
                <a:bevelT w="146050" h="139700" prst="divot"/>
              </a:sp3d>
            </c:spPr>
          </c:dPt>
          <c:dPt>
            <c:idx val="1"/>
            <c:bubble3D val="0"/>
            <c:spPr>
              <a:solidFill>
                <a:srgbClr val="00CC00"/>
              </a:solidFill>
              <a:ln>
                <a:solidFill>
                  <a:sysClr val="windowText" lastClr="000000"/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46050" h="139700" prst="divot"/>
              </a:sp3d>
            </c:spPr>
          </c:dPt>
          <c:dPt>
            <c:idx val="2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46050" h="139700" prst="divot"/>
              </a:sp3d>
            </c:spPr>
          </c:dPt>
          <c:dPt>
            <c:idx val="3"/>
            <c:bubble3D val="0"/>
            <c:spPr>
              <a:solidFill>
                <a:srgbClr val="FF5050"/>
              </a:solidFill>
              <a:ln>
                <a:solidFill>
                  <a:sysClr val="windowText" lastClr="000000"/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46050" h="139700" prst="divot"/>
              </a:sp3d>
            </c:spPr>
          </c:dPt>
          <c:dPt>
            <c:idx val="4"/>
            <c:bubble3D val="0"/>
            <c:spPr>
              <a:solidFill>
                <a:srgbClr val="0000FF"/>
              </a:solidFill>
              <a:ln>
                <a:solidFill>
                  <a:sysClr val="windowText" lastClr="000000"/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46050" h="139700" prst="divot"/>
              </a:sp3d>
            </c:spPr>
          </c:dPt>
          <c:dLbls>
            <c:dLbl>
              <c:idx val="0"/>
              <c:layout>
                <c:manualLayout>
                  <c:x val="-0.2295488845144357"/>
                  <c:y val="-7.978610842181556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Налоговые неналоговые доходы, прочие безвозмездные поступления     1 </a:t>
                    </a:r>
                    <a:r>
                      <a:rPr lang="ru-RU" dirty="0" smtClean="0"/>
                      <a:t>028 млн. руб. 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dLbl>
              <c:idx val="1"/>
              <c:layout>
                <c:manualLayout>
                  <c:x val="0.14775853018372703"/>
                  <c:y val="-0.1179421422311101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solidFill>
                          <a:srgbClr val="002060"/>
                        </a:solidFill>
                      </a:rPr>
                      <a:t>Субвенции  </a:t>
                    </a:r>
                  </a:p>
                  <a:p>
                    <a:r>
                      <a:rPr lang="ru-RU" sz="2000" dirty="0" smtClean="0">
                        <a:solidFill>
                          <a:srgbClr val="002060"/>
                        </a:solidFill>
                      </a:rPr>
                      <a:t>1 055 млн. руб. </a:t>
                    </a:r>
                    <a:endParaRPr lang="ru-RU" sz="2400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dLbl>
              <c:idx val="2"/>
              <c:layout>
                <c:manualLayout>
                  <c:x val="0.18540365266841644"/>
                  <c:y val="6.5810760395621337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>
                        <a:solidFill>
                          <a:srgbClr val="002060"/>
                        </a:solidFill>
                      </a:rPr>
                      <a:t>Субсидии </a:t>
                    </a:r>
                    <a:r>
                      <a:rPr lang="ru-RU" sz="2000" dirty="0" smtClean="0">
                        <a:solidFill>
                          <a:srgbClr val="002060"/>
                        </a:solidFill>
                      </a:rPr>
                      <a:t>           82 млн. руб. </a:t>
                    </a:r>
                    <a:endParaRPr lang="ru-RU" sz="3200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dLbl>
              <c:idx val="3"/>
              <c:layout>
                <c:manualLayout>
                  <c:x val="0.12025174978127734"/>
                  <c:y val="0.2012122109889024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Дотации </a:t>
                    </a:r>
                    <a:r>
                      <a:rPr lang="ru-RU" dirty="0" smtClean="0"/>
                      <a:t>               154 млн. руб. </a:t>
                    </a:r>
                    <a:endParaRPr lang="ru-RU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dLbl>
              <c:idx val="4"/>
              <c:layout>
                <c:manualLayout>
                  <c:x val="-0.11773512685914261"/>
                  <c:y val="0.251022520131508"/>
                </c:manualLayout>
              </c:layout>
              <c:tx>
                <c:rich>
                  <a:bodyPr/>
                  <a:lstStyle/>
                  <a:p>
                    <a:r>
                      <a:rPr lang="ru-RU" sz="1900" dirty="0">
                        <a:solidFill>
                          <a:srgbClr val="002060"/>
                        </a:solidFill>
                      </a:rPr>
                      <a:t>Иные межбюджетные трансферты </a:t>
                    </a:r>
                    <a:r>
                      <a:rPr lang="ru-RU" sz="1900" dirty="0" smtClean="0">
                        <a:solidFill>
                          <a:srgbClr val="002060"/>
                        </a:solidFill>
                      </a:rPr>
                      <a:t>              29 млн. руб. </a:t>
                    </a:r>
                    <a:endParaRPr lang="ru-RU" sz="1900" dirty="0"/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dLbl>
              <c:idx val="5"/>
              <c:layout>
                <c:manualLayout>
                  <c:x val="-0.27361122047244096"/>
                  <c:y val="-0.18686746446162067"/>
                </c:manualLayout>
              </c:layout>
              <c:showLegendKey val="1"/>
              <c:showVal val="1"/>
              <c:showCatName val="1"/>
              <c:showSerName val="0"/>
              <c:showPercent val="0"/>
              <c:showBubbleSize val="0"/>
              <c:separator> </c:separator>
            </c:dLbl>
            <c:spPr>
              <a:solidFill>
                <a:srgbClr val="F79646">
                  <a:lumMod val="40000"/>
                  <a:lumOff val="6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2000" b="1">
                    <a:solidFill>
                      <a:srgbClr val="002060"/>
                    </a:solidFill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</c:dLbls>
          <c:cat>
            <c:strRef>
              <c:f>Лист1!$A$2:$A$6</c:f>
              <c:strCache>
                <c:ptCount val="5"/>
                <c:pt idx="0">
                  <c:v>Налоговые неналоговые доходы, прочие безвозмездные поступления    </c:v>
                </c:pt>
                <c:pt idx="1">
                  <c:v>Субвенции </c:v>
                </c:pt>
                <c:pt idx="2">
                  <c:v>Субсидии</c:v>
                </c:pt>
                <c:pt idx="3">
                  <c:v>Дотации </c:v>
                </c:pt>
                <c:pt idx="4">
                  <c:v>Иные межбюджетные трансферты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1028</c:v>
                </c:pt>
                <c:pt idx="1">
                  <c:v>1055</c:v>
                </c:pt>
                <c:pt idx="2">
                  <c:v>82</c:v>
                </c:pt>
                <c:pt idx="3">
                  <c:v>154</c:v>
                </c:pt>
                <c:pt idx="4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77"/>
        <c:holeSize val="39"/>
      </c:doughnutChart>
      <c:spPr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130"/>
      <c:depthPercent val="100"/>
      <c:rAngAx val="1"/>
    </c:view3D>
    <c:floor>
      <c:thickness val="0"/>
      <c:spPr>
        <a:scene3d>
          <a:camera prst="orthographicFront"/>
          <a:lightRig rig="threePt" dir="t"/>
        </a:scene3d>
        <a:sp3d>
          <a:bevelT w="6350"/>
          <a:contourClr>
            <a:srgbClr val="000000"/>
          </a:contourClr>
        </a:sp3d>
      </c:spPr>
    </c:floor>
    <c:sideWall>
      <c:thickness val="0"/>
      <c:spPr>
        <a:noFill/>
        <a:ln w="25400">
          <a:noFill/>
        </a:ln>
        <a:effectLst>
          <a:outerShdw blurRad="50800" dir="5400000" algn="ctr" rotWithShape="0">
            <a:srgbClr val="000000">
              <a:alpha val="43137"/>
            </a:srgbClr>
          </a:outerShdw>
        </a:effectLst>
        <a:scene3d>
          <a:camera prst="orthographicFront"/>
          <a:lightRig rig="threePt" dir="t"/>
        </a:scene3d>
      </c:spPr>
    </c:sideWall>
    <c:backWall>
      <c:thickness val="0"/>
      <c:spPr>
        <a:noFill/>
        <a:ln w="25400">
          <a:noFill/>
        </a:ln>
        <a:effectLst>
          <a:outerShdw blurRad="50800" dir="5400000" algn="ctr" rotWithShape="0">
            <a:srgbClr val="000000">
              <a:alpha val="43137"/>
            </a:srgbClr>
          </a:outerShdw>
        </a:effectLst>
        <a:scene3d>
          <a:camera prst="orthographicFront"/>
          <a:lightRig rig="threePt" dir="t"/>
        </a:scene3d>
      </c:spPr>
    </c:backWall>
    <c:plotArea>
      <c:layout>
        <c:manualLayout>
          <c:layoutTarget val="inner"/>
          <c:xMode val="edge"/>
          <c:yMode val="edge"/>
          <c:x val="6.6676181102362203E-2"/>
          <c:y val="4.6788666666666666E-2"/>
          <c:w val="0.51310345581802275"/>
          <c:h val="0.899994166666666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Продажа материальных 
и нематериальных активов 3%</c:v>
                </c:pt>
              </c:strCache>
            </c:strRef>
          </c:tx>
          <c:spPr>
            <a:solidFill>
              <a:srgbClr val="FF6600"/>
            </a:solidFill>
            <a:scene3d>
              <a:camera prst="orthographicFront"/>
              <a:lightRig rig="threePt" dir="t"/>
            </a:scene3d>
            <a:sp3d prstMaterial="plastic"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6.8885658914728679E-3"/>
                  <c:y val="1.7229777777777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333114610673666E-2"/>
                  <c:y val="2.2391166666666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</c:v>
                </c:pt>
                <c:pt idx="1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Прочие доходы 5%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111111111111112E-2"/>
                  <c:y val="-1.3228888888888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3888888888888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49</c:v>
                </c:pt>
                <c:pt idx="1">
                  <c:v>52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УСН  6%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2392388451443569E-2"/>
                  <c:y val="-1.0583499999999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281277340332459E-2"/>
                  <c:y val="-6.34999999999999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63</c:v>
                </c:pt>
                <c:pt idx="1">
                  <c:v>65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прибыль организаций   7%</c:v>
                </c:pt>
              </c:strCache>
            </c:strRef>
          </c:tx>
          <c:spPr>
            <a:solidFill>
              <a:srgbClr val="FF6699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4.93899999999999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388888888888889E-2"/>
                  <c:y val="-5.286666666666666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65</c:v>
                </c:pt>
                <c:pt idx="1">
                  <c:v>68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ЕНВД  8%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2.1166666666666669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77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388888888888889E-2"/>
                  <c:y val="-6.34999999999992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ctr" anchorCtr="0"/>
              <a:lstStyle/>
              <a:p>
                <a:pPr>
                  <a:defRPr sz="24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77</c:v>
                </c:pt>
                <c:pt idx="1">
                  <c:v>80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Арендная плата за землю 15%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 prstMaterial="matte"/>
          </c:spPr>
          <c:invertIfNegative val="0"/>
          <c:dLbls>
            <c:dLbl>
              <c:idx val="0"/>
              <c:layout>
                <c:manualLayout>
                  <c:x val="1.6666557305336834E-2"/>
                  <c:y val="2.1166666666666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333333333333333E-2"/>
                  <c:y val="2.11666666666674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0" anchor="ctr" anchorCtr="0"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Лист1!$G$2:$G$3</c:f>
              <c:numCache>
                <c:formatCode>General</c:formatCode>
                <c:ptCount val="2"/>
                <c:pt idx="0">
                  <c:v>151</c:v>
                </c:pt>
                <c:pt idx="1">
                  <c:v>159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Налог на доходы физических лиц  56%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333333333333333E-2"/>
                  <c:y val="2.1166666666666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333333333333333E-2"/>
                  <c:y val="2.11666666666666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ctr" anchorCtr="0"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Лист1!$H$2:$H$3</c:f>
              <c:numCache>
                <c:formatCode>General</c:formatCode>
                <c:ptCount val="2"/>
                <c:pt idx="0">
                  <c:v>547</c:v>
                </c:pt>
                <c:pt idx="1">
                  <c:v>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gapDepth val="20"/>
        <c:shape val="cylinder"/>
        <c:axId val="117605120"/>
        <c:axId val="117606656"/>
        <c:axId val="0"/>
      </c:bar3DChart>
      <c:catAx>
        <c:axId val="117605120"/>
        <c:scaling>
          <c:orientation val="minMax"/>
        </c:scaling>
        <c:delete val="1"/>
        <c:axPos val="b"/>
        <c:majorTickMark val="out"/>
        <c:minorTickMark val="none"/>
        <c:tickLblPos val="none"/>
        <c:crossAx val="117606656"/>
        <c:crosses val="autoZero"/>
        <c:auto val="1"/>
        <c:lblAlgn val="ctr"/>
        <c:lblOffset val="100"/>
        <c:noMultiLvlLbl val="0"/>
      </c:catAx>
      <c:valAx>
        <c:axId val="117606656"/>
        <c:scaling>
          <c:orientation val="minMax"/>
          <c:max val="1100"/>
          <c:min val="0"/>
        </c:scaling>
        <c:delete val="0"/>
        <c:axPos val="l"/>
        <c:majorGridlines>
          <c:spPr>
            <a:effectLst>
              <a:glow>
                <a:schemeClr val="accent1">
                  <a:alpha val="89000"/>
                </a:schemeClr>
              </a:glow>
              <a:outerShdw blurRad="76200" dist="12700" dir="13500000" sy="-23000" kx="800400" algn="br" rotWithShape="0">
                <a:prstClr val="black">
                  <a:alpha val="2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/>
            </a:pPr>
            <a:endParaRPr lang="ru-RU"/>
          </a:p>
        </c:txPr>
        <c:crossAx val="117605120"/>
        <c:crosses val="autoZero"/>
        <c:crossBetween val="between"/>
      </c:valAx>
    </c:plotArea>
    <c:legend>
      <c:legendPos val="tr"/>
      <c:legendEntry>
        <c:idx val="2"/>
        <c:txPr>
          <a:bodyPr/>
          <a:lstStyle/>
          <a:p>
            <a:pPr algn="l">
              <a:defRPr sz="2500" b="1" baseline="8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 algn="l">
              <a:defRPr sz="2500" b="1" baseline="8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 algn="l">
              <a:defRPr sz="2500" b="1" baseline="8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699424759405074"/>
          <c:y val="8.8546666666666652E-3"/>
          <c:w val="0.39382075678040251"/>
          <c:h val="0.93123999999999996"/>
        </c:manualLayout>
      </c:layout>
      <c:overlay val="0"/>
      <c:txPr>
        <a:bodyPr/>
        <a:lstStyle/>
        <a:p>
          <a:pPr algn="l">
            <a:defRPr sz="2500" b="1" baseline="800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62981189851269"/>
          <c:y val="1.2293014649965054E-2"/>
          <c:w val="0.52270188101487314"/>
          <c:h val="0.894619004320426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C3300"/>
            </a:solidFill>
            <a:scene3d>
              <a:camera prst="orthographicFront"/>
              <a:lightRig rig="threePt" dir="t"/>
            </a:scene3d>
            <a:sp3d>
              <a:bevelT w="190500" h="38100" prst="coolSlant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1"/>
            <c:invertIfNegative val="0"/>
            <c:bubble3D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3"/>
            <c:invertIfNegative val="0"/>
            <c:bubble3D val="0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90500" h="38100" prst="coolSlant"/>
              </a:sp3d>
            </c:spPr>
          </c:dPt>
          <c:dLbls>
            <c:dLbl>
              <c:idx val="0"/>
              <c:layout>
                <c:manualLayout>
                  <c:x val="1.4167010988246166E-2"/>
                  <c:y val="-2.2151461577853849E-3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100,4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b="1" dirty="0">
                      <a:solidFill>
                        <a:srgbClr val="FF505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4709748063693098E-3"/>
                  <c:y val="-4.3156977466207698E-3"/>
                </c:manualLayout>
              </c:layout>
              <c:tx>
                <c:rich>
                  <a:bodyPr/>
                  <a:lstStyle/>
                  <a:p>
                    <a:pPr algn="ctr" rtl="0"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101,5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b="1" dirty="0">
                      <a:solidFill>
                        <a:srgbClr val="FF5050"/>
                      </a:solidFill>
                      <a:latin typeface="Sylfaen" panose="010A0502050306030303" pitchFamily="18" charset="0"/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058836395450571E-3"/>
                  <c:y val="-1.549244842391731E-3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101,5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b="1" dirty="0">
                      <a:solidFill>
                        <a:srgbClr val="FF505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5002065929476508E-3"/>
                  <c:y val="-4.4302923155707732E-3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101,8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b="1" dirty="0">
                      <a:solidFill>
                        <a:srgbClr val="FF505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835520559930008E-3"/>
                  <c:y val="-4.4304001357545926E-3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104,0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solidFill>
                        <a:srgbClr val="00990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723753280840913E-3"/>
                  <c:y val="5.0962419299293961E-3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104,1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b="1" dirty="0">
                      <a:solidFill>
                        <a:srgbClr val="00990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3888888888888889E-3"/>
                  <c:y val="2.2150866365665341E-3"/>
                </c:manualLayout>
              </c:layout>
              <c:tx>
                <c:rich>
                  <a:bodyPr/>
                  <a:lstStyle/>
                  <a:p>
                    <a:pPr>
                      <a:defRPr sz="28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800" b="1" dirty="0" smtClean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104,6</a:t>
                    </a:r>
                    <a:r>
                      <a:rPr lang="ru-RU" sz="2800" b="1" dirty="0" smtClean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sz="3600" b="1" dirty="0">
                      <a:solidFill>
                        <a:srgbClr val="00990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6548276742699596E-4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106,0</a:t>
                    </a:r>
                    <a:r>
                      <a:rPr lang="ru-RU" sz="20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%</a:t>
                    </a:r>
                    <a:endParaRPr lang="en-US" sz="2100" b="1" dirty="0">
                      <a:solidFill>
                        <a:srgbClr val="FF0000"/>
                      </a:solidFill>
                    </a:endParaRP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00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город Новороссийск           </c:v>
                </c:pt>
                <c:pt idx="1">
                  <c:v>город Армавир                </c:v>
                </c:pt>
                <c:pt idx="2">
                  <c:v>город-курорт Геленджик</c:v>
                </c:pt>
                <c:pt idx="3">
                  <c:v>город-курорт Анапа</c:v>
                </c:pt>
                <c:pt idx="4">
                  <c:v>город Горячий Ключ           </c:v>
                </c:pt>
                <c:pt idx="5">
                  <c:v>город Краснодар </c:v>
                </c:pt>
                <c:pt idx="6">
                  <c:v>Туапсинский р-н          </c:v>
                </c:pt>
                <c:pt idx="7">
                  <c:v>город Сочи     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100.41130437544811</c:v>
                </c:pt>
                <c:pt idx="1">
                  <c:v>101.54159629640283</c:v>
                </c:pt>
                <c:pt idx="2">
                  <c:v>101.54619881092013</c:v>
                </c:pt>
                <c:pt idx="3">
                  <c:v>101.83080908943616</c:v>
                </c:pt>
                <c:pt idx="4">
                  <c:v>103.97488492107938</c:v>
                </c:pt>
                <c:pt idx="5">
                  <c:v>104.09349293950126</c:v>
                </c:pt>
                <c:pt idx="6">
                  <c:v>104.55824165538179</c:v>
                </c:pt>
                <c:pt idx="7">
                  <c:v>106.01194227459287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23067648"/>
        <c:axId val="23102208"/>
      </c:barChart>
      <c:catAx>
        <c:axId val="23067648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noFill/>
          <a:ln w="28575" cap="flat" cmpd="sng" algn="ctr">
            <a:solidFill>
              <a:schemeClr val="accent1"/>
            </a:solidFill>
            <a:prstDash val="solid"/>
          </a:ln>
          <a:effectLst/>
        </c:spPr>
        <c:txPr>
          <a:bodyPr rot="0"/>
          <a:lstStyle/>
          <a:p>
            <a:pPr algn="r">
              <a:defRPr b="1" baseline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3102208"/>
        <c:crosses val="autoZero"/>
        <c:auto val="1"/>
        <c:lblAlgn val="ctr"/>
        <c:lblOffset val="100"/>
        <c:noMultiLvlLbl val="0"/>
      </c:catAx>
      <c:valAx>
        <c:axId val="23102208"/>
        <c:scaling>
          <c:orientation val="minMax"/>
          <c:max val="140"/>
        </c:scaling>
        <c:delete val="0"/>
        <c:axPos val="b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3067648"/>
        <c:crosses val="autoZero"/>
        <c:crossBetween val="between"/>
        <c:majorUnit val="20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24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885044292057533E-3"/>
          <c:y val="9.4487973553756599E-2"/>
          <c:w val="0.55114138927871015"/>
          <c:h val="0.680689466981990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99CCFF"/>
              </a:solidFill>
            </c:spPr>
          </c:dPt>
          <c:dPt>
            <c:idx val="1"/>
            <c:bubble3D val="0"/>
            <c:spPr>
              <a:solidFill>
                <a:srgbClr val="FF9933"/>
              </a:solidFill>
            </c:spPr>
          </c:dPt>
          <c:dPt>
            <c:idx val="2"/>
            <c:bubble3D val="0"/>
            <c:spPr>
              <a:solidFill>
                <a:srgbClr val="FF5050"/>
              </a:solidFill>
            </c:spPr>
          </c:dPt>
          <c:dPt>
            <c:idx val="3"/>
            <c:bubble3D val="0"/>
            <c:spPr>
              <a:solidFill>
                <a:srgbClr val="99FFCC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rgbClr val="C6528C"/>
              </a:solidFill>
            </c:spPr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5.1903717345398337E-2"/>
                  <c:y val="-0.22151464719392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731662291322648E-2"/>
                  <c:y val="-8.4594615528924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05449627468599E-2"/>
                  <c:y val="0.110443054165908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249919207391306E-2"/>
                  <c:y val="0.110921120326996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0472736368184087"/>
                  <c:y val="1.3341616734127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6.4062119555352903E-2"/>
                  <c:y val="-0.100892745474804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257529207081417E-2"/>
                  <c:y val="-0.14281245025695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286634467676316E-2"/>
                  <c:y val="-0.163171388939421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724791599339444E-2"/>
                  <c:y val="-0.166902472371293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 b="1">
                    <a:solidFill>
                      <a:srgbClr val="002060"/>
                    </a:solidFill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Операции с недвижимым имуществом  18%</c:v>
                </c:pt>
                <c:pt idx="1">
                  <c:v>Транспорт  17%</c:v>
                </c:pt>
                <c:pt idx="2">
                  <c:v>Промышленность 16%</c:v>
                </c:pt>
                <c:pt idx="3">
                  <c:v>Торговля, общественное питание 13%</c:v>
                </c:pt>
                <c:pt idx="4">
                  <c:v>Социальная сфера 10%</c:v>
                </c:pt>
                <c:pt idx="5">
                  <c:v>Санаторно-курортная сфера 7%</c:v>
                </c:pt>
                <c:pt idx="6">
                  <c:v>Строительство 3%</c:v>
                </c:pt>
                <c:pt idx="7">
                  <c:v>ЖКХ И ТЭК 3%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 formatCode="0">
                  <c:v>186</c:v>
                </c:pt>
                <c:pt idx="1">
                  <c:v>175</c:v>
                </c:pt>
                <c:pt idx="2">
                  <c:v>162</c:v>
                </c:pt>
                <c:pt idx="3">
                  <c:v>133</c:v>
                </c:pt>
                <c:pt idx="4">
                  <c:v>106</c:v>
                </c:pt>
                <c:pt idx="5">
                  <c:v>73</c:v>
                </c:pt>
                <c:pt idx="6">
                  <c:v>34</c:v>
                </c:pt>
                <c:pt idx="7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5615329788788204"/>
          <c:y val="8.1301448517373115E-3"/>
          <c:w val="0.44244113207045999"/>
          <c:h val="0.99186985514826265"/>
        </c:manualLayout>
      </c:layout>
      <c:overlay val="0"/>
      <c:txPr>
        <a:bodyPr/>
        <a:lstStyle/>
        <a:p>
          <a:pPr>
            <a:defRPr sz="1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depthPercent val="100"/>
      <c:rAngAx val="0"/>
      <c:perspective val="8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584538458861231E-2"/>
          <c:y val="0.11715803683486165"/>
          <c:w val="0.73079723013740983"/>
          <c:h val="0.8828419631651447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25400" h="44450"/>
            </a:sp3d>
          </c:spPr>
          <c:explosion val="33"/>
          <c:dPt>
            <c:idx val="0"/>
            <c:bubble3D val="0"/>
            <c:explosion val="37"/>
            <c:spPr>
              <a:solidFill>
                <a:schemeClr val="tx1">
                  <a:lumMod val="65000"/>
                </a:schemeClr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"/>
            <c:bubble3D val="0"/>
            <c:explosion val="37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2"/>
            <c:bubble3D val="0"/>
            <c:spPr>
              <a:solidFill>
                <a:srgbClr val="8E25A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3"/>
            <c:bubble3D val="0"/>
            <c:spPr>
              <a:solidFill>
                <a:srgbClr val="99FFCC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4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5"/>
            <c:bubble3D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6"/>
            <c:bubble3D val="0"/>
            <c:spPr>
              <a:solidFill>
                <a:srgbClr val="66FF66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7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8"/>
            <c:bubble3D val="0"/>
            <c:spPr>
              <a:solidFill>
                <a:srgbClr val="FE00FE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9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0"/>
            <c:bubble3D val="0"/>
            <c:explosion val="36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Pt>
            <c:idx val="11"/>
            <c:bubble3D val="0"/>
            <c:explosion val="3"/>
            <c:spPr>
              <a:solidFill>
                <a:srgbClr val="23911B"/>
              </a:solidFill>
              <a:scene3d>
                <a:camera prst="orthographicFront"/>
                <a:lightRig rig="threePt" dir="t"/>
              </a:scene3d>
              <a:sp3d>
                <a:bevelT w="25400" h="44450"/>
              </a:sp3d>
            </c:spPr>
          </c:dPt>
          <c:dLbls>
            <c:dLbl>
              <c:idx val="0"/>
              <c:layout>
                <c:manualLayout>
                  <c:x val="0.1173962193936787"/>
                  <c:y val="-5.9147456736382116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371145345947449"/>
                  <c:y val="3.813471402442181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0284527125252441"/>
                  <c:y val="0.14707323819630347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845511757057501"/>
                  <c:y val="0.1953430522326298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628773444729934"/>
                  <c:y val="0.27770862250058093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333608790596861E-2"/>
                  <c:y val="0.25372380545586581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6.2031819952946425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6.9613486836084329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7.7402643955686412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7.8270822933806508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12041959340009156"/>
                  <c:y val="-4.091379461570889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13 205,4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23988140761636448"/>
                  <c:y val="5.2040952744794187E-4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Лист1!$A$2:$A$13</c:f>
              <c:strCache>
                <c:ptCount val="12"/>
                <c:pt idx="0">
                  <c:v>Нац.оборона</c:v>
                </c:pt>
                <c:pt idx="1">
                  <c:v>Физическая культура</c:v>
                </c:pt>
                <c:pt idx="2">
                  <c:v>ЖКХ</c:v>
                </c:pt>
                <c:pt idx="3">
                  <c:v>Обслуживание гос. и мун. долга</c:v>
                </c:pt>
                <c:pt idx="4">
                  <c:v>Культура, кинематография и СМИ</c:v>
                </c:pt>
                <c:pt idx="5">
                  <c:v>Межбюджетные трансферты</c:v>
                </c:pt>
                <c:pt idx="6">
                  <c:v>Нац.безопасность и правоохр.деятельность         </c:v>
                </c:pt>
                <c:pt idx="7">
                  <c:v>Нац.экономика</c:v>
                </c:pt>
                <c:pt idx="8">
                  <c:v>Социальная политика</c:v>
                </c:pt>
                <c:pt idx="9">
                  <c:v>Здравоохранение</c:v>
                </c:pt>
                <c:pt idx="10">
                  <c:v>Общегосударственные вопросы</c:v>
                </c:pt>
                <c:pt idx="11">
                  <c:v>Образование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109.6</c:v>
                </c:pt>
                <c:pt idx="1">
                  <c:v>150556.1</c:v>
                </c:pt>
                <c:pt idx="2">
                  <c:v>19270.900000000001</c:v>
                </c:pt>
                <c:pt idx="3">
                  <c:v>3463.3</c:v>
                </c:pt>
                <c:pt idx="4">
                  <c:v>21442.3</c:v>
                </c:pt>
                <c:pt idx="5">
                  <c:v>82893.2</c:v>
                </c:pt>
                <c:pt idx="6">
                  <c:v>93270.7</c:v>
                </c:pt>
                <c:pt idx="7">
                  <c:v>26224.400000000001</c:v>
                </c:pt>
                <c:pt idx="8">
                  <c:v>114693.5</c:v>
                </c:pt>
                <c:pt idx="9">
                  <c:v>4150.2</c:v>
                </c:pt>
                <c:pt idx="10">
                  <c:v>228366.7</c:v>
                </c:pt>
                <c:pt idx="11">
                  <c:v>1661254.6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31431889919424"/>
          <c:y val="0.16131260344310791"/>
          <c:w val="0.40544010990923557"/>
          <c:h val="0.83496809380022952"/>
        </c:manualLayout>
      </c:layout>
      <c:overlay val="0"/>
      <c:spPr>
        <a:effectLst>
          <a:outerShdw dist="50800" sx="1000" sy="1000" algn="ctr" rotWithShape="0">
            <a:srgbClr val="000000"/>
          </a:outerShdw>
        </a:effectLst>
      </c:spPr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>
          <a:solidFill>
            <a:srgbClr val="002060"/>
          </a:solidFill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90"/>
      <c:depthPercent val="1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7061764980555131"/>
          <c:w val="0.54676935695538065"/>
          <c:h val="0.729382350194448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explosion val="19"/>
          <c:dPt>
            <c:idx val="0"/>
            <c:bubble3D val="0"/>
            <c:explosion val="0"/>
            <c:spPr>
              <a:solidFill>
                <a:srgbClr val="73B818"/>
              </a:solidFill>
              <a:ln>
                <a:solidFill>
                  <a:schemeClr val="accent1"/>
                </a:solidFill>
              </a:ln>
            </c:spPr>
          </c:dPt>
          <c:dPt>
            <c:idx val="1"/>
            <c:bubble3D val="0"/>
            <c:spPr>
              <a:solidFill>
                <a:srgbClr val="FE00FE"/>
              </a:solidFill>
              <a:ln>
                <a:solidFill>
                  <a:schemeClr val="accent1"/>
                </a:solidFill>
              </a:ln>
            </c:spPr>
          </c:dPt>
          <c:dPt>
            <c:idx val="2"/>
            <c:bubble3D val="0"/>
            <c:spPr>
              <a:solidFill>
                <a:srgbClr val="0000FF"/>
              </a:solidFill>
              <a:ln>
                <a:solidFill>
                  <a:schemeClr val="accent1"/>
                </a:solidFill>
              </a:ln>
            </c:spPr>
          </c:dPt>
          <c:dPt>
            <c:idx val="3"/>
            <c:bubble3D val="0"/>
            <c:spPr>
              <a:solidFill>
                <a:srgbClr val="FFFF00"/>
              </a:solidFill>
              <a:ln>
                <a:solidFill>
                  <a:schemeClr val="accent1"/>
                </a:solidFill>
              </a:ln>
            </c:spPr>
          </c:dPt>
          <c:dPt>
            <c:idx val="4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</c:spPr>
          </c:dPt>
          <c:dLbls>
            <c:dLbl>
              <c:idx val="1"/>
              <c:layout>
                <c:manualLayout>
                  <c:x val="1.8734306649168853E-2"/>
                  <c:y val="-6.7384356384788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6584809711286092E-2"/>
                  <c:y val="7.44254090760517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240868328958879E-2"/>
                  <c:y val="5.44406347766341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Лист1!$A$2:$A$6</c:f>
              <c:strCache>
                <c:ptCount val="5"/>
                <c:pt idx="0">
                  <c:v>Образование </c:v>
                </c:pt>
                <c:pt idx="1">
                  <c:v>Культура, кинематография и СМИ </c:v>
                </c:pt>
                <c:pt idx="2">
                  <c:v>Здравоохранение</c:v>
                </c:pt>
                <c:pt idx="3">
                  <c:v>Социальная политика </c:v>
                </c:pt>
                <c:pt idx="4">
                  <c:v>Физическая культура  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1661254.6</c:v>
                </c:pt>
                <c:pt idx="1">
                  <c:v>21442.3</c:v>
                </c:pt>
                <c:pt idx="2">
                  <c:v>4150.2</c:v>
                </c:pt>
                <c:pt idx="3">
                  <c:v>114693.5</c:v>
                </c:pt>
                <c:pt idx="4">
                  <c:v>150556.1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61621380139982562"/>
          <c:y val="0.40510682171421752"/>
          <c:w val="0.38239730971128638"/>
          <c:h val="0.59395241176431346"/>
        </c:manualLayout>
      </c:layout>
      <c:overlay val="0"/>
      <c:spPr>
        <a:noFill/>
      </c:sp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06491-B414-4678-9256-EFA98204950C}" type="doc">
      <dgm:prSet loTypeId="urn:microsoft.com/office/officeart/2008/layout/RadialCluster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AC82D715-D749-4BB0-985B-D4F25F427DC8}" type="pres">
      <dgm:prSet presAssocID="{82706491-B414-4678-9256-EFA98204950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24FE159E-EBBE-431F-B1E3-CB5464A2A150}" type="presOf" srcId="{82706491-B414-4678-9256-EFA98204950C}" destId="{AC82D715-D749-4BB0-985B-D4F25F427DC8}" srcOrd="0" destOrd="0" presId="urn:microsoft.com/office/officeart/2008/layout/RadialCluster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</cdr:x>
      <cdr:y>0.30431</cdr:y>
    </cdr:from>
    <cdr:to>
      <cdr:x>0.65335</cdr:x>
      <cdr:y>0.53526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19872" y="1774939"/>
          <a:ext cx="2554377" cy="1347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3200" b="1" dirty="0" smtClean="0">
              <a:solidFill>
                <a:srgbClr val="0000FF"/>
              </a:solidFill>
            </a:rPr>
            <a:t>2 348</a:t>
          </a:r>
        </a:p>
        <a:p xmlns:a="http://schemas.openxmlformats.org/drawingml/2006/main">
          <a:pPr algn="ctr"/>
          <a:r>
            <a:rPr lang="ru-RU" sz="2400" b="1" dirty="0" smtClean="0">
              <a:solidFill>
                <a:srgbClr val="0000FF"/>
              </a:solidFill>
            </a:rPr>
            <a:t>млн. руб.</a:t>
          </a:r>
          <a:endParaRPr lang="ru-RU" sz="2400" b="1" dirty="0">
            <a:solidFill>
              <a:srgbClr val="0000FF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0.2795</cdr:x>
      <cdr:y>0.24844</cdr:y>
    </cdr:from>
    <cdr:to>
      <cdr:x>0.37737</cdr:x>
      <cdr:y>0.28164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2555776" y="1490629"/>
          <a:ext cx="894923" cy="199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003399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0.25588</cdr:x>
      <cdr:y>0.14694</cdr:y>
    </cdr:from>
    <cdr:to>
      <cdr:x>0.42125</cdr:x>
      <cdr:y>0.26695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339767" y="881640"/>
          <a:ext cx="1512153" cy="72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rPr>
            <a:t>104,6 %</a:t>
          </a:r>
          <a:endParaRPr lang="ru-RU" sz="2800" b="1" dirty="0">
            <a:solidFill>
              <a:srgbClr val="0000CC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0.6147</cdr:x>
      <cdr:y>0.03676</cdr:y>
    </cdr:from>
    <cdr:to>
      <cdr:x>0.81107</cdr:x>
      <cdr:y>0.11469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20816" y="216024"/>
          <a:ext cx="1795608" cy="458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>
              <a:solidFill>
                <a:schemeClr val="tx1"/>
              </a:solidFill>
              <a:latin typeface="Sylfaen" panose="010A0502050306030303" pitchFamily="18" charset="0"/>
            </a:rPr>
            <a:t>6</a:t>
          </a:r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 место 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0.60484</cdr:x>
      <cdr:y>0.14286</cdr:y>
    </cdr:from>
    <cdr:to>
      <cdr:x>0.7407</cdr:x>
      <cdr:y>0.22054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530657" y="839627"/>
          <a:ext cx="1242287" cy="456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>
              <a:solidFill>
                <a:schemeClr val="bg1"/>
              </a:solidFill>
              <a:latin typeface="Sylfaen" panose="010A0502050306030303" pitchFamily="18" charset="0"/>
            </a:rPr>
            <a:t>9</a:t>
          </a:r>
          <a:r>
            <a:rPr lang="ru-RU" sz="2400" b="1" dirty="0" smtClean="0">
              <a:solidFill>
                <a:schemeClr val="bg1"/>
              </a:solidFill>
              <a:effectLst/>
              <a:latin typeface="Sylfaen" panose="010A0502050306030303" pitchFamily="18" charset="0"/>
            </a:rPr>
            <a:t> место </a:t>
          </a:r>
          <a:endParaRPr lang="ru-RU" sz="2400" b="1" dirty="0">
            <a:solidFill>
              <a:schemeClr val="bg1"/>
            </a:solidFill>
            <a:effectLst/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0.60683</cdr:x>
      <cdr:y>0.25321</cdr:y>
    </cdr:from>
    <cdr:to>
      <cdr:x>0.75762</cdr:x>
      <cdr:y>0.33113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548808" y="1116124"/>
          <a:ext cx="1378824" cy="3434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12 место 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0.60683</cdr:x>
      <cdr:y>0.36756</cdr:y>
    </cdr:from>
    <cdr:to>
      <cdr:x>0.77617</cdr:x>
      <cdr:y>0.43249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548854" y="2160239"/>
          <a:ext cx="1548444" cy="3816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13 место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0.60484</cdr:x>
      <cdr:y>0.48052</cdr:y>
    </cdr:from>
    <cdr:to>
      <cdr:x>0.77419</cdr:x>
      <cdr:y>0.55844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400600" y="2664296"/>
          <a:ext cx="151216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30 место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0.60484</cdr:x>
      <cdr:y>0.58442</cdr:y>
    </cdr:from>
    <cdr:to>
      <cdr:x>0.8629</cdr:x>
      <cdr:y>0.66234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400600" y="3240360"/>
          <a:ext cx="230425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34 место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0.60484</cdr:x>
      <cdr:y>0.7013</cdr:y>
    </cdr:from>
    <cdr:to>
      <cdr:x>0.76613</cdr:x>
      <cdr:y>0.80519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5400600" y="3888432"/>
          <a:ext cx="144016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35 место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0.60683</cdr:x>
      <cdr:y>0.80863</cdr:y>
    </cdr:from>
    <cdr:to>
      <cdr:x>0.76812</cdr:x>
      <cdr:y>0.88484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548808" y="3564396"/>
          <a:ext cx="1474836" cy="3359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Sylfaen" panose="010A0502050306030303" pitchFamily="18" charset="0"/>
            </a:rPr>
            <a:t>40 место </a:t>
          </a:r>
          <a:endParaRPr lang="ru-RU" sz="2000" b="1" dirty="0">
            <a:solidFill>
              <a:schemeClr val="tx1"/>
            </a:solidFill>
            <a:latin typeface="Sylfaen" panose="010A0502050306030303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0.07161</cdr:x>
      <cdr:y>0.81306</cdr:y>
    </cdr:from>
    <cdr:to>
      <cdr:x>0.50993</cdr:x>
      <cdr:y>0.99215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7031" y="4576656"/>
          <a:ext cx="3960465" cy="100808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40000"/>
            <a:lumOff val="6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Факт  2019 года – </a:t>
          </a:r>
        </a:p>
        <a:p xmlns:a="http://schemas.openxmlformats.org/drawingml/2006/main">
          <a:pPr algn="ctr"/>
          <a:r>
            <a:rPr lang="ru-RU" sz="28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 млрд.  028  млн. руб.</a:t>
          </a:r>
          <a:r>
            <a:rPr lang="ru-RU" sz="2800" b="1" u="sng" dirty="0" smtClean="0">
              <a:solidFill>
                <a:srgbClr val="002060"/>
              </a:solidFill>
              <a:latin typeface="Sylfaen" panose="010A0502050306030303" pitchFamily="18" charset="0"/>
            </a:rPr>
            <a:t> </a:t>
          </a:r>
          <a:r>
            <a:rPr lang="ru-RU" sz="2800" b="1" u="sng" dirty="0" smtClean="0">
              <a:solidFill>
                <a:schemeClr val="bg1"/>
              </a:solidFill>
              <a:latin typeface="Sylfaen" panose="010A0502050306030303" pitchFamily="18" charset="0"/>
            </a:rPr>
            <a:t>руб. </a:t>
          </a:r>
          <a:endParaRPr lang="ru-RU" sz="2800" b="1" u="sng" dirty="0">
            <a:solidFill>
              <a:schemeClr val="bg1"/>
            </a:solidFill>
            <a:latin typeface="Sylfaen" panose="010A0502050306030303" pitchFamily="18" charset="0"/>
          </a:endParaRPr>
        </a:p>
      </cdr:txBody>
    </cdr:sp>
  </cdr:relSizeAnchor>
  <cdr:relSizeAnchor xmlns:cdr="http://schemas.openxmlformats.org/drawingml/2006/chartDrawing">
    <cdr:from>
      <cdr:x>0.0119</cdr:x>
      <cdr:y>0.01322</cdr:y>
    </cdr:from>
    <cdr:to>
      <cdr:x>0.17926</cdr:x>
      <cdr:y>0.10939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7522" y="74414"/>
          <a:ext cx="1512178" cy="5413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2060"/>
              </a:solidFill>
              <a:latin typeface="Sylfaen" panose="010A0502050306030303" pitchFamily="18" charset="0"/>
            </a:rPr>
            <a:t>м</a:t>
          </a:r>
          <a:r>
            <a:rPr lang="ru-RU" sz="1600" b="1" dirty="0" smtClean="0">
              <a:solidFill>
                <a:srgbClr val="002060"/>
              </a:solidFill>
              <a:latin typeface="Sylfaen" panose="010A0502050306030303" pitchFamily="18" charset="0"/>
            </a:rPr>
            <a:t>лн. руб. </a:t>
          </a:r>
          <a:endParaRPr lang="ru-RU" sz="1600" b="1" dirty="0">
            <a:solidFill>
              <a:srgbClr val="002060"/>
            </a:solidFill>
            <a:latin typeface="Sylfaen" panose="010A0502050306030303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53400-D54E-4D4C-947F-32A95B38F108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A8FD6-A51C-4539-9477-50890BDC8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0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1146A-A10B-41A8-986D-85982841564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6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2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10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4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97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12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58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065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4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85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6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95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54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3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2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2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62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00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4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30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04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38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/>
              <a:pPr/>
              <a:t>27.07.2020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7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27.07.2020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96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1" r:id="rId1"/>
    <p:sldLayoutId id="2147484322" r:id="rId2"/>
    <p:sldLayoutId id="2147484323" r:id="rId3"/>
    <p:sldLayoutId id="2147484324" r:id="rId4"/>
    <p:sldLayoutId id="2147484325" r:id="rId5"/>
    <p:sldLayoutId id="2147484326" r:id="rId6"/>
    <p:sldLayoutId id="2147484327" r:id="rId7"/>
    <p:sldLayoutId id="2147484328" r:id="rId8"/>
    <p:sldLayoutId id="2147484329" r:id="rId9"/>
    <p:sldLayoutId id="2147484330" r:id="rId10"/>
    <p:sldLayoutId id="21474843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3683" cy="6886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449" y="24780"/>
            <a:ext cx="7056784" cy="122413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3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МУНИЦИПАЛЬНОЕ </a:t>
            </a: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ОБРАЗОВАНИЕ</a:t>
            </a:r>
            <a: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32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ТУАПСИНСКИЙ РАЙОН</a:t>
            </a:r>
            <a: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3200" b="1" cap="none" dirty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19672" y="5229200"/>
            <a:ext cx="6480720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ИСПОЛНЕНИЕ БЮДЖЕТА </a:t>
            </a:r>
          </a:p>
          <a:p>
            <a:pPr algn="ctr">
              <a:spcBef>
                <a:spcPts val="0"/>
              </a:spcBef>
            </a:pP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</a:t>
            </a:r>
            <a:r>
              <a:rPr lang="ru-RU" sz="3600" b="1" cap="none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2019 </a:t>
            </a: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год</a:t>
            </a:r>
            <a:endParaRPr lang="ru-RU" sz="3600" b="1" cap="none" dirty="0">
              <a:ln w="12700">
                <a:noFill/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52736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 Туапсинский район  в рейтинге  среди ГО И МР </a:t>
            </a:r>
            <a:r>
              <a:rPr lang="ru-RU" sz="2200" b="1" dirty="0" smtClean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Краснодарского </a:t>
            </a:r>
            <a:r>
              <a:rPr lang="ru-RU" sz="2200" b="1" dirty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края по исполнению бюджета по доходам  за </a:t>
            </a:r>
            <a:r>
              <a:rPr lang="ru-RU" sz="2200" b="1" dirty="0" smtClean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200" b="1" dirty="0">
                <a:ln w="5080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694758"/>
              </p:ext>
            </p:extLst>
          </p:nvPr>
        </p:nvGraphicFramePr>
        <p:xfrm>
          <a:off x="31304" y="980728"/>
          <a:ext cx="9144000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6381328"/>
            <a:ext cx="4536504" cy="40011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kern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среднекраевой показатель </a:t>
            </a:r>
            <a:r>
              <a:rPr lang="ru-RU" sz="2000" b="1" kern="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103,7% 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5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836712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собственных доходов бюджета района                          в разрезе главных администраторов  доходов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908720"/>
            <a:ext cx="669674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32 главных администратора – 1 028 млн. руб.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1628800"/>
            <a:ext cx="2664296" cy="229210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182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Федеральная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служба РФ (МИФНС России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6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КК)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813 млн. руб.  (79%)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59832" y="1655092"/>
            <a:ext cx="2664296" cy="2265809"/>
          </a:xfrm>
          <a:prstGeom prst="roundRect">
            <a:avLst/>
          </a:prstGeom>
          <a:solidFill>
            <a:srgbClr val="FFBD5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992,921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Управление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имущественных отношений , городские поселения МО Туапсинский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194 млн. руб.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(19%)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1655093"/>
            <a:ext cx="3240359" cy="2265808"/>
          </a:xfrm>
          <a:prstGeom prst="roundRect">
            <a:avLst/>
          </a:prstGeom>
          <a:solidFill>
            <a:srgbClr val="99FF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администраторы (Федеральные агентства РФ,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отраслевые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Министерства,  Департаменты Краснодарского края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млн. руб.  (2%)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115616" y="3895006"/>
            <a:ext cx="432048" cy="412998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4333899"/>
            <a:ext cx="2566088" cy="2191445"/>
          </a:xfrm>
          <a:prstGeom prst="roundRect">
            <a:avLst/>
          </a:prstGeom>
          <a:solidFill>
            <a:srgbClr val="897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Налог на прибыль организаций, НДФЛ, УСН, ЕНВД, патентная система налогообложения </a:t>
            </a:r>
          </a:p>
          <a:p>
            <a:pPr lvl="0" algn="ctr"/>
            <a:r>
              <a:rPr lang="ru-RU" kern="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часть госпошлины</a:t>
            </a:r>
            <a:endParaRPr lang="ru-RU" kern="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71428" y="4333899"/>
            <a:ext cx="2968724" cy="2119437"/>
          </a:xfrm>
          <a:prstGeom prst="roundRect">
            <a:avLst/>
          </a:prstGeom>
          <a:solidFill>
            <a:srgbClr val="FF99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арендной платы за землю, доходы от продажи земельных участков,  доходы от уплаты части прибыли  МУП, доходы от сдачи в аренду имущества, доходы от продажи имущества</a:t>
            </a:r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41749" y="4333900"/>
            <a:ext cx="2630220" cy="2119436"/>
          </a:xfrm>
          <a:prstGeom prst="roundRect">
            <a:avLst/>
          </a:prstGeom>
          <a:solidFill>
            <a:srgbClr val="57FF5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Плата за НВОС,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оказания платных услуг, штрафы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247964" y="3920901"/>
            <a:ext cx="432048" cy="412998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7249591" y="3935015"/>
            <a:ext cx="432048" cy="41299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52128"/>
          </a:xfrm>
        </p:spPr>
        <p:txBody>
          <a:bodyPr>
            <a:noAutofit/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собственных доходов  бюджета МО Туапсинский 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в разрезе основных отраслей экономики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2019 год(уд</a:t>
            </a:r>
            <a:r>
              <a:rPr lang="ru-RU" sz="2400" b="1" spc="150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 в нормативе)                 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537808029"/>
              </p:ext>
            </p:extLst>
          </p:nvPr>
        </p:nvGraphicFramePr>
        <p:xfrm>
          <a:off x="108520" y="1228596"/>
          <a:ext cx="9035480" cy="5628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602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1"/>
            <a:ext cx="8125672" cy="104022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algn="ctr"/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муниципального образования Туапсинский район </a:t>
            </a:r>
            <a:b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расходам за </a:t>
            </a:r>
            <a: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182880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SzPct val="133000"/>
              <a:buNone/>
            </a:pPr>
            <a:r>
              <a:rPr lang="ru-RU" sz="1800" dirty="0"/>
              <a:t>					</a:t>
            </a:r>
          </a:p>
          <a:p>
            <a:pPr marL="0" indent="0">
              <a:buSzPct val="133000"/>
              <a:buNone/>
            </a:pP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573199"/>
              </p:ext>
            </p:extLst>
          </p:nvPr>
        </p:nvGraphicFramePr>
        <p:xfrm>
          <a:off x="179511" y="4643447"/>
          <a:ext cx="8805979" cy="202591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493758"/>
                <a:gridCol w="2132069"/>
                <a:gridCol w="2002990"/>
                <a:gridCol w="2177162"/>
              </a:tblGrid>
              <a:tr h="730672">
                <a:tc gridSpan="2"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400" b="1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ВСЕГО РАСХОДЫ</a:t>
                      </a:r>
                    </a:p>
                    <a:p>
                      <a:pPr marL="0" algn="ctr" defTabSz="914400" rtl="0" eaLnBrk="1" fontAlgn="t" latinLnBrk="0" hangingPunct="1"/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РАСХОДЫ НА СОЦИАЛЬНУЮ СФЕРУ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ДРУГИЕ РАСХОДЫ 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  <a:tr h="449819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Утверждено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2 </a:t>
                      </a:r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422 537,5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1 958 958,2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463 579,3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  <a:tr h="42433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Исполнено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2 405 695,5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1 952 096,7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453 598,8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  <a:tr h="421091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Процент </a:t>
                      </a:r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исполнения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99,3 </a:t>
                      </a:r>
                      <a:r>
                        <a:rPr lang="ru-RU" sz="1400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99,6 </a:t>
                      </a:r>
                      <a:r>
                        <a:rPr lang="ru-RU" sz="1400" u="none" strike="noStrike" kern="1200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97,8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94" marR="8894" marT="8894" marB="0" anchor="ctr"/>
                </a:tc>
              </a:tr>
            </a:tbl>
          </a:graphicData>
        </a:graphic>
      </p:graphicFrame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4282" y="1214422"/>
            <a:ext cx="8771208" cy="3294698"/>
          </a:xfrm>
          <a:prstGeom prst="round2Diag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Исполнение бюджета по расходам представлено в программном формате на основе </a:t>
            </a:r>
            <a:r>
              <a:rPr lang="ru-RU" dirty="0" smtClean="0">
                <a:solidFill>
                  <a:srgbClr val="002060"/>
                </a:solidFill>
              </a:rPr>
              <a:t>20 </a:t>
            </a:r>
            <a:r>
              <a:rPr lang="ru-RU" dirty="0">
                <a:solidFill>
                  <a:srgbClr val="002060"/>
                </a:solidFill>
              </a:rPr>
              <a:t>муниципальных программ  Туапсинского района, разработанных в соответствии с целями социально-экономического </a:t>
            </a:r>
            <a:r>
              <a:rPr lang="ru-RU" dirty="0" smtClean="0">
                <a:solidFill>
                  <a:srgbClr val="002060"/>
                </a:solidFill>
              </a:rPr>
              <a:t>развития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муниципального образования Туапсинский район.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Как </a:t>
            </a:r>
            <a:r>
              <a:rPr lang="ru-RU" dirty="0">
                <a:solidFill>
                  <a:srgbClr val="002060"/>
                </a:solidFill>
              </a:rPr>
              <a:t>и в предыдущие годы, в </a:t>
            </a:r>
            <a:r>
              <a:rPr lang="ru-RU" dirty="0" smtClean="0">
                <a:solidFill>
                  <a:srgbClr val="002060"/>
                </a:solidFill>
              </a:rPr>
              <a:t>2019 </a:t>
            </a:r>
            <a:r>
              <a:rPr lang="ru-RU" dirty="0">
                <a:solidFill>
                  <a:srgbClr val="002060"/>
                </a:solidFill>
              </a:rPr>
              <a:t>году сохранилась социальная направленность бюджета муниципального образования Туапсинский район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Более 80 </a:t>
            </a:r>
            <a:r>
              <a:rPr lang="ru-RU" dirty="0">
                <a:solidFill>
                  <a:srgbClr val="002060"/>
                </a:solidFill>
              </a:rPr>
              <a:t>% всех расходов бюджета - это расходы, направленные на финансирование отраслей социально-культурной сферы, которая представлена следующими отраслями: образование, культура, здравоохранение,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социальная политика, физическая культура и спорт.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Непрограммные </a:t>
            </a:r>
            <a:r>
              <a:rPr lang="ru-RU" dirty="0">
                <a:solidFill>
                  <a:srgbClr val="002060"/>
                </a:solidFill>
              </a:rPr>
              <a:t>расходы бюджета составили </a:t>
            </a:r>
            <a:r>
              <a:rPr lang="ru-RU" dirty="0" smtClean="0">
                <a:solidFill>
                  <a:srgbClr val="002060"/>
                </a:solidFill>
              </a:rPr>
              <a:t>187 021,8 тыс</a:t>
            </a:r>
            <a:r>
              <a:rPr lang="ru-RU" dirty="0">
                <a:solidFill>
                  <a:srgbClr val="002060"/>
                </a:solidFill>
              </a:rPr>
              <a:t>. рублей.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16014" y="4450716"/>
            <a:ext cx="1202432" cy="1212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FFC000"/>
              </a:solidFill>
            </a:endParaRPr>
          </a:p>
          <a:p>
            <a:pPr algn="ctr"/>
            <a:endParaRPr lang="ru-RU" sz="1400" dirty="0" smtClean="0">
              <a:solidFill>
                <a:srgbClr val="FFC000"/>
              </a:solidFill>
            </a:endParaRPr>
          </a:p>
          <a:p>
            <a:pPr algn="ctr"/>
            <a:r>
              <a:rPr lang="ru-RU" sz="1400" b="1" u="sng" dirty="0" smtClean="0">
                <a:solidFill>
                  <a:prstClr val="white"/>
                </a:solidFill>
              </a:rPr>
              <a:t>тыс</a:t>
            </a:r>
            <a:r>
              <a:rPr lang="ru-RU" sz="1400" b="1" u="sng" dirty="0">
                <a:solidFill>
                  <a:prstClr val="white"/>
                </a:solidFill>
              </a:rPr>
              <a:t>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79838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2241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муниципального образования Туапсинский район в расчете на одного жителя: </a:t>
            </a:r>
            <a: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18 634 </a:t>
            </a:r>
            <a:r>
              <a:rPr lang="ru-RU" sz="2400" b="1" dirty="0">
                <a:ln w="11430"/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93378"/>
              </p:ext>
            </p:extLst>
          </p:nvPr>
        </p:nvGraphicFramePr>
        <p:xfrm>
          <a:off x="179512" y="1412776"/>
          <a:ext cx="8784978" cy="5095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365"/>
                <a:gridCol w="926085"/>
                <a:gridCol w="1468086"/>
                <a:gridCol w="1318311"/>
                <a:gridCol w="1966131"/>
              </a:tblGrid>
              <a:tr h="5874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План</a:t>
                      </a: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%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доля исполнения расходов в общем объеме расходов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2 422 537,5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2 405 695,5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Общегосударственные вопросы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233 031,4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228 366,7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оборона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116,4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109,6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94,2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менее 0,1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93 378,6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93 270,7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экономика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31 362,9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26 224,4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83,6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Жилищно-коммунальное хозяйство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 333,5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19 270,9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rgbClr val="002060"/>
                          </a:solidFill>
                          <a:effectLst/>
                        </a:rPr>
                        <a:t>Образование</a:t>
                      </a:r>
                      <a:endParaRPr lang="ru-RU" sz="1200" b="0" i="0" u="none" strike="noStrike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1 665 491,6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1 661 254,6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99,7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69,1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rgbClr val="002060"/>
                          </a:solidFill>
                          <a:effectLst/>
                        </a:rPr>
                        <a:t>Культура, кинематография и средства массовой информации</a:t>
                      </a:r>
                      <a:endParaRPr lang="ru-RU" sz="1200" b="0" i="0" u="none" strike="noStrike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21 560,8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21 442,3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99,5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Здравоохранение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4 561,2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4 150,2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91,0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Социальная политика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116 624,2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114 693,5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98,3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Физическая культура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150 720,4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150 556,1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rgbClr val="002060"/>
                          </a:solidFill>
                          <a:effectLst/>
                        </a:rPr>
                        <a:t>Обслуживание государственного и муниципального долга</a:t>
                      </a:r>
                      <a:endParaRPr lang="ru-RU" sz="1200" b="0" i="0" u="none" strike="noStrike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3 463,3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3 463,3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  <a:tr h="33885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>
                          <a:solidFill>
                            <a:srgbClr val="002060"/>
                          </a:solidFill>
                          <a:effectLst/>
                        </a:rPr>
                        <a:t>Межбюджетные трансферты</a:t>
                      </a:r>
                      <a:endParaRPr lang="ru-RU" sz="1200" b="0" i="0" u="none" strike="noStrike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82 893,2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82 893,2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21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89968613"/>
              </p:ext>
            </p:extLst>
          </p:nvPr>
        </p:nvGraphicFramePr>
        <p:xfrm>
          <a:off x="179512" y="0"/>
          <a:ext cx="8964488" cy="6829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858280" cy="6429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РАСХОДЫ БЮДЖЕТА муниципального образования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Туапсинский район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9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6"/>
            <a:ext cx="9144000" cy="105151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Структура </a:t>
            </a:r>
            <a:r>
              <a:rPr lang="ru-RU" sz="30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безвозмездных поступлений </a:t>
            </a:r>
            <a:r>
              <a:rPr lang="ru-RU" sz="3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3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3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 2019 </a:t>
            </a:r>
            <a:r>
              <a:rPr lang="ru-RU" sz="30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году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628" y="1071546"/>
            <a:ext cx="3857652" cy="12144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b="1" dirty="0" smtClean="0">
                <a:ln>
                  <a:solidFill>
                    <a:srgbClr val="92D050"/>
                  </a:solidFill>
                </a:ln>
                <a:solidFill>
                  <a:prstClr val="black"/>
                </a:solidFill>
              </a:rPr>
              <a:t>ДОТАЦИИ</a:t>
            </a:r>
            <a:r>
              <a:rPr lang="ru-RU" b="1" dirty="0" smtClean="0">
                <a:ln>
                  <a:solidFill>
                    <a:srgbClr val="92D050"/>
                  </a:solidFill>
                </a:ln>
                <a:solidFill>
                  <a:prstClr val="white"/>
                </a:solidFill>
              </a:rPr>
              <a:t> </a:t>
            </a:r>
            <a:r>
              <a:rPr lang="ru-RU" b="1" dirty="0" smtClean="0">
                <a:solidFill>
                  <a:prstClr val="white"/>
                </a:solidFill>
              </a:rPr>
              <a:t>– 154 617,2 тыс</a:t>
            </a:r>
            <a:r>
              <a:rPr lang="ru-RU" b="1" dirty="0">
                <a:solidFill>
                  <a:prstClr val="white"/>
                </a:solidFill>
              </a:rPr>
              <a:t>. рублей или </a:t>
            </a:r>
            <a:r>
              <a:rPr lang="ru-RU" b="1" dirty="0" smtClean="0">
                <a:solidFill>
                  <a:prstClr val="white"/>
                </a:solidFill>
              </a:rPr>
              <a:t>11,7 </a:t>
            </a:r>
            <a:r>
              <a:rPr lang="ru-RU" b="1" dirty="0">
                <a:solidFill>
                  <a:prstClr val="white"/>
                </a:solidFill>
              </a:rPr>
              <a:t>% от общего объема безвозмездных поступлений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0628" y="2357430"/>
            <a:ext cx="3891852" cy="13573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b="1" dirty="0">
                <a:ln>
                  <a:solidFill>
                    <a:srgbClr val="92D050"/>
                  </a:solidFill>
                </a:ln>
                <a:solidFill>
                  <a:prstClr val="black"/>
                </a:solidFill>
              </a:rPr>
              <a:t>СУБВЕНЦИИ</a:t>
            </a:r>
            <a:r>
              <a:rPr lang="ru-RU" b="1" dirty="0">
                <a:ln>
                  <a:solidFill>
                    <a:srgbClr val="FF0000"/>
                  </a:solidFill>
                </a:ln>
                <a:solidFill>
                  <a:prstClr val="white"/>
                </a:solidFill>
              </a:rPr>
              <a:t> </a:t>
            </a:r>
            <a:r>
              <a:rPr lang="ru-RU" b="1" dirty="0" smtClean="0">
                <a:solidFill>
                  <a:prstClr val="white"/>
                </a:solidFill>
              </a:rPr>
              <a:t>– </a:t>
            </a:r>
            <a:r>
              <a:rPr lang="ru-RU" b="1" dirty="0">
                <a:solidFill>
                  <a:prstClr val="white"/>
                </a:solidFill>
              </a:rPr>
              <a:t>1 </a:t>
            </a:r>
            <a:r>
              <a:rPr lang="ru-RU" b="1" dirty="0" smtClean="0">
                <a:solidFill>
                  <a:prstClr val="white"/>
                </a:solidFill>
              </a:rPr>
              <a:t>055 151,4 </a:t>
            </a:r>
          </a:p>
          <a:p>
            <a:pPr>
              <a:buSzPct val="133000"/>
            </a:pPr>
            <a:r>
              <a:rPr lang="ru-RU" b="1" dirty="0" smtClean="0">
                <a:solidFill>
                  <a:prstClr val="white"/>
                </a:solidFill>
              </a:rPr>
              <a:t>тыс</a:t>
            </a:r>
            <a:r>
              <a:rPr lang="ru-RU" b="1" dirty="0">
                <a:solidFill>
                  <a:prstClr val="white"/>
                </a:solidFill>
              </a:rPr>
              <a:t>. рублей или </a:t>
            </a:r>
            <a:r>
              <a:rPr lang="ru-RU" b="1" dirty="0" smtClean="0">
                <a:solidFill>
                  <a:prstClr val="white"/>
                </a:solidFill>
              </a:rPr>
              <a:t>79,9 </a:t>
            </a:r>
            <a:r>
              <a:rPr lang="ru-RU" b="1" dirty="0">
                <a:solidFill>
                  <a:prstClr val="white"/>
                </a:solidFill>
              </a:rPr>
              <a:t>% от общего объема безвозмездных поступлений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3786190"/>
            <a:ext cx="3857652" cy="12858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b="1" dirty="0" smtClean="0">
                <a:ln>
                  <a:solidFill>
                    <a:srgbClr val="92D050"/>
                  </a:solidFill>
                </a:ln>
                <a:solidFill>
                  <a:prstClr val="black"/>
                </a:solidFill>
              </a:rPr>
              <a:t>СУБСИДИИ</a:t>
            </a:r>
            <a:r>
              <a:rPr lang="ru-RU" b="1" dirty="0" smtClean="0">
                <a:ln>
                  <a:solidFill>
                    <a:srgbClr val="92D050"/>
                  </a:solidFill>
                </a:ln>
                <a:solidFill>
                  <a:prstClr val="white"/>
                </a:solidFill>
              </a:rPr>
              <a:t> </a:t>
            </a:r>
            <a:r>
              <a:rPr lang="ru-RU" b="1" dirty="0" smtClean="0">
                <a:solidFill>
                  <a:prstClr val="white"/>
                </a:solidFill>
              </a:rPr>
              <a:t>– 81 699,5 тыс</a:t>
            </a:r>
            <a:r>
              <a:rPr lang="ru-RU" b="1" dirty="0">
                <a:solidFill>
                  <a:prstClr val="white"/>
                </a:solidFill>
              </a:rPr>
              <a:t>. рублей или </a:t>
            </a:r>
            <a:r>
              <a:rPr lang="ru-RU" b="1" dirty="0" smtClean="0">
                <a:solidFill>
                  <a:prstClr val="white"/>
                </a:solidFill>
              </a:rPr>
              <a:t>6,2 </a:t>
            </a:r>
            <a:r>
              <a:rPr lang="ru-RU" b="1" dirty="0">
                <a:solidFill>
                  <a:prstClr val="white"/>
                </a:solidFill>
              </a:rPr>
              <a:t>% от общего объема безвозмездных поступлений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5720" y="1071546"/>
            <a:ext cx="4429156" cy="54292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n>
                  <a:solidFill>
                    <a:srgbClr val="92D050"/>
                  </a:solidFill>
                </a:ln>
                <a:solidFill>
                  <a:prstClr val="white"/>
                </a:solidFill>
              </a:rPr>
              <a:t>ВСЕГО ПОСТУПИЛО </a:t>
            </a:r>
            <a:r>
              <a:rPr lang="ru-RU" sz="4000" b="1" dirty="0" smtClean="0">
                <a:solidFill>
                  <a:prstClr val="white"/>
                </a:solidFill>
              </a:rPr>
              <a:t>-           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1 320 485,2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тыс. рублей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72066" y="5143512"/>
            <a:ext cx="3857652" cy="13573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b="1" dirty="0" smtClean="0">
                <a:ln>
                  <a:solidFill>
                    <a:srgbClr val="92D050"/>
                  </a:solidFill>
                </a:ln>
                <a:solidFill>
                  <a:prstClr val="black"/>
                </a:solidFill>
              </a:rPr>
              <a:t>ИНЫЕ МЕЖБЮДЖЕТНЫЕ ТРАНСФЕРТЫ  </a:t>
            </a:r>
            <a:r>
              <a:rPr lang="ru-RU" b="1" dirty="0" smtClean="0">
                <a:solidFill>
                  <a:prstClr val="white"/>
                </a:solidFill>
              </a:rPr>
              <a:t>- 29 017,1 тыс. рублей или 2,2 % от общего объема безвозмездных поступлений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175982" y="1492586"/>
            <a:ext cx="851350" cy="37236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149278" y="2849908"/>
            <a:ext cx="851350" cy="37236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4220716" y="5514893"/>
            <a:ext cx="851350" cy="37236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4203038" y="4209166"/>
            <a:ext cx="851350" cy="37236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4397947"/>
              </p:ext>
            </p:extLst>
          </p:nvPr>
        </p:nvGraphicFramePr>
        <p:xfrm>
          <a:off x="0" y="2060848"/>
          <a:ext cx="9144000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0081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Исполнение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бюджета муниципального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образования</a:t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Туапсинский район  по отраслям социальной сферы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за 2019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год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439286"/>
              </p:ext>
            </p:extLst>
          </p:nvPr>
        </p:nvGraphicFramePr>
        <p:xfrm>
          <a:off x="214282" y="1357298"/>
          <a:ext cx="8715435" cy="25679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45920"/>
                <a:gridCol w="1166763"/>
                <a:gridCol w="1029495"/>
                <a:gridCol w="2573257"/>
              </a:tblGrid>
              <a:tr h="459668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u="none" strike="noStrike" kern="1200" dirty="0">
                          <a:effectLst/>
                        </a:rPr>
                        <a:t> </a:t>
                      </a:r>
                      <a:endParaRPr lang="ru-RU" sz="1200" u="none" strike="noStrike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руб.</a:t>
                      </a:r>
                      <a:endParaRPr lang="ru-RU" sz="14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расходов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40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общем объеме расходов</a:t>
                      </a:r>
                      <a:endParaRPr lang="ru-RU" sz="14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/>
                </a:tc>
              </a:tr>
              <a:tr h="326150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b="1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БЮДЖЕТА </a:t>
                      </a:r>
                      <a:r>
                        <a:rPr lang="ru-RU" sz="14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ВСЕГО, тыс. рублей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2 422</a:t>
                      </a:r>
                      <a:r>
                        <a:rPr lang="ru-RU" sz="1400" b="1" u="none" strike="noStrike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537,5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2 405 695,5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b="1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99,3</a:t>
                      </a:r>
                      <a:endParaRPr lang="ru-RU" sz="1400" b="1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27256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расходы </a:t>
                      </a:r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социальную сферу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1 958 958,2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1 952 096,7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81,1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27256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1 665 491,6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1 661 254,6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69,1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48866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 и средства массовой информации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21 560,8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21 442,3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0,9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Здравоохранение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4 561,2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4 150,2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116 624,2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114 693,5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4,8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  <a:tr h="24946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150 720,4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150 556,1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6,3</a:t>
                      </a:r>
                      <a:endParaRPr lang="ru-RU" sz="140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58" marR="9158" marT="9158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38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220158"/>
              </p:ext>
            </p:extLst>
          </p:nvPr>
        </p:nvGraphicFramePr>
        <p:xfrm>
          <a:off x="285719" y="714357"/>
          <a:ext cx="8501122" cy="5883956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286413"/>
                <a:gridCol w="1317764"/>
                <a:gridCol w="905719"/>
                <a:gridCol w="991226"/>
              </a:tblGrid>
              <a:tr h="5661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173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2 231 959,0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2 218 673,7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1 479 954,7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1 479 685,8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проживания»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54 039,1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49 484,3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91,6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</a:t>
                      </a:r>
                      <a:r>
                        <a:rPr lang="ru-RU" sz="12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финансами»</a:t>
                      </a:r>
                      <a:endParaRPr lang="ru-RU" sz="120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86 356,5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86 356,5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«Развитие</a:t>
                      </a:r>
                      <a:r>
                        <a:rPr lang="ru-RU" sz="12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ультуры  в Туапсинском 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84 233,9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84 115,8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районе»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139 201,2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139 036,9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10 460,7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10 398,1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65 540,8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63 086,3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78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"Молодежь Туапсинского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района»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9 152,3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9 148,0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Ведомственная целевая программа "Развитие агропромышленного комплекса</a:t>
                      </a:r>
                    </a:p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территории муниципального образования Туапсинский район»</a:t>
                      </a:r>
                    </a:p>
                    <a:p>
                      <a:pPr algn="l" fontAlgn="t"/>
                      <a:endParaRPr lang="ru-RU" sz="120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4 896,9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1 915,3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616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 улучшению положения детей</a:t>
                      </a:r>
                      <a:r>
                        <a:rPr lang="ru-RU" sz="120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муниципальном образовании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Туапсинский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район»</a:t>
                      </a:r>
                    </a:p>
                    <a:p>
                      <a:pPr algn="l" fontAlgn="t"/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93 274,1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91 384,9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5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100103"/>
              </p:ext>
            </p:extLst>
          </p:nvPr>
        </p:nvGraphicFramePr>
        <p:xfrm>
          <a:off x="251519" y="714356"/>
          <a:ext cx="8606762" cy="5738981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5279778"/>
                <a:gridCol w="1301863"/>
                <a:gridCol w="1012560"/>
                <a:gridCol w="1012561"/>
              </a:tblGrid>
              <a:tr h="7346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Утверждено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бюджете,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Исполнено,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endParaRPr lang="ru-RU" sz="1200" b="1" u="none" strike="noStrike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3587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"Развитие здравоохранения муниципального образования Туапсинский район"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2 886,4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2 886,4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395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межнациональных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отношений"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11 756,1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11 598,4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309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124 386,7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124 278,9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9441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"Управление муниципальной собственностью"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370,5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22 010,5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1830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19 728,2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19 581,1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6953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</a:t>
                      </a:r>
                      <a:r>
                        <a:rPr lang="ru-RU" sz="12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безопасности населения Туапсинского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района»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11 179,2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11 172,3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0096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3 214,4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3 214,4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147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9 327,3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9 319,8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2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-27384"/>
            <a:ext cx="8246150" cy="102749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ПРОГРАММЫ</a:t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64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00811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образования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5" y="1052736"/>
            <a:ext cx="51125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бюджета  муниципального образования Туапсинский район за 2019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итогам года, на какие цели и в каком объеме были израсходованы бюджетные средства.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этом сборнике мы хотим познакомить население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Туапсинского района не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результате расходования бюджетных средств.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773" y="728660"/>
            <a:ext cx="3816424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20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в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Туапсинский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район». Расходы –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479 685,8 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56287"/>
              </p:ext>
            </p:extLst>
          </p:nvPr>
        </p:nvGraphicFramePr>
        <p:xfrm>
          <a:off x="179512" y="980728"/>
          <a:ext cx="8680844" cy="371477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72008"/>
                <a:gridCol w="8608836"/>
              </a:tblGrid>
              <a:tr h="50004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0" u="none" strike="noStrike" baseline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ru-RU" sz="1200" b="0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7879" marR="7879" marT="78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отраслевого органа и муниципальных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казенных учреждений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422 776,4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46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государственных полномочий по обеспечению государственных гарантий реализации прав на получение общедоступного и бесплатного образования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943 679,6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54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федерального проекта «Современная школа» –  16 910,2 тыс.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79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капитального ремонта спортивных залов общеобразовательных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организаций, капитальный ремонт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зданий и сооружений, благоустройство территории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5 316,9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поэтапное повышение уровня средней заработной платы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9 266,8 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0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финансирование доплат отдельным категориям работников в образовательных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организациях –  3 142,6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4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материально-техническое обеспечение учреждений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16 000,0 тыс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578" name="AutoShape 2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AutoShape 4" descr="https://tuapseregion.ru/upload/iblock/70b/P90103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786322"/>
            <a:ext cx="405638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86322"/>
            <a:ext cx="4464495" cy="195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512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607650"/>
              </p:ext>
            </p:extLst>
          </p:nvPr>
        </p:nvGraphicFramePr>
        <p:xfrm>
          <a:off x="285720" y="5715016"/>
          <a:ext cx="8501122" cy="7143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501122"/>
              </a:tblGrid>
              <a:tr h="7143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выплаты на оплату жилого помещения по договору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найма –  960,0 </a:t>
                      </a:r>
                      <a:r>
                        <a:rPr lang="ru-RU" sz="1600" b="1" u="none" strike="noStrike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241381"/>
              </p:ext>
            </p:extLst>
          </p:nvPr>
        </p:nvGraphicFramePr>
        <p:xfrm>
          <a:off x="428596" y="428604"/>
          <a:ext cx="8286808" cy="2626714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8286808"/>
              </a:tblGrid>
              <a:tr h="7858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 1 279,4 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654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 6 856,5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</a:t>
                      </a:r>
                      <a:r>
                        <a:rPr lang="ru-RU" sz="1600" b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b="1" i="1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питания учащихся образовательных организаций – 32 956,9 тыс. руб.</a:t>
                      </a: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03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льготным</a:t>
                      </a:r>
                      <a:r>
                        <a:rPr lang="ru-RU" sz="1600" b="1" u="none" strike="noStrike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питанием учащихся из многодетных семей – 2 109,6 тыс. руб.</a:t>
                      </a:r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50327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обеспечению выплаты компенсации части родительской платы -  18 430,9 тыс. руб.</a:t>
                      </a:r>
                      <a:endParaRPr lang="ru-RU" sz="1600" b="1" i="1" u="none" strike="noStrike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6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79" marR="7879" marT="787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143249"/>
            <a:ext cx="3363871" cy="242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3249"/>
            <a:ext cx="4752527" cy="242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4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spc="150" dirty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spc="150" dirty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«Туапсинский район – территория </a:t>
            </a:r>
            <a:b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комфортного проживания» </a:t>
            </a:r>
            <a:b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4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– 49 484,3 тыс. руб.</a:t>
            </a:r>
            <a:endParaRPr lang="ru-RU" sz="2400" b="1" spc="150" dirty="0">
              <a:ln w="11430"/>
              <a:solidFill>
                <a:schemeClr val="accent4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\\Server38\53\Общий доступ 2018\ИСПОЛНЕНИЕ БЮДЖЕТА\за 2017 год\БЮДЖЕТ ДЛЯ ГРАЖДАН\IMG-20180422-WA01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82478" y="1628800"/>
            <a:ext cx="3165986" cy="266429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1628800"/>
            <a:ext cx="5112568" cy="4824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Pct val="133000"/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 рамках данной программы осуществлялись расходы </a:t>
            </a:r>
          </a:p>
          <a:p>
            <a:pPr algn="ctr">
              <a:buSzPct val="133000"/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</a:p>
          <a:p>
            <a:pPr>
              <a:buSzPct val="133000"/>
              <a:buFontTx/>
              <a:buBlip>
                <a:blip r:embed="rId3"/>
              </a:buBlip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 и казенного учреждения –  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            6 289,5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 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SzPct val="133000"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  <a:buFontTx/>
              <a:buBlip>
                <a:blip r:embed="rId3"/>
              </a:buBlip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проведение капитальных ремонтов объектов социальной сферы -  </a:t>
            </a:r>
            <a:endParaRPr lang="ru-RU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41 905,8 тыс. руб.</a:t>
            </a:r>
          </a:p>
          <a:p>
            <a:pPr>
              <a:buSzPct val="133000"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  <a:buFontTx/>
              <a:buBlip>
                <a:blip r:embed="rId3"/>
              </a:buBlip>
            </a:pP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существление </a:t>
            </a:r>
            <a:r>
              <a:rPr lang="ru-RU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госполномочий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по строительству ВОП – 1 289,0 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SzPct val="133000"/>
            </a:pP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4437112"/>
            <a:ext cx="309634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42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«Управление муниципальными финансами»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2400" b="1" spc="50" dirty="0" smtClean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86 356,5 тыс</a:t>
            </a:r>
            <a:r>
              <a:rPr lang="ru-RU" sz="24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2800" b="1" spc="50" dirty="0">
                <a:ln w="11430"/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Овал 4"/>
          <p:cNvSpPr/>
          <p:nvPr/>
        </p:nvSpPr>
        <p:spPr>
          <a:xfrm>
            <a:off x="251520" y="1553218"/>
            <a:ext cx="8640960" cy="230440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В рамках данной программы осуществлялись расходы на оплату процентов за пользование бюджетным и коммерческим </a:t>
            </a:r>
            <a:r>
              <a:rPr lang="ru-RU" sz="2400" dirty="0" smtClean="0">
                <a:solidFill>
                  <a:prstClr val="white"/>
                </a:solidFill>
              </a:rPr>
              <a:t>кредитами, а также предоставлялись дотации поселениям.</a:t>
            </a:r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02344"/>
            <a:ext cx="6840760" cy="276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41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856984" cy="1143000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культуры в Туапсинском районе»</a:t>
            </a:r>
            <a:b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в объеме 84 115,8 </a:t>
            </a:r>
            <a:r>
              <a:rPr lang="ru-RU" sz="2400" b="1" spc="1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2400" b="1" spc="1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рублей направлены на:</a:t>
            </a:r>
            <a:endParaRPr lang="ru-RU" sz="2400" b="1" spc="150" dirty="0">
              <a:ln w="11430"/>
              <a:solidFill>
                <a:schemeClr val="accent1">
                  <a:lumMod val="7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85720" y="1500174"/>
            <a:ext cx="2857520" cy="150019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*обеспечение деятельности отраслевого органа, казенного учреждения и учреждений дополнительного образования детей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74 576,4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14678" y="1428736"/>
            <a:ext cx="2786082" cy="164307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*поэтапное повышение уровня средней заработной платы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7 087,6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072198" y="1500174"/>
            <a:ext cx="2786082" cy="150019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>
              <a:defRPr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* социальные выплаты на оплату жилого помещения по договору найма – 168,0 тыс.руб.</a:t>
            </a:r>
            <a:endParaRPr lang="ru-RU" sz="1200" b="1" i="1" dirty="0" smtClean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ctr"/>
            <a:endParaRPr lang="ru-RU" sz="800" dirty="0">
              <a:solidFill>
                <a:srgbClr val="FF0066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00298" y="3212976"/>
            <a:ext cx="3571900" cy="1787569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>
              <a:buFont typeface="Arial" charset="0"/>
              <a:buChar char="•"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предоставлению мер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соцподдержки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в виде компенсации расходов на оплату  жилых помещений, отопления  и освещения </a:t>
            </a:r>
            <a:r>
              <a:rPr lang="ru-RU" sz="12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педработникам</a:t>
            </a: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62,3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14282" y="3071810"/>
            <a:ext cx="2286016" cy="1143008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>
              <a:buFont typeface="Arial" charset="0"/>
              <a:buChar char="•"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доплаты водителям–</a:t>
            </a:r>
          </a:p>
          <a:p>
            <a:pPr algn="ctr" fontAlgn="ctr"/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162,5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072198" y="3071810"/>
            <a:ext cx="2857520" cy="142876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ctr" fontAlgn="ctr">
              <a:buFont typeface="Arial" charset="0"/>
              <a:buChar char="•"/>
            </a:pPr>
            <a:r>
              <a:rPr lang="ru-RU" sz="1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(фестивали, конкурсы) -   2 059,0 тыс. руб.</a:t>
            </a:r>
            <a:endParaRPr lang="ru-RU" sz="1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9" y="4725144"/>
            <a:ext cx="296351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70" y="4985589"/>
            <a:ext cx="3124094" cy="168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613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>
            <a:duotone>
              <a:schemeClr val="bg2">
                <a:shade val="30000"/>
                <a:satMod val="120000"/>
              </a:schemeClr>
              <a:schemeClr val="bg2">
                <a:tint val="70000"/>
                <a:satMod val="25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tile tx="0" ty="0" sx="50000" sy="50000" flip="none" algn="t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«Развитие физической культуры и спорта </a:t>
            </a:r>
            <a:b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50" dirty="0" smtClean="0">
                <a:ln w="11430"/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в Туапсинском районе». Расходы – 139 036,9 тыс. руб.</a:t>
            </a:r>
            <a:endParaRPr lang="ru-RU" dirty="0">
              <a:solidFill>
                <a:srgbClr val="0066CC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714488"/>
            <a:ext cx="4000528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«Обеспечение деятельности учреждений по реализации государственной политики в сфере физической культуры и спорта на муниципальном уровне» - 3 289,3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57818" y="1714488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4429124" y="2000240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2643182"/>
            <a:ext cx="4010052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детско-юношеского спорта» - 134 616,9 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4429124" y="2786058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2643182"/>
            <a:ext cx="3500462" cy="8572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спортивных школ, </a:t>
            </a:r>
            <a:r>
              <a:rPr lang="ru-RU" sz="1400" dirty="0" err="1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найм</a:t>
            </a:r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 жилья, доплаты отдельным категориям граждан, приобретение спортивно-технологического оборудования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3500438"/>
            <a:ext cx="4000528" cy="7858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66CC"/>
                </a:solidFill>
              </a:rPr>
              <a:t>Подпрограмма «Развитие массового спорта» - </a:t>
            </a:r>
          </a:p>
          <a:p>
            <a:r>
              <a:rPr lang="ru-RU" sz="1400" b="1" dirty="0" smtClean="0">
                <a:solidFill>
                  <a:srgbClr val="0066CC"/>
                </a:solidFill>
              </a:rPr>
              <a:t>1 130,7 тыс. руб.</a:t>
            </a:r>
            <a:endParaRPr lang="ru-RU" sz="1400" b="1" dirty="0">
              <a:solidFill>
                <a:srgbClr val="0066CC"/>
              </a:solidFill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4429124" y="3643314"/>
            <a:ext cx="857256" cy="484632"/>
          </a:xfrm>
          <a:prstGeom prst="notched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57818" y="3674273"/>
            <a:ext cx="3500462" cy="7143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проведение спортивных мероприятий</a:t>
            </a:r>
            <a:endParaRPr lang="ru-RU" sz="14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\\Server38\53\Общий доступ 2019\ИСПОЛНЕНИЕ БЮДЖЕТА\БЮДЖЕТ ДЛЯ ГРАЖДАН\КАРТИНКИ\Detskij-sport5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9" y="4429132"/>
            <a:ext cx="442915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057" y="4509120"/>
            <a:ext cx="3728440" cy="206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00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978" y="116632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жилищно-коммунального хозяйства в МО Туапсинский район» Расходы – 10 398,1 тыс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endParaRPr lang="ru-RU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936533"/>
              </p:ext>
            </p:extLst>
          </p:nvPr>
        </p:nvGraphicFramePr>
        <p:xfrm>
          <a:off x="214282" y="1643050"/>
          <a:ext cx="8715436" cy="5000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15436"/>
              </a:tblGrid>
              <a:tr h="50006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отраслевого органа и муниципального бюджетного учреждения – 8 034,4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69661"/>
              </p:ext>
            </p:extLst>
          </p:nvPr>
        </p:nvGraphicFramePr>
        <p:xfrm>
          <a:off x="214282" y="2420888"/>
          <a:ext cx="8715436" cy="67664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8715436"/>
              </a:tblGrid>
              <a:tr h="67664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Краснодарского края по ведению учета граждан, нуждающихся в жилых </a:t>
                      </a:r>
                      <a:r>
                        <a:rPr lang="ru-RU" sz="1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помещениях –  615,5 тыс. руб.</a:t>
                      </a:r>
                      <a:endParaRPr lang="ru-RU" sz="160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4282" y="3356992"/>
            <a:ext cx="8678198" cy="58477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осуществление отдельных полномочий Краснодарского края по осуществлению регионального жилищного надзора и лицензионного контроля –  1 173,2 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077072"/>
            <a:ext cx="8678198" cy="33855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 font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реализация мероприятий программы –  575,0 тыс. руб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4509120"/>
            <a:ext cx="331236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3" y="4509120"/>
            <a:ext cx="4997948" cy="216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786842" cy="95377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1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400" b="1" dirty="0" smtClean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400" b="1" dirty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400" b="1" dirty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«Функционирование </a:t>
            </a:r>
            <a:r>
              <a:rPr lang="ru-RU" sz="2400" b="1" dirty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органов местного самоуправления в МО Туапсинский </a:t>
            </a:r>
            <a:r>
              <a:rPr lang="ru-RU" sz="2400" b="1" dirty="0" smtClean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район»</a:t>
            </a:r>
            <a:br>
              <a:rPr lang="ru-RU" sz="2400" b="1" dirty="0" smtClean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– 63 086,3 тыс. руб.</a:t>
            </a:r>
            <a:endParaRPr lang="ru-RU" sz="2400" b="1" dirty="0">
              <a:ln w="1905"/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142844" y="1714488"/>
            <a:ext cx="2571768" cy="2286016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«Обеспечение деятельности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казенных учреждений» –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54 679,3 тыс. руб</a:t>
            </a:r>
            <a:r>
              <a:rPr lang="ru-RU" sz="1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Параллелограмм 11"/>
          <p:cNvSpPr/>
          <p:nvPr/>
        </p:nvSpPr>
        <p:spPr>
          <a:xfrm>
            <a:off x="2357422" y="1714488"/>
            <a:ext cx="2571768" cy="2286016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содержание муниципального казенного учреждения  </a:t>
            </a:r>
          </a:p>
          <a:p>
            <a:pPr algn="ctr">
              <a:buFont typeface="Arial" charset="0"/>
              <a:buChar char="•"/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"Центр обеспечения деятельности органов местного  самоуправления" </a:t>
            </a: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2000232" y="1643050"/>
            <a:ext cx="1214446" cy="571504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4572000" y="1714488"/>
            <a:ext cx="2500330" cy="2286016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Основное мероприятие «Повышение эффективности работы органов местного самоуправления и подведомственных организаций» - 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8 407,0 тыс. руб.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6715140" y="1785926"/>
            <a:ext cx="2286016" cy="2214578"/>
          </a:xfrm>
          <a:prstGeom prst="parallelogram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развитие электронного документооборота, оказание услуг </a:t>
            </a:r>
            <a:r>
              <a:rPr lang="ru-RU" sz="1100" b="1" dirty="0" err="1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покопийного</a:t>
            </a:r>
            <a:r>
              <a:rPr lang="ru-RU" sz="11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обслуживания, тех. сопровождение программных продуктов "АС "Бюджет", АС "УРМ", ПО "Сервер обмена данными</a:t>
            </a:r>
            <a:r>
              <a:rPr lang="ru-RU" sz="1100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100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6215074" y="1571612"/>
            <a:ext cx="1214446" cy="571504"/>
          </a:xfrm>
          <a:prstGeom prst="curved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672408" cy="25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4" y="4181364"/>
            <a:ext cx="4266806" cy="227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37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01143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«Молодежь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района» Расходы – 9 148,0 тыс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руб.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09000" y="1340768"/>
            <a:ext cx="7763400" cy="2373984"/>
            <a:chOff x="516447" y="1208802"/>
            <a:chExt cx="7763400" cy="2373984"/>
          </a:xfrm>
        </p:grpSpPr>
        <p:sp>
          <p:nvSpPr>
            <p:cNvPr id="9" name="Полилиния 8"/>
            <p:cNvSpPr/>
            <p:nvPr/>
          </p:nvSpPr>
          <p:spPr>
            <a:xfrm>
              <a:off x="1655111" y="1208802"/>
              <a:ext cx="6624736" cy="570323"/>
            </a:xfrm>
            <a:custGeom>
              <a:avLst/>
              <a:gdLst>
                <a:gd name="connsiteX0" fmla="*/ 0 w 3981579"/>
                <a:gd name="connsiteY0" fmla="*/ 76693 h 766927"/>
                <a:gd name="connsiteX1" fmla="*/ 76693 w 3981579"/>
                <a:gd name="connsiteY1" fmla="*/ 0 h 766927"/>
                <a:gd name="connsiteX2" fmla="*/ 3904886 w 3981579"/>
                <a:gd name="connsiteY2" fmla="*/ 0 h 766927"/>
                <a:gd name="connsiteX3" fmla="*/ 3981579 w 3981579"/>
                <a:gd name="connsiteY3" fmla="*/ 76693 h 766927"/>
                <a:gd name="connsiteX4" fmla="*/ 3981579 w 3981579"/>
                <a:gd name="connsiteY4" fmla="*/ 690234 h 766927"/>
                <a:gd name="connsiteX5" fmla="*/ 3904886 w 3981579"/>
                <a:gd name="connsiteY5" fmla="*/ 766927 h 766927"/>
                <a:gd name="connsiteX6" fmla="*/ 76693 w 3981579"/>
                <a:gd name="connsiteY6" fmla="*/ 766927 h 766927"/>
                <a:gd name="connsiteX7" fmla="*/ 0 w 3981579"/>
                <a:gd name="connsiteY7" fmla="*/ 690234 h 766927"/>
                <a:gd name="connsiteX8" fmla="*/ 0 w 3981579"/>
                <a:gd name="connsiteY8" fmla="*/ 76693 h 766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81579" h="766927">
                  <a:moveTo>
                    <a:pt x="0" y="76693"/>
                  </a:moveTo>
                  <a:cubicBezTo>
                    <a:pt x="0" y="34337"/>
                    <a:pt x="34337" y="0"/>
                    <a:pt x="76693" y="0"/>
                  </a:cubicBezTo>
                  <a:lnTo>
                    <a:pt x="3904886" y="0"/>
                  </a:lnTo>
                  <a:cubicBezTo>
                    <a:pt x="3947242" y="0"/>
                    <a:pt x="3981579" y="34337"/>
                    <a:pt x="3981579" y="76693"/>
                  </a:cubicBezTo>
                  <a:lnTo>
                    <a:pt x="3981579" y="690234"/>
                  </a:lnTo>
                  <a:cubicBezTo>
                    <a:pt x="3981579" y="732590"/>
                    <a:pt x="3947242" y="766927"/>
                    <a:pt x="3904886" y="766927"/>
                  </a:cubicBezTo>
                  <a:lnTo>
                    <a:pt x="76693" y="766927"/>
                  </a:lnTo>
                  <a:cubicBezTo>
                    <a:pt x="34337" y="766927"/>
                    <a:pt x="0" y="732590"/>
                    <a:pt x="0" y="690234"/>
                  </a:cubicBezTo>
                  <a:lnTo>
                    <a:pt x="0" y="76693"/>
                  </a:lnTo>
                  <a:close/>
                </a:path>
              </a:pathLst>
            </a:custGeom>
            <a:solidFill>
              <a:srgbClr val="FF0000">
                <a:alpha val="89804"/>
              </a:srgbClr>
            </a:solidFill>
            <a:ln>
              <a:solidFill>
                <a:srgbClr val="FF3399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043" tIns="91043" rIns="91043" bIns="910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В рамках данной программы </a:t>
              </a: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осуществлялись </a:t>
              </a: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расходы на:</a:t>
              </a:r>
              <a:endPara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516447" y="2088203"/>
              <a:ext cx="2643206" cy="1488967"/>
            </a:xfrm>
            <a:custGeom>
              <a:avLst/>
              <a:gdLst>
                <a:gd name="connsiteX0" fmla="*/ 0 w 4319334"/>
                <a:gd name="connsiteY0" fmla="*/ 152528 h 1525281"/>
                <a:gd name="connsiteX1" fmla="*/ 152528 w 4319334"/>
                <a:gd name="connsiteY1" fmla="*/ 0 h 1525281"/>
                <a:gd name="connsiteX2" fmla="*/ 4166806 w 4319334"/>
                <a:gd name="connsiteY2" fmla="*/ 0 h 1525281"/>
                <a:gd name="connsiteX3" fmla="*/ 4319334 w 4319334"/>
                <a:gd name="connsiteY3" fmla="*/ 152528 h 1525281"/>
                <a:gd name="connsiteX4" fmla="*/ 4319334 w 4319334"/>
                <a:gd name="connsiteY4" fmla="*/ 1372753 h 1525281"/>
                <a:gd name="connsiteX5" fmla="*/ 4166806 w 4319334"/>
                <a:gd name="connsiteY5" fmla="*/ 1525281 h 1525281"/>
                <a:gd name="connsiteX6" fmla="*/ 152528 w 4319334"/>
                <a:gd name="connsiteY6" fmla="*/ 1525281 h 1525281"/>
                <a:gd name="connsiteX7" fmla="*/ 0 w 4319334"/>
                <a:gd name="connsiteY7" fmla="*/ 1372753 h 1525281"/>
                <a:gd name="connsiteX8" fmla="*/ 0 w 4319334"/>
                <a:gd name="connsiteY8" fmla="*/ 152528 h 152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9334" h="1525281">
                  <a:moveTo>
                    <a:pt x="0" y="152528"/>
                  </a:moveTo>
                  <a:cubicBezTo>
                    <a:pt x="0" y="68289"/>
                    <a:pt x="68289" y="0"/>
                    <a:pt x="152528" y="0"/>
                  </a:cubicBezTo>
                  <a:lnTo>
                    <a:pt x="4166806" y="0"/>
                  </a:lnTo>
                  <a:cubicBezTo>
                    <a:pt x="4251045" y="0"/>
                    <a:pt x="4319334" y="68289"/>
                    <a:pt x="4319334" y="152528"/>
                  </a:cubicBezTo>
                  <a:lnTo>
                    <a:pt x="4319334" y="1372753"/>
                  </a:lnTo>
                  <a:cubicBezTo>
                    <a:pt x="4319334" y="1456992"/>
                    <a:pt x="4251045" y="1525281"/>
                    <a:pt x="4166806" y="1525281"/>
                  </a:cubicBezTo>
                  <a:lnTo>
                    <a:pt x="152528" y="1525281"/>
                  </a:lnTo>
                  <a:cubicBezTo>
                    <a:pt x="68289" y="1525281"/>
                    <a:pt x="0" y="1456992"/>
                    <a:pt x="0" y="1372753"/>
                  </a:cubicBezTo>
                  <a:lnTo>
                    <a:pt x="0" y="152528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3399"/>
              </a:solidFill>
            </a:ln>
            <a:effectLst/>
            <a:scene3d>
              <a:camera prst="orthographicFront"/>
              <a:lightRig rig="flood" dir="t"/>
            </a:scene3d>
            <a:sp3d prstMaterial="matte"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254" tIns="113254" rIns="113254" bIns="113254" numCol="1" spcCol="1270" anchor="ctr" anchorCtr="0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отраслевого органа – </a:t>
              </a:r>
            </a:p>
            <a:p>
              <a:pPr algn="ctr">
                <a:spcBef>
                  <a:spcPct val="0"/>
                </a:spcBef>
                <a:defRPr/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3 145,3 тыс.руб.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srgbClr val="C0504D">
                    <a:lumMod val="50000"/>
                  </a:srgbClr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250687" y="2088204"/>
              <a:ext cx="3286149" cy="1494582"/>
            </a:xfrm>
            <a:custGeom>
              <a:avLst/>
              <a:gdLst>
                <a:gd name="connsiteX0" fmla="*/ 0 w 4364936"/>
                <a:gd name="connsiteY0" fmla="*/ 151514 h 1515137"/>
                <a:gd name="connsiteX1" fmla="*/ 151514 w 4364936"/>
                <a:gd name="connsiteY1" fmla="*/ 0 h 1515137"/>
                <a:gd name="connsiteX2" fmla="*/ 4213422 w 4364936"/>
                <a:gd name="connsiteY2" fmla="*/ 0 h 1515137"/>
                <a:gd name="connsiteX3" fmla="*/ 4364936 w 4364936"/>
                <a:gd name="connsiteY3" fmla="*/ 151514 h 1515137"/>
                <a:gd name="connsiteX4" fmla="*/ 4364936 w 4364936"/>
                <a:gd name="connsiteY4" fmla="*/ 1363623 h 1515137"/>
                <a:gd name="connsiteX5" fmla="*/ 4213422 w 4364936"/>
                <a:gd name="connsiteY5" fmla="*/ 1515137 h 1515137"/>
                <a:gd name="connsiteX6" fmla="*/ 151514 w 4364936"/>
                <a:gd name="connsiteY6" fmla="*/ 1515137 h 1515137"/>
                <a:gd name="connsiteX7" fmla="*/ 0 w 4364936"/>
                <a:gd name="connsiteY7" fmla="*/ 1363623 h 1515137"/>
                <a:gd name="connsiteX8" fmla="*/ 0 w 4364936"/>
                <a:gd name="connsiteY8" fmla="*/ 151514 h 1515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64936" h="1515137">
                  <a:moveTo>
                    <a:pt x="0" y="151514"/>
                  </a:moveTo>
                  <a:cubicBezTo>
                    <a:pt x="0" y="67835"/>
                    <a:pt x="67835" y="0"/>
                    <a:pt x="151514" y="0"/>
                  </a:cubicBezTo>
                  <a:lnTo>
                    <a:pt x="4213422" y="0"/>
                  </a:lnTo>
                  <a:cubicBezTo>
                    <a:pt x="4297101" y="0"/>
                    <a:pt x="4364936" y="67835"/>
                    <a:pt x="4364936" y="151514"/>
                  </a:cubicBezTo>
                  <a:lnTo>
                    <a:pt x="4364936" y="1363623"/>
                  </a:lnTo>
                  <a:cubicBezTo>
                    <a:pt x="4364936" y="1447302"/>
                    <a:pt x="4297101" y="1515137"/>
                    <a:pt x="4213422" y="1515137"/>
                  </a:cubicBezTo>
                  <a:lnTo>
                    <a:pt x="151514" y="1515137"/>
                  </a:lnTo>
                  <a:cubicBezTo>
                    <a:pt x="67835" y="1515137"/>
                    <a:pt x="0" y="1447302"/>
                    <a:pt x="0" y="1363623"/>
                  </a:cubicBezTo>
                  <a:lnTo>
                    <a:pt x="0" y="151514"/>
                  </a:lnTo>
                  <a:close/>
                </a:path>
              </a:pathLst>
            </a:custGeom>
            <a:solidFill>
              <a:srgbClr val="C00000">
                <a:alpha val="90000"/>
              </a:srgbClr>
            </a:solidFill>
            <a:ln>
              <a:solidFill>
                <a:srgbClr val="FF3399"/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957" tIns="112957" rIns="112957" bIns="112957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обеспечение деятельности МКУ «Молодежный центр Туапсинского района» -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5 285,2 тыс.руб.</a:t>
              </a:r>
              <a:endParaRPr lang="ru-RU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олилиния 16"/>
          <p:cNvSpPr/>
          <p:nvPr/>
        </p:nvSpPr>
        <p:spPr>
          <a:xfrm>
            <a:off x="6572264" y="2220170"/>
            <a:ext cx="2357454" cy="1494582"/>
          </a:xfrm>
          <a:custGeom>
            <a:avLst/>
            <a:gdLst>
              <a:gd name="connsiteX0" fmla="*/ 0 w 4319334"/>
              <a:gd name="connsiteY0" fmla="*/ 152528 h 1525281"/>
              <a:gd name="connsiteX1" fmla="*/ 152528 w 4319334"/>
              <a:gd name="connsiteY1" fmla="*/ 0 h 1525281"/>
              <a:gd name="connsiteX2" fmla="*/ 4166806 w 4319334"/>
              <a:gd name="connsiteY2" fmla="*/ 0 h 1525281"/>
              <a:gd name="connsiteX3" fmla="*/ 4319334 w 4319334"/>
              <a:gd name="connsiteY3" fmla="*/ 152528 h 1525281"/>
              <a:gd name="connsiteX4" fmla="*/ 4319334 w 4319334"/>
              <a:gd name="connsiteY4" fmla="*/ 1372753 h 1525281"/>
              <a:gd name="connsiteX5" fmla="*/ 4166806 w 4319334"/>
              <a:gd name="connsiteY5" fmla="*/ 1525281 h 1525281"/>
              <a:gd name="connsiteX6" fmla="*/ 152528 w 4319334"/>
              <a:gd name="connsiteY6" fmla="*/ 1525281 h 1525281"/>
              <a:gd name="connsiteX7" fmla="*/ 0 w 4319334"/>
              <a:gd name="connsiteY7" fmla="*/ 1372753 h 1525281"/>
              <a:gd name="connsiteX8" fmla="*/ 0 w 4319334"/>
              <a:gd name="connsiteY8" fmla="*/ 152528 h 152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9334" h="1525281">
                <a:moveTo>
                  <a:pt x="0" y="152528"/>
                </a:moveTo>
                <a:cubicBezTo>
                  <a:pt x="0" y="68289"/>
                  <a:pt x="68289" y="0"/>
                  <a:pt x="152528" y="0"/>
                </a:cubicBezTo>
                <a:lnTo>
                  <a:pt x="4166806" y="0"/>
                </a:lnTo>
                <a:cubicBezTo>
                  <a:pt x="4251045" y="0"/>
                  <a:pt x="4319334" y="68289"/>
                  <a:pt x="4319334" y="152528"/>
                </a:cubicBezTo>
                <a:lnTo>
                  <a:pt x="4319334" y="1372753"/>
                </a:lnTo>
                <a:cubicBezTo>
                  <a:pt x="4319334" y="1456992"/>
                  <a:pt x="4251045" y="1525281"/>
                  <a:pt x="4166806" y="1525281"/>
                </a:cubicBezTo>
                <a:lnTo>
                  <a:pt x="152528" y="1525281"/>
                </a:lnTo>
                <a:cubicBezTo>
                  <a:pt x="68289" y="1525281"/>
                  <a:pt x="0" y="1456992"/>
                  <a:pt x="0" y="1372753"/>
                </a:cubicBezTo>
                <a:lnTo>
                  <a:pt x="0" y="152528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3399"/>
            </a:solidFill>
          </a:ln>
          <a:effectLst/>
          <a:scene3d>
            <a:camera prst="orthographicFront"/>
            <a:lightRig rig="flood" dir="t"/>
          </a:scene3d>
          <a:sp3d prstMaterial="matte"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254" tIns="113254" rIns="113254" bIns="113254" numCol="1" spcCol="1270" anchor="ctr" anchorCtr="0">
            <a:noAutofit/>
          </a:bodyPr>
          <a:lstStyle/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– </a:t>
            </a:r>
          </a:p>
          <a:p>
            <a:pPr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717,5 </a:t>
            </a:r>
            <a:r>
              <a:rPr lang="ru-RU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367240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3056"/>
            <a:ext cx="4357718" cy="2543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1907704" y="1911091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572000" y="1918554"/>
            <a:ext cx="214314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7308304" y="1918554"/>
            <a:ext cx="242316" cy="4377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5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Ведомственная целевая программа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«Развитие агропромышленного комплекса на территории </a:t>
            </a:r>
            <a:b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 Туапсинский район» 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cap="all" dirty="0">
              <a:ln w="9000" cmpd="sng">
                <a:solidFill>
                  <a:schemeClr val="accent6">
                    <a:lumMod val="1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03428271"/>
              </p:ext>
            </p:extLst>
          </p:nvPr>
        </p:nvGraphicFramePr>
        <p:xfrm>
          <a:off x="500034" y="1428736"/>
          <a:ext cx="89289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Блок-схема: альтернативный процесс 10"/>
          <p:cNvSpPr/>
          <p:nvPr/>
        </p:nvSpPr>
        <p:spPr>
          <a:xfrm>
            <a:off x="214282" y="2000240"/>
            <a:ext cx="4143404" cy="278608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предоставление субсидий  на строительство теплиц, содержание маточного поголовья крупного и мелкого рогатого скота –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610,9 тыс.руб.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929190" y="2000240"/>
            <a:ext cx="3929090" cy="278608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субсидии на возмещение части понесенных затрат на приобретение сельскохозяйственных животных, произведении и реализации молочной продукции (краевые средства)–  </a:t>
            </a:r>
          </a:p>
          <a:p>
            <a:pPr algn="ctr"/>
            <a:r>
              <a:rPr lang="ru-RU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1 304,4 тыс. руб.</a:t>
            </a:r>
            <a:endParaRPr lang="ru-RU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678606" y="1052736"/>
            <a:ext cx="5557690" cy="860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Расходы – 1 915,3 тыс. руб.</a:t>
            </a:r>
            <a:endParaRPr lang="ru-RU" sz="2400" dirty="0">
              <a:solidFill>
                <a:srgbClr val="1F497D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941168"/>
            <a:ext cx="3888432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41168"/>
            <a:ext cx="3744416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2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7724" y="116632"/>
            <a:ext cx="6958848" cy="187220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1904" y="2564904"/>
            <a:ext cx="8726710" cy="1989321"/>
          </a:xfrm>
          <a:prstGeom prst="roundRect">
            <a:avLst/>
          </a:prstGeom>
          <a:solidFill>
            <a:srgbClr val="C5FFC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Утвержден решением Совета муниципального образования Туапсинский район от 21 декабря 2018 года № 76 </a:t>
            </a:r>
            <a:endParaRPr lang="ru-RU" sz="20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 бюджете муниципального образования Туапсинский район на 2019 год 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плановый период 2020 и 2021 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годов»</a:t>
            </a:r>
            <a:endParaRPr lang="ru-RU" sz="2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1904" y="4941168"/>
            <a:ext cx="5418187" cy="1512168"/>
          </a:xfrm>
          <a:prstGeom prst="roundRect">
            <a:avLst/>
          </a:prstGeom>
          <a:solidFill>
            <a:srgbClr val="79B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Публичные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слушания </a:t>
            </a:r>
            <a:endParaRPr lang="ru-RU" sz="2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исполнении бюджета </a:t>
            </a: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проведены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6 июля 2020 года</a:t>
            </a:r>
            <a:endParaRPr lang="ru-RU" sz="2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vl\Desktop\image0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6" y="188640"/>
            <a:ext cx="1571636" cy="207170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omaliyskayaOR\Desktop\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458" y="4653136"/>
            <a:ext cx="287647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110189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«По </a:t>
            </a:r>
            <a:r>
              <a:rPr lang="ru-RU" sz="24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улучшению положения детей в муниципальном образовании Туапсинский </a:t>
            </a: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район» Расходы – 91 384,9 тыс. руб.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134927"/>
              </p:ext>
            </p:extLst>
          </p:nvPr>
        </p:nvGraphicFramePr>
        <p:xfrm>
          <a:off x="179512" y="1412776"/>
          <a:ext cx="8716006" cy="43600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480991"/>
                <a:gridCol w="6235015"/>
              </a:tblGrid>
              <a:tr h="285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"Дети и семья"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61,6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за призы, подарки участникам мероприятий </a:t>
                      </a:r>
                      <a:endParaRPr lang="ru-RU" sz="1100" b="1" i="1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196277"/>
              </p:ext>
            </p:extLst>
          </p:nvPr>
        </p:nvGraphicFramePr>
        <p:xfrm>
          <a:off x="179512" y="1988840"/>
          <a:ext cx="8716576" cy="356602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552835"/>
                <a:gridCol w="6163741"/>
              </a:tblGrid>
              <a:tr h="43204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"Дети-сироты"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82 884,1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за </a:t>
                      </a:r>
                      <a:r>
                        <a:rPr lang="ru-RU" sz="11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подарки для проведения зональных этапов краевых</a:t>
                      </a:r>
                      <a:r>
                        <a:rPr lang="ru-RU" sz="1100" b="1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конкурсов</a:t>
                      </a:r>
                      <a:r>
                        <a:rPr lang="ru-RU" sz="11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2 048,2 тыс.руб. </a:t>
                      </a:r>
                      <a:endParaRPr lang="ru-RU" sz="1100" b="1" i="1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676601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денежные выплаты на содержание детей-сирот и детей, оставшихся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без попечения родителей, находящихся под опекой (попечительством) или переданных на воспитание в приемные семьи – 45 324,4  тыс.руб.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438069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ежемесячных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денежных средств на содержание детей, переданных на патронатное воспитание, выплата ежемесячного вознаграждения патронатным родителям – 168,8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541514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 по оплате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проезда детей-сирот и детей, оставшихся без попечения родителей к месту лечения и обратно </a:t>
                      </a:r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 12,0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244372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осуществление деятельности по опеке и попечительству – 6 821,8 тыс.руб.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181156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оздоровления и отдыха детей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 616,0 тыс. 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696113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по выявлению обстоятельств, свидетельствующих о необходимости оказания детям сиротам и детям, оставшимся без попечения родителей, лицам из числа детей сирот и детей, оставшихся без попечения родителей, содействия в преодолении трудной жизненной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ситуации –  483,8  </a:t>
                      </a:r>
                      <a:r>
                        <a:rPr lang="ru-RU" sz="1100" b="1" i="0" u="none" strike="noStrike" baseline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100" b="1" i="0" u="none" strike="noStrike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356156">
                <a:tc v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отдельных полномочий на обеспечение жилыми помещениями детей-сирот и детей, оставшихся без попечения родителей, лиц из их числа – 27 409,1  тыс.руб.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\\Server38\53\Общий доступ 2019\ИСПОЛНЕНИЕ БЮДЖЕТА\БЮДЖЕТ ДЛЯ ГРАЖДАН\КАРТИНКИ\priemnaya_semy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9792" y="5589240"/>
            <a:ext cx="3744417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061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-5680"/>
            <a:ext cx="9108504" cy="108012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«По улучшению положения детей в муниципальном образовании Туапсинский район»</a:t>
            </a:r>
            <a:endParaRPr lang="ru-RU" sz="2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236408"/>
              </p:ext>
            </p:extLst>
          </p:nvPr>
        </p:nvGraphicFramePr>
        <p:xfrm>
          <a:off x="214282" y="1785926"/>
          <a:ext cx="8643998" cy="120553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038589"/>
                <a:gridCol w="4605409"/>
              </a:tblGrid>
              <a:tr h="525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«Организация отдыха, оздоровления и занятости детей и подростков" – 7 623,5 </a:t>
                      </a:r>
                      <a:r>
                        <a:rPr lang="ru-RU" sz="1400" b="1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и проведение на базе образовательных учреждений лагерей дневного пребывания</a:t>
                      </a:r>
                      <a:endParaRPr lang="ru-RU" sz="1100" b="1" i="1" u="none" strike="noStrike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endParaRPr lang="ru-RU" sz="1100" b="1" i="1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  <a:tr h="5256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«Одаренные дети» - 815,7 тыс.руб.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мероприятий</a:t>
                      </a:r>
                      <a:endParaRPr lang="ru-RU" sz="11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282" marR="9282" marT="9282" marB="0" anchor="ctr"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86409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81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>Муниципальная </a:t>
            </a:r>
            <a:r>
              <a:rPr lang="ru-RU" sz="2800" b="1" dirty="0">
                <a:solidFill>
                  <a:schemeClr val="accent1"/>
                </a:solidFill>
              </a:rPr>
              <a:t>программа</a:t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> </a:t>
            </a:r>
            <a:r>
              <a:rPr lang="ru-RU" sz="2800" b="1" dirty="0" smtClean="0">
                <a:solidFill>
                  <a:schemeClr val="accent1"/>
                </a:solidFill>
              </a:rPr>
              <a:t>«Развитие </a:t>
            </a:r>
            <a:r>
              <a:rPr lang="ru-RU" sz="2800" b="1" dirty="0">
                <a:solidFill>
                  <a:schemeClr val="accent1"/>
                </a:solidFill>
              </a:rPr>
              <a:t>здравоохранения муниципального образования </a:t>
            </a:r>
            <a:r>
              <a:rPr lang="ru-RU" sz="2800" b="1" dirty="0" smtClean="0">
                <a:solidFill>
                  <a:schemeClr val="accent1"/>
                </a:solidFill>
              </a:rPr>
              <a:t>Туапсинский район»</a:t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>
                <a:solidFill>
                  <a:schemeClr val="accent1"/>
                </a:solidFill>
              </a:rPr>
              <a:t/>
            </a:r>
            <a:br>
              <a:rPr lang="ru-RU" sz="2800" b="1" dirty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>В рамках данной программы произведены расходы на содержание управления здравоохранения и </a:t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 smtClean="0">
                <a:solidFill>
                  <a:schemeClr val="accent1"/>
                </a:solidFill>
              </a:rPr>
              <a:t>МКУ «Централизованная бухгалтерия управления здравоохранения» - 2 886,4 тыс. руб.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8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chemeClr val="bg2">
                <a:lumMod val="60000"/>
                <a:lumOff val="40000"/>
              </a:schemeClr>
            </a:gs>
            <a:gs pos="0">
              <a:schemeClr val="bg2">
                <a:lumMod val="20000"/>
                <a:lumOff val="80000"/>
              </a:schemeClr>
            </a:gs>
            <a:gs pos="55000">
              <a:schemeClr val="bg2">
                <a:lumMod val="40000"/>
                <a:lumOff val="60000"/>
              </a:schemeClr>
            </a:gs>
            <a:gs pos="100000">
              <a:schemeClr val="bg2">
                <a:lumMod val="7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Муниципальная программа</a:t>
            </a:r>
            <a:b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«Содействие развитию гражданского общества и гармонизации </a:t>
            </a:r>
            <a:r>
              <a:rPr lang="ru-RU" sz="2000" b="1" dirty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межнациональных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отношений»</a:t>
            </a:r>
            <a:b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Расходы –  11 598,4 тыс. руб.</a:t>
            </a:r>
            <a:endParaRPr lang="ru-RU" sz="2000" b="1" dirty="0">
              <a:ln w="10541" cmpd="sng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214282" y="1428736"/>
            <a:ext cx="3786214" cy="1712232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«Гармонизация межнациональных отношений и развития национальных культур МО Туапсинский район»: 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267,0  тыс.руб.  - проведение фестивалей,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5214942" y="1428736"/>
            <a:ext cx="3714776" cy="1857388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единства российской нации на территории МО Туапсинский район»:</a:t>
            </a:r>
          </a:p>
          <a:p>
            <a:pPr algn="ctr" font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3 765,6  тыс.руб.  -  проведение мероприятий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одготовка 12"/>
          <p:cNvSpPr/>
          <p:nvPr/>
        </p:nvSpPr>
        <p:spPr>
          <a:xfrm>
            <a:off x="2987823" y="2982707"/>
            <a:ext cx="3370127" cy="3240360"/>
          </a:xfrm>
          <a:prstGeom prst="flowChartPreparati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Подпрограмма «</a:t>
            </a:r>
            <a:r>
              <a:rPr lang="ru-RU" sz="1200" b="1" dirty="0" err="1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Грантовая</a:t>
            </a:r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поддержка общественных инициатив и мероприятий, направленных на формирование и укрепление гражданского общества, гражданской идентичности и развитие национальных культур»: </a:t>
            </a:r>
          </a:p>
          <a:p>
            <a:pPr algn="ctr"/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7 565,8 </a:t>
            </a:r>
            <a:r>
              <a:rPr lang="ru-RU" sz="1200" b="1" dirty="0" err="1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.-перечисление субсидий общественным  организациям</a:t>
            </a:r>
            <a:endParaRPr lang="ru-RU" sz="1200" b="1" dirty="0">
              <a:solidFill>
                <a:srgbClr val="C0504D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1" y="3429000"/>
            <a:ext cx="2678545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6124"/>
            <a:ext cx="2880320" cy="316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6734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«Защита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населения и территории от чрезвычайных ситуаций, обеспечение пожарной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Расходы </a:t>
            </a:r>
            <a:r>
              <a:rPr lang="ru-RU" sz="2400" b="1" dirty="0" smtClean="0">
                <a:ln w="11430"/>
                <a:solidFill>
                  <a:srgbClr val="7030A0"/>
                </a:solidFill>
              </a:rPr>
              <a:t>– 124 278,9 </a:t>
            </a:r>
            <a:r>
              <a:rPr lang="ru-RU" sz="2400" b="1" dirty="0">
                <a:ln w="11430"/>
                <a:solidFill>
                  <a:srgbClr val="7030A0"/>
                </a:solidFill>
              </a:rPr>
              <a:t>тыс. руб.</a:t>
            </a:r>
          </a:p>
        </p:txBody>
      </p:sp>
      <p:pic>
        <p:nvPicPr>
          <p:cNvPr id="7" name="Рисунок 6" descr="\\Server38\53\БЮДЖЕТ 2016\БЮДЖЕТ ДЛЯ ГРАЖДАН\КАРТИНКИ БЮДЖЕТ ДЛЯ ГРАЖДАН\7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725144"/>
            <a:ext cx="2725474" cy="18471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714884"/>
            <a:ext cx="2857520" cy="185040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034" y="1714488"/>
            <a:ext cx="3429024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Подпрограмма «Мероприятия по предупреждению и ликвидации ЧС, стихийных бедствий и их последствий» - 33 177,0 тыс.руб.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29190" y="1714488"/>
            <a:ext cx="3714776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содержание аварийно-спасательной службы, обеспечение безопасности людей на водных объектах</a:t>
            </a:r>
            <a:endParaRPr lang="ru-RU" sz="1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034" y="3214686"/>
            <a:ext cx="3500462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Подпрограмма «Обеспечение пожарной безопасности» - 10 920,4 тыс.руб</a:t>
            </a:r>
            <a:r>
              <a:rPr lang="ru-RU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00628" y="3214686"/>
            <a:ext cx="3643338" cy="1428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содержание противопожарной службы</a:t>
            </a:r>
            <a:endParaRPr lang="ru-RU" sz="1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G:\pxDM2RGH-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14884"/>
            <a:ext cx="2775253" cy="188246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2" name="Выгнутая вверх стрелка 11"/>
          <p:cNvSpPr/>
          <p:nvPr/>
        </p:nvSpPr>
        <p:spPr>
          <a:xfrm>
            <a:off x="3929058" y="2214554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000496" y="3500438"/>
            <a:ext cx="1144714" cy="571504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9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1430"/>
                <a:solidFill>
                  <a:srgbClr val="7030A0"/>
                </a:solidFill>
              </a:rPr>
              <a:t>Муниципальная программа</a:t>
            </a:r>
            <a:br>
              <a:rPr lang="ru-RU" sz="2400" b="1" dirty="0">
                <a:ln w="11430"/>
                <a:solidFill>
                  <a:srgbClr val="7030A0"/>
                </a:solidFill>
              </a:rPr>
            </a:br>
            <a:r>
              <a:rPr lang="ru-RU" sz="2400" b="1" dirty="0">
                <a:ln w="11430"/>
                <a:solidFill>
                  <a:srgbClr val="7030A0"/>
                </a:solidFill>
              </a:rPr>
              <a:t> «Защита населения и территории от чрезвычайных ситуаций, обеспечение пожарной безопасности»</a:t>
            </a:r>
            <a:r>
              <a:rPr lang="en-US" sz="2400" b="1" dirty="0">
                <a:ln w="11430"/>
                <a:solidFill>
                  <a:srgbClr val="7030A0"/>
                </a:solidFill>
              </a:rPr>
              <a:t/>
            </a:r>
            <a:br>
              <a:rPr lang="en-US" sz="2400" b="1" dirty="0">
                <a:ln w="11430"/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282" y="1504336"/>
            <a:ext cx="3500462" cy="8572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Подпрограмма «Служба - 112» - 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14 553,5 тыс.руб.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68145" y="1464455"/>
            <a:ext cx="4143404" cy="9286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ситуационного центра «Службы 112»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282" y="2678900"/>
            <a:ext cx="3500462" cy="10381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Подпрограмма «Профилактика терроризма на территории МО Туапсинский район» - 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65 628,0 тыс.руб.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14875" y="2564904"/>
            <a:ext cx="4196673" cy="1152126"/>
          </a:xfrm>
          <a:prstGeom prst="roundRect">
            <a:avLst>
              <a:gd name="adj" fmla="val 1547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 террористических проявлений на территории муниципального образования  Туапсинский район</a:t>
            </a:r>
            <a:endParaRPr 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://raion-tuapse.ru/images/1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69" y="4020996"/>
            <a:ext cx="4320480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217" name="Picture 1" descr="G:\ustanovka-videonabljud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3816424" cy="214311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5" name="Выгнутая вверх стрелка 14"/>
          <p:cNvSpPr/>
          <p:nvPr/>
        </p:nvSpPr>
        <p:spPr>
          <a:xfrm>
            <a:off x="3714000" y="2745234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3714744" y="1678769"/>
            <a:ext cx="1143008" cy="500066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305" y="206080"/>
            <a:ext cx="8229600" cy="17190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собственностью»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программы осуществлялись расходы на: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подготовка 15"/>
          <p:cNvSpPr/>
          <p:nvPr/>
        </p:nvSpPr>
        <p:spPr>
          <a:xfrm>
            <a:off x="2123728" y="1484785"/>
            <a:ext cx="7020272" cy="2968952"/>
          </a:xfrm>
          <a:prstGeom prst="flowChartPreparati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обеспечение деятельности отраслевого органа – </a:t>
            </a: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6 614,8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предоставление субсидии на выполнение муниципального задания  МБУ  «Комитет земельных отношений» – 12 466,4 тыс. руб.</a:t>
            </a:r>
          </a:p>
          <a:p>
            <a:pPr algn="ctr"/>
            <a:endParaRPr lang="ru-RU" sz="13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проведение мероприятий по оценке недвижимости муниципальной собственности –  968,2 тыс. руб.</a:t>
            </a:r>
          </a:p>
          <a:p>
            <a:pPr algn="ctr"/>
            <a:endParaRPr lang="ru-RU" sz="13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3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 работы по внесению изменений в генеральные планы – 1 961,1  тыс. руб.</a:t>
            </a:r>
          </a:p>
          <a:p>
            <a:pPr algn="ctr"/>
            <a:endParaRPr lang="ru-RU" sz="10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51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31376"/>
            <a:ext cx="3672408" cy="22099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Овал 2"/>
          <p:cNvSpPr/>
          <p:nvPr/>
        </p:nvSpPr>
        <p:spPr>
          <a:xfrm>
            <a:off x="8564" y="1484784"/>
            <a:ext cx="2475204" cy="138477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Расходы – </a:t>
            </a:r>
          </a:p>
          <a:p>
            <a:pPr algn="ctr"/>
            <a:r>
              <a:rPr lang="ru-RU" sz="2400" b="1" dirty="0" smtClean="0">
                <a:solidFill>
                  <a:srgbClr val="4F81BD">
                    <a:lumMod val="75000"/>
                  </a:srgbClr>
                </a:solidFill>
              </a:rPr>
              <a:t>22 010,5 тыс. руб.</a:t>
            </a:r>
            <a:endParaRPr lang="ru-RU" sz="2400" b="1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31377"/>
            <a:ext cx="3888431" cy="220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1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52"/>
            <a:ext cx="8390166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«Экономическое развитие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Туапсинского района»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21100"/>
              </p:ext>
            </p:extLst>
          </p:nvPr>
        </p:nvGraphicFramePr>
        <p:xfrm>
          <a:off x="107504" y="1268366"/>
          <a:ext cx="8928992" cy="73187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20480"/>
                <a:gridCol w="4608512"/>
              </a:tblGrid>
              <a:tr h="73187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Подпрограмма  «Формирование инвестиционной привлекательности муниципального образования Туапсинский район» –6 241,0 тыс.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участие в форумах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316199"/>
              </p:ext>
            </p:extLst>
          </p:nvPr>
        </p:nvGraphicFramePr>
        <p:xfrm>
          <a:off x="107504" y="2143116"/>
          <a:ext cx="8928992" cy="63781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80"/>
                <a:gridCol w="4608512"/>
              </a:tblGrid>
              <a:tr h="6378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«Жилище» – 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6 007,4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социальные выплаты молодым семьям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на приобретение жилого помещения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436298"/>
              </p:ext>
            </p:extLst>
          </p:nvPr>
        </p:nvGraphicFramePr>
        <p:xfrm>
          <a:off x="107504" y="2924944"/>
          <a:ext cx="8928992" cy="1440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20480"/>
                <a:gridCol w="4608512"/>
              </a:tblGrid>
              <a:tr h="14401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"Информационное обеспечение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населения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муниципального образования Туапсинский район"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–  7 135,1 тыс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. руб.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обслуживание интернет-сайта администрации МО Туапсинский район;  организация информационного обеспечения через радиоэфир в рамках новостных и тематических программ;  организация информационного обеспечения через печатные СМИ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и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через телеэфир в рамках новостных и тематических программ </a:t>
                      </a:r>
                      <a:endParaRPr lang="ru-RU" sz="14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51520" y="285728"/>
            <a:ext cx="2304256" cy="839016"/>
          </a:xfrm>
          <a:prstGeom prst="rect">
            <a:avLst/>
          </a:prstGeom>
          <a:solidFill>
            <a:srgbClr val="FCC5A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19 581,1  тыс.руб.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844116"/>
              </p:ext>
            </p:extLst>
          </p:nvPr>
        </p:nvGraphicFramePr>
        <p:xfrm>
          <a:off x="107504" y="4508726"/>
          <a:ext cx="8894824" cy="64846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320479"/>
                <a:gridCol w="4574345"/>
              </a:tblGrid>
              <a:tr h="648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«Поддержка малого и среднего</a:t>
                      </a:r>
                      <a:r>
                        <a:rPr lang="ru-RU" sz="1400" u="none" strike="noStrike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предпринимательства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» – 197,6 тыс. руб.</a:t>
                      </a:r>
                    </a:p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консультационные услуги субъектам малого и среднего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предпринимательства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8386" marR="8386" marT="8386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29200"/>
            <a:ext cx="4320480" cy="16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229199"/>
            <a:ext cx="4536504" cy="162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2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142852"/>
            <a:ext cx="5500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«Обеспечение безопасности населения  Туапсинского района»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с двумя вырезанными соседними углами 2"/>
          <p:cNvSpPr/>
          <p:nvPr/>
        </p:nvSpPr>
        <p:spPr>
          <a:xfrm>
            <a:off x="6572264" y="214290"/>
            <a:ext cx="2214578" cy="857256"/>
          </a:xfrm>
          <a:prstGeom prst="snip2Same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РАСХОДЫ – </a:t>
            </a: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11 172,3 тыс. руб.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карточка 7"/>
          <p:cNvSpPr/>
          <p:nvPr/>
        </p:nvSpPr>
        <p:spPr>
          <a:xfrm>
            <a:off x="285720" y="1357298"/>
            <a:ext cx="178595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«Поддержка реестровых казачьих обществ Туапсинского района» -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10 898,8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тыс. руб.</a:t>
            </a:r>
          </a:p>
          <a:p>
            <a:pPr algn="ctr"/>
            <a:endParaRPr lang="ru-RU" sz="1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карточка 8"/>
          <p:cNvSpPr/>
          <p:nvPr/>
        </p:nvSpPr>
        <p:spPr>
          <a:xfrm>
            <a:off x="2143108" y="1357298"/>
            <a:ext cx="2000264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1285852" y="1000108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Блок-схема: карточка 15"/>
          <p:cNvSpPr/>
          <p:nvPr/>
        </p:nvSpPr>
        <p:spPr>
          <a:xfrm>
            <a:off x="4357686" y="1357298"/>
            <a:ext cx="2071702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Подпрограмма «Укрепление правопорядка,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профилактика правонарушений, усиление борьбы с преступностью и противодействие коррупции в Туапсинском  районе –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273,5 тыс.руб.   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карточка 16"/>
          <p:cNvSpPr/>
          <p:nvPr/>
        </p:nvSpPr>
        <p:spPr>
          <a:xfrm>
            <a:off x="6643702" y="1357298"/>
            <a:ext cx="2143140" cy="3429024"/>
          </a:xfrm>
          <a:prstGeom prst="flowChartPunchedCar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изготовление методических и агитационных материалов профилактической направленности </a:t>
            </a: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Круговая стрелка 19"/>
          <p:cNvSpPr/>
          <p:nvPr/>
        </p:nvSpPr>
        <p:spPr>
          <a:xfrm>
            <a:off x="5715008" y="1142984"/>
            <a:ext cx="1571636" cy="1357322"/>
          </a:xfrm>
          <a:prstGeom prst="circular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1" name="Picture 3" descr="G:\26335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4857760"/>
            <a:ext cx="3821925" cy="178595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6" y="4857760"/>
            <a:ext cx="4429156" cy="178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96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85728"/>
            <a:ext cx="80283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«Социальная поддержка отдельных категорий граждан муниципального образования Туапсинский район». </a:t>
            </a:r>
          </a:p>
          <a:p>
            <a:pPr algn="ctr"/>
            <a:endParaRPr lang="ru-RU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рамках программы произведены расходы на:</a:t>
            </a:r>
          </a:p>
          <a:p>
            <a:pPr algn="ctr"/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907704" y="2204864"/>
            <a:ext cx="6408712" cy="864096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выплату доплат к пенсии муниципальным служащим – 2 986,9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907704" y="3140968"/>
            <a:ext cx="6552728" cy="1080120"/>
          </a:xfrm>
          <a:prstGeom prst="chevr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оказание адресной помощи гражданам, оказавшимся в трудной жизненной  ситуации – 227,5 тыс. руб.</a:t>
            </a:r>
            <a:endParaRPr lang="ru-RU" sz="2000" b="1" i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38" name="Picture 2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09119"/>
            <a:ext cx="3528392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39" name="Picture 2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4509119"/>
            <a:ext cx="3922441" cy="223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0" y="1196752"/>
            <a:ext cx="1763688" cy="1944216"/>
          </a:xfrm>
          <a:prstGeom prst="hexagon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Расходы – 3 214,4 тыс. руб.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7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7504" y="1013327"/>
            <a:ext cx="8784976" cy="46805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составляется финансовым управлением администрации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1546140"/>
            <a:ext cx="8798371" cy="1404156"/>
          </a:xfrm>
          <a:prstGeom prst="roundRect">
            <a:avLst/>
          </a:prstGeom>
          <a:solidFill>
            <a:srgbClr val="00FFC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Администрация муниципального образования Туапсинский район не позднее 1 апреля текущего года направляет в Контрольно-счетную палату муниципального образования Туапсинский район для подготовки заключения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*иные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документы, подлежащие представлению в Совет муниципального образования Туапсинский район одновременно с годовым отчетом об исполнении бюджета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2996952"/>
            <a:ext cx="8856984" cy="1609528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  <a:buBlip>
                <a:blip r:embed="rId2"/>
              </a:buBlip>
            </a:pPr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Контрольно-счетная палата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 внешнюю проверку годового отчета об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исполнении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готовит заключение на годовой отчет об исполнении бюджета муниципального образования Туапсинский район в срок, не превышающий один месяц со дня его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представляет заключение на годовой отчет об исполнении бюджета муниципального образования Туапсинский район в Совет муниципального образования Туапсинский район с одновременным направлением в администрацию муниципального образования Туапсинский район"</a:t>
            </a:r>
          </a:p>
          <a:p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04" y="4606480"/>
            <a:ext cx="8856984" cy="1314200"/>
          </a:xfrm>
          <a:prstGeom prst="roundRect">
            <a:avLst/>
          </a:prstGeom>
          <a:solidFill>
            <a:srgbClr val="FF99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"Глава муниципального образования Туапсинский район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получения заключения Контрольно-счетной палаты муниципального образования Туапсинский район в течение 10 дней назначает публичные слушания по отчету об исполнении бюджета муниципального образования Туапсинский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133000"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1 мая текущего года представляет в Совет муниципального образования Туапсинский район годовой отчет об исполнении местного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бюджета» (с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учетом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ФЗ №103-ФЗ от </a:t>
            </a: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01.04.2020 года)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5949280"/>
            <a:ext cx="8856984" cy="792088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SzPct val="133000"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Годовой отчет об исполнении бюджета муниципального образования Туапсинский район утверждается решением Совета муниципального образования Туапсинский район с указанием общего объема доходов, расходов и дефицита (профицита) бюджета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0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 составления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рассмотрения и утверждения годового отчета </a:t>
            </a:r>
            <a:endParaRPr lang="ru-RU" sz="2000" b="1" dirty="0" smtClean="0">
              <a:ln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исполнении бюджета муниципального образования </a:t>
            </a:r>
            <a:b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Туапсинский район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27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«Развитие санаторно-курортного и туристского комплекса муниципального образования Туапсинский район»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– 9 319,8 тыс. руб.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79512" y="2629654"/>
            <a:ext cx="273630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деятельности отраслевого органа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5 924,5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987824" y="2629654"/>
            <a:ext cx="3096344" cy="1015371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выполнение муниципального задания МБУ «Центр развития пляжного отдыха и туризма» - 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1 995,3 тыс. руб. 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156176" y="2629655"/>
            <a:ext cx="2880320" cy="1015370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выставках,  перечисление членских взносов в ассоциацию «Совет муниципальных образований Краснодарского края –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1 400,0 тыс. руб.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179512" y="1686293"/>
            <a:ext cx="8856984" cy="806603"/>
          </a:xfrm>
          <a:prstGeom prst="flowChartAlternateProcess">
            <a:avLst/>
          </a:prstGeom>
          <a:solidFill>
            <a:srgbClr val="FEFCD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программы осуществлялись расходы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следующие цели: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89040"/>
            <a:ext cx="5650063" cy="303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81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66FF66"/>
                </a:solidFill>
              </a:rPr>
              <a:t/>
            </a:r>
            <a:br>
              <a:rPr lang="ru-RU" sz="2000" b="1" dirty="0" smtClean="0">
                <a:solidFill>
                  <a:srgbClr val="66FF66"/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средств по непрограммным расходам составляет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187 021,8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 рублей: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79678"/>
              </p:ext>
            </p:extLst>
          </p:nvPr>
        </p:nvGraphicFramePr>
        <p:xfrm>
          <a:off x="214282" y="1285860"/>
          <a:ext cx="8643998" cy="2141732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346064"/>
                <a:gridCol w="2152459"/>
                <a:gridCol w="2129681"/>
                <a:gridCol w="2015794"/>
              </a:tblGrid>
              <a:tr h="1998856"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высшего должностного лица муниципального образования Туапсинский 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2 076,0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Совета муниципального образования Туапсинский 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1 861,5 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деятельности администрации муниципального образования Туапсинский район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87 554,3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внутреннего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муниципального финансового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399,5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531725"/>
              </p:ext>
            </p:extLst>
          </p:nvPr>
        </p:nvGraphicFramePr>
        <p:xfrm>
          <a:off x="214282" y="3857628"/>
          <a:ext cx="8715436" cy="256845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65455"/>
                <a:gridCol w="2170245"/>
                <a:gridCol w="2147282"/>
                <a:gridCol w="2032454"/>
              </a:tblGrid>
              <a:tr h="2497014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функций органов местного самоуправления по передаваемым полномочиям поселений (по осуществлению полномочий в области строительства,</a:t>
                      </a:r>
                      <a:r>
                        <a:rPr lang="ru-RU" sz="140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архитектуры, градостроительства и муниципального земельного контроля</a:t>
                      </a: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–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810,9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расходов по исполнительным листам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1 485,9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 отдельных полномочий Краснодарского края по созданию и организации деятельности комиссий по делам несовершеннолетних и защите их прав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2 457,2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осуществление отдельных полномочий Краснодарского края по поддержке сельскохозяйственного производства – 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532,0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1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883033"/>
              </p:ext>
            </p:extLst>
          </p:nvPr>
        </p:nvGraphicFramePr>
        <p:xfrm>
          <a:off x="251520" y="1052736"/>
          <a:ext cx="8605620" cy="178645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380306"/>
                <a:gridCol w="2612657"/>
                <a:gridCol w="2612657"/>
              </a:tblGrid>
              <a:tr h="178645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полномочий по составлению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(изменению) списков кандидатов в присяжные заседатели федеральных судов общей юрисдикции в Российской Федерации</a:t>
                      </a:r>
                      <a:r>
                        <a:rPr lang="ru-RU" sz="14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9,9 тыс. рублей</a:t>
                      </a: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проведение мероприятий по мобилизационной подготовке –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109,6 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финансовое обеспечение непредвиденных расходов (резервный фонд администрации Краснодарского края)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10 596,2 тыс. рублей</a:t>
                      </a:r>
                      <a:endParaRPr lang="ru-RU" sz="1400" b="1" i="0" u="none" strike="noStrike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6">
                    <a:lumMod val="9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90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9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6">
                    <a:lumMod val="90000"/>
                  </a:schemeClr>
                </a:solidFill>
              </a:rPr>
            </a:br>
            <a:r>
              <a:rPr lang="ru-RU" sz="2000" b="1" dirty="0" smtClean="0">
                <a:solidFill>
                  <a:srgbClr val="66FF66"/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140460"/>
              </p:ext>
            </p:extLst>
          </p:nvPr>
        </p:nvGraphicFramePr>
        <p:xfrm>
          <a:off x="214282" y="3500438"/>
          <a:ext cx="8715435" cy="20741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45613"/>
                <a:gridCol w="2872913"/>
                <a:gridCol w="2696909"/>
              </a:tblGrid>
              <a:tr h="20741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финансового управления администрации муниципального образования Туапсинский район  - </a:t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20 435,5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финансовое обеспечение непредвиденных расходов (резервный фонд администрации муниципального образования Туапсинский район)  - </a:t>
                      </a:r>
                      <a:br>
                        <a:rPr lang="ru-RU" sz="14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52 434,6 тыс</a:t>
                      </a:r>
                      <a:r>
                        <a:rPr lang="ru-RU" sz="14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обеспечение деятельности контрольно-счетной палаты  муниципального образования Туапсинский район  - </a:t>
                      </a:r>
                      <a:br>
                        <a:rPr lang="ru-RU" sz="140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6 258,7  тыс. рублей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32" marR="8132" marT="813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6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02024"/>
            <a:ext cx="91440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ФИНАНСОВОЕ УПРАВЛЕНИЕ АДМИНИСТРАЦИИ МУНИЦИПАЛЬНОГО ОБРАЗОВАНИЯ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ТУАПСИНСКИЙ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РАЙОН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Наш адрес: 352800, г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. Туапсе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, ул. Свободы, д.3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Телефон:  (86167) 2-57-11, ФАКС: (86167) 2-57-11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Адрес электронной почты: 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tuaprfin@mail.ru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75692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 экономические показатели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03774" y="676375"/>
            <a:ext cx="4523460" cy="1532334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Численность населения </a:t>
            </a:r>
          </a:p>
          <a:p>
            <a:pPr algn="ctr">
              <a:defRPr/>
            </a:pPr>
            <a:r>
              <a:rPr lang="ru-RU" sz="28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01.01.2019 год  - </a:t>
            </a:r>
          </a:p>
          <a:p>
            <a:pPr algn="ctr">
              <a:defRPr/>
            </a:pPr>
            <a:r>
              <a:rPr lang="ru-RU" sz="2800" b="1" u="sng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129  105 человек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7121" y="3501007"/>
            <a:ext cx="3723659" cy="1368153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2019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18 634 руб.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7121" y="5085184"/>
            <a:ext cx="3672408" cy="1368152"/>
          </a:xfrm>
          <a:prstGeom prst="roundRect">
            <a:avLst/>
          </a:prstGeom>
          <a:solidFill>
            <a:srgbClr val="66FF6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расходов</a:t>
            </a:r>
            <a:endParaRPr lang="ru-RU" sz="24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1 жителя </a:t>
            </a: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2019 году</a:t>
            </a:r>
          </a:p>
          <a:p>
            <a:pPr lvl="0" algn="ctr">
              <a:defRPr/>
            </a:pPr>
            <a:r>
              <a:rPr lang="ru-RU" sz="24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18 634 руб.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47596" y="4581128"/>
            <a:ext cx="4635818" cy="2077164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Величина прожиточного минимума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душу населения </a:t>
            </a:r>
          </a:p>
          <a:p>
            <a:pPr lvl="0"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Краснодарском крае </a:t>
            </a:r>
          </a:p>
          <a:p>
            <a:pPr lvl="0" algn="ctr"/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году </a:t>
            </a:r>
          </a:p>
          <a:p>
            <a:pPr lvl="0" algn="ctr"/>
            <a:r>
              <a:rPr lang="ru-RU" sz="28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10 621 руб</a:t>
            </a:r>
            <a:r>
              <a:rPr lang="ru-RU" sz="2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73" y="783949"/>
            <a:ext cx="3367820" cy="25258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2" name="Picture 2" descr="E:\v-tuap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75" y="2342577"/>
            <a:ext cx="4523460" cy="209453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4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775"/>
            <a:ext cx="8928992" cy="77809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2000" b="1" spc="150" dirty="0">
                <a:ln w="11430"/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000" b="1" spc="150" dirty="0" smtClean="0">
                <a:ln w="11430"/>
                <a:latin typeface="Times New Roman" pitchFamily="18" charset="0"/>
                <a:cs typeface="Times New Roman" pitchFamily="18" charset="0"/>
              </a:rPr>
              <a:t>индикативного плана по основным показателям социально-экономического </a:t>
            </a:r>
            <a:r>
              <a:rPr lang="ru-RU" sz="2000" b="1" spc="150" dirty="0">
                <a:ln w="11430"/>
                <a:latin typeface="Times New Roman" pitchFamily="18" charset="0"/>
                <a:cs typeface="Times New Roman" pitchFamily="18" charset="0"/>
              </a:rPr>
              <a:t>развития за </a:t>
            </a:r>
            <a:r>
              <a:rPr lang="ru-RU" sz="2000" b="1" spc="150" dirty="0" smtClean="0">
                <a:ln w="11430"/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000" b="1" spc="150" dirty="0">
                <a:ln w="11430"/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654432"/>
              </p:ext>
            </p:extLst>
          </p:nvPr>
        </p:nvGraphicFramePr>
        <p:xfrm>
          <a:off x="107503" y="764703"/>
          <a:ext cx="8928993" cy="597666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6192689"/>
                <a:gridCol w="864096"/>
                <a:gridCol w="792088"/>
                <a:gridCol w="1080120"/>
              </a:tblGrid>
              <a:tr h="25154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</a:t>
                      </a:r>
                      <a:r>
                        <a:rPr lang="ru-RU" sz="14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51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033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endParaRPr lang="ru-RU" sz="1600" b="1" i="0" u="none" strike="noStrike" dirty="0">
                        <a:solidFill>
                          <a:srgbClr val="0033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03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Промышленное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производство 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отгруженной продукции) по крупным и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средним предприятиям, млн. 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19 119,6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услуг транспорта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31 774,9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33 876,6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354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розничной торговли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12 519,8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12 529,6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44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Оборот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общественного питания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294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Объем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платных услуг населению по крупным и средним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организациям, млн.руб.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3 976,7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Ввод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эксплуатацию жилых домов, тыс. кв. м общей площади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65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t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Среднегодовой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регистрируемой  безработицы  (в % к численности трудоспособного населения в трудоспособном возрасте)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Сальдированный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 по крупным и средним организациям,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млн.руб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27 093,6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25 933,6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Прибыль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прибыльных  предприятий 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27 397,2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26 090,5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4381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Убыток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всем видам деятельности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Фонд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заработной платы по крупным и средним организациям, млн.руб. 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13 945,7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13 333,3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5626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работающих для расчета среднемесячной заработной платы по крупным и средним организациям, тыс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чел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29,732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28,956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2725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Среднемесячная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заработная плата по крупным и средним организациям, рублей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39 087,3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38 372,5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  <a:tr h="319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Численность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постоянного населения (среднегодовая), тыс. человек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b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129,400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128,411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Rockwel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12" marR="2712" marT="2712" marB="0" anchor="ctr">
                    <a:cell3D prstMaterial="dkEdge">
                      <a:bevel prst="coolSlant"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5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04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БЮДЖЕТА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481569"/>
              </p:ext>
            </p:extLst>
          </p:nvPr>
        </p:nvGraphicFramePr>
        <p:xfrm>
          <a:off x="294640" y="496678"/>
          <a:ext cx="8640960" cy="242826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092558"/>
                <a:gridCol w="1728192"/>
                <a:gridCol w="1656184"/>
                <a:gridCol w="3164026"/>
              </a:tblGrid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Наименование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показателей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План 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(млн.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Факт</a:t>
                      </a: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(млн.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руб.)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b="1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 fontAlgn="t"/>
                      <a:r>
                        <a:rPr lang="ru-RU" sz="16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50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ДОХОДЫ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308 , 6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2 348,0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101,7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РАСХОДЫ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</a:t>
                      </a:r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422 ,5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2 405,7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99,3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701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Дефицит </a:t>
                      </a:r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(-), профицит (+)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-113,9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-57,7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х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396743"/>
              </p:ext>
            </p:extLst>
          </p:nvPr>
        </p:nvGraphicFramePr>
        <p:xfrm>
          <a:off x="251520" y="4005064"/>
          <a:ext cx="8684080" cy="2713673"/>
        </p:xfrm>
        <a:graphic>
          <a:graphicData uri="http://schemas.openxmlformats.org/drawingml/2006/table">
            <a:tbl>
              <a:tblPr>
                <a:solidFill>
                  <a:srgbClr val="EAD6E7"/>
                </a:solidFill>
                <a:tableStyleId>{08FB837D-C827-4EFA-A057-4D05807E0F7C}</a:tableStyleId>
              </a:tblPr>
              <a:tblGrid>
                <a:gridCol w="2809024"/>
                <a:gridCol w="5875056"/>
              </a:tblGrid>
              <a:tr h="285573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Источники внутреннего </a:t>
                      </a:r>
                      <a:r>
                        <a:rPr lang="ru-RU" sz="2000" u="none" strike="noStrike" kern="1200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финансирования</a:t>
                      </a:r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дефицитов бюджетов - </a:t>
                      </a:r>
                      <a:b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</a:br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ВСЕГО </a:t>
                      </a:r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-113 ,9  млн. руб.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Уменьшение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11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Погашение бюджетного кредита – 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30,0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4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Погашение коммерческого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кредита – 14,4 млн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. руб. </a:t>
                      </a:r>
                      <a:endParaRPr lang="ru-RU" sz="1600" b="0" i="0" u="none" strike="noStrike" dirty="0" smtClean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1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Предоставление кредитов поселениям –  3, 9 млн. руб.</a:t>
                      </a: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094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Увеличение остатков: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55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Возврат кредитов от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поселений  –  10,7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9868">
                <a:tc v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Привлечение бюджетного кредита –  44,4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Остатки средств на 01.01.2019 года – 107,2 млн. руб.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9037" marR="9037" marT="9037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66648" y="3140968"/>
            <a:ext cx="856895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2800">
                <a:ln>
                  <a:solidFill>
                    <a:srgbClr val="FFC000"/>
                  </a:solidFill>
                </a:ln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 ФИНАНСИРОВАНИЯ </a:t>
            </a:r>
            <a:endParaRPr lang="ru-RU" sz="2400" b="1" dirty="0" smtClean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ДЕФИЦИТА БЮДЖЕТА</a:t>
            </a:r>
            <a:endParaRPr lang="ru-RU" sz="2400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9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8627"/>
            <a:ext cx="8928992" cy="91210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>Доходы бюджета муниципального образования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/>
            </a:r>
            <a:b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</a:b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>Туапсинский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>район  за 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> 2019 </a:t>
            </a:r>
            <a:r>
              <a:rPr lang="ru-RU" sz="2800" b="1" dirty="0">
                <a:ln w="17780" cmpd="sng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Sylfaen" panose="010A0502050306030303" pitchFamily="18" charset="0"/>
                <a:cs typeface="Rod" pitchFamily="49" charset="-79"/>
              </a:rPr>
              <a:t>год </a:t>
            </a:r>
            <a:endParaRPr lang="ru-RU" sz="2800" b="1" dirty="0">
              <a:solidFill>
                <a:srgbClr val="002060"/>
              </a:solidFill>
              <a:latin typeface="Sylfaen" panose="010A0502050306030303" pitchFamily="18" charset="0"/>
              <a:cs typeface="Rod" pitchFamily="49" charset="-79"/>
            </a:endParaRPr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055276"/>
              </p:ext>
            </p:extLst>
          </p:nvPr>
        </p:nvGraphicFramePr>
        <p:xfrm>
          <a:off x="0" y="789965"/>
          <a:ext cx="9144000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419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бюджета </a:t>
            </a:r>
            <a:br>
              <a:rPr lang="ru-RU" sz="28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pc="1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собственным доходам  за 2019 год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46217622"/>
              </p:ext>
            </p:extLst>
          </p:nvPr>
        </p:nvGraphicFramePr>
        <p:xfrm>
          <a:off x="0" y="930259"/>
          <a:ext cx="9144000" cy="60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0" y="6381328"/>
            <a:ext cx="1043651" cy="3738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Sylfaen" panose="010A0502050306030303" pitchFamily="18" charset="0"/>
              </a:rPr>
              <a:t>м</a:t>
            </a:r>
            <a:r>
              <a:rPr lang="ru-RU" sz="1600" dirty="0" smtClean="0">
                <a:latin typeface="Sylfaen" panose="010A0502050306030303" pitchFamily="18" charset="0"/>
              </a:rPr>
              <a:t>лн</a:t>
            </a:r>
            <a:r>
              <a:rPr lang="ru-RU" sz="1200" dirty="0" smtClean="0">
                <a:latin typeface="Sylfaen" panose="010A0502050306030303" pitchFamily="18" charset="0"/>
              </a:rPr>
              <a:t>. </a:t>
            </a:r>
            <a:r>
              <a:rPr lang="ru-RU" sz="1600" dirty="0" smtClean="0">
                <a:latin typeface="Sylfaen" panose="010A0502050306030303" pitchFamily="18" charset="0"/>
              </a:rPr>
              <a:t>руб. </a:t>
            </a: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31640" y="1124744"/>
            <a:ext cx="1296144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Sylfaen" pitchFamily="18" charset="0"/>
              </a:rPr>
              <a:t>План 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Sylfaen" pitchFamily="18" charset="0"/>
              </a:rPr>
              <a:t>983</a:t>
            </a:r>
            <a:endParaRPr lang="ru-RU" sz="2400" b="1" dirty="0">
              <a:solidFill>
                <a:schemeClr val="tx1"/>
              </a:solidFill>
              <a:latin typeface="Sylfae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0719" y="1124744"/>
            <a:ext cx="1505322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Sylfaen" pitchFamily="18" charset="0"/>
              </a:rPr>
              <a:t>Факт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Sylfaen" pitchFamily="18" charset="0"/>
              </a:rPr>
              <a:t> 1 028</a:t>
            </a:r>
            <a:endParaRPr lang="ru-RU" sz="2400" b="1" dirty="0">
              <a:solidFill>
                <a:schemeClr val="tx1"/>
              </a:solidFill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5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  <a:fontScheme name="Литейная">
    <a:majorFont>
      <a:latin typeface="Rockwell"/>
      <a:ea typeface=""/>
      <a:cs typeface=""/>
      <a:font script="Grek" typeface="Cambria"/>
      <a:font script="Cyrl" typeface="Cambria"/>
      <a:font script="Jpan" typeface="HG明朝B"/>
      <a:font script="Hang" typeface="바탕"/>
      <a:font script="Hans" typeface="方正姚体"/>
      <a:font script="Hant" typeface="微軟正黑體"/>
      <a:font script="Arab" typeface="Times New Roman"/>
      <a:font script="Hebr" typeface="David"/>
      <a:font script="Thai" typeface="Jasmine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Rockwell"/>
      <a:ea typeface=""/>
      <a:cs typeface=""/>
      <a:font script="Grek" typeface="Cambria"/>
      <a:font script="Cyrl" typeface="Cambria"/>
      <a:font script="Jpan" typeface="HG明朝B"/>
      <a:font script="Hang" typeface="바탕"/>
      <a:font script="Hans" typeface="方正姚体"/>
      <a:font script="Hant" typeface="標楷體"/>
      <a:font script="Arab" typeface="Times New Roman"/>
      <a:font script="Hebr" typeface="David"/>
      <a:font script="Thai" typeface="Jasmine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Литейная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75000"/>
              <a:satMod val="400000"/>
            </a:schemeClr>
          </a:gs>
          <a:gs pos="20000">
            <a:schemeClr val="phClr">
              <a:tint val="80000"/>
              <a:satMod val="355000"/>
            </a:schemeClr>
          </a:gs>
          <a:gs pos="100000">
            <a:schemeClr val="phClr">
              <a:tint val="95000"/>
              <a:shade val="55000"/>
              <a:satMod val="355000"/>
            </a:schemeClr>
          </a:gs>
        </a:gsLst>
        <a:path path="circle">
          <a:fillToRect l="67500" t="35000" r="32500" b="65000"/>
        </a:path>
      </a:gradFill>
      <a:blipFill>
        <a:blip xmlns:r="http://schemas.openxmlformats.org/officeDocument/2006/relationships" r:embed="rId1">
          <a:duotone>
            <a:schemeClr val="phClr">
              <a:shade val="30000"/>
              <a:satMod val="120000"/>
            </a:schemeClr>
            <a:schemeClr val="phClr">
              <a:tint val="70000"/>
              <a:satMod val="250000"/>
            </a:schemeClr>
          </a:duotone>
        </a:blip>
        <a:tile tx="0" ty="0" sx="50000" sy="50000" flip="none" algn="t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28687</TotalTime>
  <Words>3638</Words>
  <Application>Microsoft Office PowerPoint</Application>
  <PresentationFormat>Экран (4:3)</PresentationFormat>
  <Paragraphs>683</Paragraphs>
  <Slides>43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Тема Office</vt:lpstr>
      <vt:lpstr>1_Тема Office</vt:lpstr>
      <vt:lpstr>МУНИЦИПАЛЬНОЕ ОБРАЗОВАНИЕ ТУАПСИНСКИЙ РАЙОН </vt:lpstr>
      <vt:lpstr>Бюджет муниципального образования  Туапсинский район </vt:lpstr>
      <vt:lpstr>Бюджет  муниципального образования  Туапсинский район </vt:lpstr>
      <vt:lpstr>Презентация PowerPoint</vt:lpstr>
      <vt:lpstr>Социально экономические показатели </vt:lpstr>
      <vt:lpstr>Исполнение индикативного плана по основным показателям социально-экономического развития за 2019 год</vt:lpstr>
      <vt:lpstr>ОСНОВНЫЕ ХАРАКТЕРИСТИКИ БЮДЖЕТА</vt:lpstr>
      <vt:lpstr>Доходы бюджета муниципального образования  Туапсинский район  за  2019 год </vt:lpstr>
      <vt:lpstr>Исполнение бюджета  по собственным доходам  за 2019 год</vt:lpstr>
      <vt:lpstr>МО Туапсинский район  в рейтинге  среди ГО И МР  Краснодарского края по исполнению бюджета по доходам  за 2019 год</vt:lpstr>
      <vt:lpstr>Структура собственных доходов бюджета района                          в разрезе главных администраторов  доходов</vt:lpstr>
      <vt:lpstr>Исполнение собственных доходов  бюджета МО Туапсинский район в разрезе основных отраслей экономики за 2019 год(уд. вес в нормативе)                    </vt:lpstr>
      <vt:lpstr>Исполнение бюджета муниципального образования Туапсинский район  по расходам за 2019 год</vt:lpstr>
      <vt:lpstr>РАСХОДЫ БЮДЖЕТА муниципального образования Туапсинский район в расчете на одного жителя:  18 634 руб.</vt:lpstr>
      <vt:lpstr>РАСХОДЫ БЮДЖЕТА муниципального образования  Туапсинский район</vt:lpstr>
      <vt:lpstr>Структура безвозмездных поступлений  в 2019 году</vt:lpstr>
      <vt:lpstr> Исполнение бюджета муниципального образования  Туапсинский район  по отраслям социальной сферы  за 2019 год</vt:lpstr>
      <vt:lpstr>МУНИЦИПАЛЬНЫЕ ПРОГРАММЫ</vt:lpstr>
      <vt:lpstr> МУНИЦИПАЛЬНЫЕ ПРОГРАММЫ </vt:lpstr>
      <vt:lpstr> Муниципальная программа «Развитие образования в  МО Туапсинский район». Расходы – 1 479 685,8 тыс. руб.</vt:lpstr>
      <vt:lpstr>Презентация PowerPoint</vt:lpstr>
      <vt:lpstr> Муниципальная программа  «Туапсинский район – территория  комфортного проживания»  Расходы – 49 484,3 тыс. руб.</vt:lpstr>
      <vt:lpstr>Муниципальная программа  «Управление муниципальными финансами» Расходы – 86 356,5 тыс. руб.</vt:lpstr>
      <vt:lpstr>Муниципальная программа  «Развитие культуры в Туапсинском районе» Расходы в объеме 84 115,8 тыс. рублей направлены на:</vt:lpstr>
      <vt:lpstr>Муниципальная программа  «Развитие физической культуры и спорта  в Туапсинском районе». Расходы – 139 036,9 тыс. руб.</vt:lpstr>
      <vt:lpstr>  Муниципальная программа  «Развитие жилищно-коммунального хозяйства в МО Туапсинский район» Расходы – 10 398,1 тыс. руб.</vt:lpstr>
      <vt:lpstr> Муниципальная программа  «Функционирование органов местного самоуправления в МО Туапсинский район» Расходы – 63 086,3 тыс. руб.</vt:lpstr>
      <vt:lpstr>Муниципальная программа  «Молодежь Туапсинского района» Расходы – 9 148,0 тыс. руб.</vt:lpstr>
      <vt:lpstr> Ведомственная целевая программа  «Развитие агропромышленного комплекса на территории  МО Туапсинский район»  </vt:lpstr>
      <vt:lpstr>Муниципальная программа  «По улучшению положения детей в муниципальном образовании Туапсинский район» Расходы – 91 384,9 тыс. руб.</vt:lpstr>
      <vt:lpstr> Муниципальная программа  «По улучшению положения детей в муниципальном образовании Туапсинский район»</vt:lpstr>
      <vt:lpstr>         Муниципальная программа  «Развитие здравоохранения муниципального образования Туапсинский район»   В рамках данной программы произведены расходы на содержание управления здравоохранения и  МКУ «Централизованная бухгалтерия управления здравоохранения» - 2 886,4 тыс. руб.</vt:lpstr>
      <vt:lpstr>Муниципальная программа  «Содействие развитию гражданского общества и гармонизации межнациональных отношений» Расходы –  11 598,4 тыс. руб.</vt:lpstr>
      <vt:lpstr>Муниципальная программа  «Защита населения и территории от чрезвычайных ситуаций, обеспечение пожарной безопасности» Расходы – 124 278,9 тыс. руб.</vt:lpstr>
      <vt:lpstr>Презентация PowerPoint</vt:lpstr>
      <vt:lpstr>Муниципальная программа  «Управление муниципальной собственностью» В рамках программы осуществлялись расходы на: </vt:lpstr>
      <vt:lpstr> Муниципальная программа  «Экономическое развитие  Туапсинского района» </vt:lpstr>
      <vt:lpstr>Презентация PowerPoint</vt:lpstr>
      <vt:lpstr>Презентация PowerPoint</vt:lpstr>
      <vt:lpstr>Презентация PowerPoint</vt:lpstr>
      <vt:lpstr> НЕПРОГРАММНЫЕ РАСХОДЫ Объем средств по непрограммным расходам составляет  187 021,8  тыс. рублей:</vt:lpstr>
      <vt:lpstr>   НЕПРОГРАММНЫЕ РАСХОДЫ</vt:lpstr>
      <vt:lpstr>ФИНАНСОВОЕ УПРАВЛЕНИЕ АДМИНИСТРАЦИИ МУНИЦИПАЛЬНОГО ОБРАЗОВАНИЯ  ТУАПСИНСКИЙ РАЙОН  Наш адрес: 352800, г. Туапсе, ул. Свободы, д.3  Телефон:  (86167) 2-57-11, ФАКС: (86167) 2-57-11  Адрес электронной почты: tuaprfin@mail.ru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Бритов Сергей Сергеевич</dc:creator>
  <cp:lastModifiedBy>Олеся Ромалийская</cp:lastModifiedBy>
  <cp:revision>903</cp:revision>
  <cp:lastPrinted>2020-07-02T10:59:37Z</cp:lastPrinted>
  <dcterms:created xsi:type="dcterms:W3CDTF">2016-04-25T11:56:59Z</dcterms:created>
  <dcterms:modified xsi:type="dcterms:W3CDTF">2020-07-27T06:04:14Z</dcterms:modified>
</cp:coreProperties>
</file>