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pptx" ContentType="application/vnd.openxmlformats-officedocument.presentationml.presentation"/>
  <Default Extension="gif" ContentType="image/gif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08" r:id="rId3"/>
    <p:sldMasterId id="2147483720" r:id="rId4"/>
  </p:sldMasterIdLst>
  <p:notesMasterIdLst>
    <p:notesMasterId r:id="rId68"/>
  </p:notesMasterIdLst>
  <p:sldIdLst>
    <p:sldId id="445" r:id="rId5"/>
    <p:sldId id="259" r:id="rId6"/>
    <p:sldId id="276" r:id="rId7"/>
    <p:sldId id="468" r:id="rId8"/>
    <p:sldId id="273" r:id="rId9"/>
    <p:sldId id="387" r:id="rId10"/>
    <p:sldId id="328" r:id="rId11"/>
    <p:sldId id="275" r:id="rId12"/>
    <p:sldId id="274" r:id="rId13"/>
    <p:sldId id="469" r:id="rId14"/>
    <p:sldId id="470" r:id="rId15"/>
    <p:sldId id="474" r:id="rId16"/>
    <p:sldId id="471" r:id="rId17"/>
    <p:sldId id="472" r:id="rId18"/>
    <p:sldId id="473" r:id="rId19"/>
    <p:sldId id="285" r:id="rId20"/>
    <p:sldId id="475" r:id="rId21"/>
    <p:sldId id="332" r:id="rId22"/>
    <p:sldId id="452" r:id="rId23"/>
    <p:sldId id="477" r:id="rId24"/>
    <p:sldId id="286" r:id="rId25"/>
    <p:sldId id="340" r:id="rId26"/>
    <p:sldId id="345" r:id="rId27"/>
    <p:sldId id="344" r:id="rId28"/>
    <p:sldId id="418" r:id="rId29"/>
    <p:sldId id="417" r:id="rId30"/>
    <p:sldId id="347" r:id="rId31"/>
    <p:sldId id="454" r:id="rId32"/>
    <p:sldId id="419" r:id="rId33"/>
    <p:sldId id="455" r:id="rId34"/>
    <p:sldId id="350" r:id="rId35"/>
    <p:sldId id="478" r:id="rId36"/>
    <p:sldId id="457" r:id="rId37"/>
    <p:sldId id="458" r:id="rId38"/>
    <p:sldId id="351" r:id="rId39"/>
    <p:sldId id="459" r:id="rId40"/>
    <p:sldId id="460" r:id="rId41"/>
    <p:sldId id="461" r:id="rId42"/>
    <p:sldId id="352" r:id="rId43"/>
    <p:sldId id="433" r:id="rId44"/>
    <p:sldId id="353" r:id="rId45"/>
    <p:sldId id="354" r:id="rId46"/>
    <p:sldId id="355" r:id="rId47"/>
    <p:sldId id="356" r:id="rId48"/>
    <p:sldId id="357" r:id="rId49"/>
    <p:sldId id="358" r:id="rId50"/>
    <p:sldId id="359" r:id="rId51"/>
    <p:sldId id="462" r:id="rId52"/>
    <p:sldId id="360" r:id="rId53"/>
    <p:sldId id="361" r:id="rId54"/>
    <p:sldId id="463" r:id="rId55"/>
    <p:sldId id="464" r:id="rId56"/>
    <p:sldId id="362" r:id="rId57"/>
    <p:sldId id="363" r:id="rId58"/>
    <p:sldId id="364" r:id="rId59"/>
    <p:sldId id="365" r:id="rId60"/>
    <p:sldId id="366" r:id="rId61"/>
    <p:sldId id="465" r:id="rId62"/>
    <p:sldId id="466" r:id="rId63"/>
    <p:sldId id="467" r:id="rId64"/>
    <p:sldId id="367" r:id="rId65"/>
    <p:sldId id="446" r:id="rId66"/>
    <p:sldId id="370" r:id="rId67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F33CC"/>
    <a:srgbClr val="FF99FF"/>
    <a:srgbClr val="33CC33"/>
    <a:srgbClr val="FF9999"/>
    <a:srgbClr val="FF0000"/>
    <a:srgbClr val="FFFF00"/>
    <a:srgbClr val="CC6600"/>
    <a:srgbClr val="008080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391" autoAdjust="0"/>
    <p:restoredTop sz="81970" autoAdjust="0"/>
  </p:normalViewPr>
  <p:slideViewPr>
    <p:cSldViewPr>
      <p:cViewPr>
        <p:scale>
          <a:sx n="80" d="100"/>
          <a:sy n="80" d="100"/>
        </p:scale>
        <p:origin x="-2514" y="-8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0"/>
      <c:depthPercent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039103205936318"/>
          <c:y val="0.20434295066570451"/>
          <c:w val="0.5768488087765079"/>
          <c:h val="0.6441075222547937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effectLst>
              <a:outerShdw blurRad="50800" dist="50800" dir="5400000" algn="ctr" rotWithShape="0">
                <a:srgbClr val="000000">
                  <a:alpha val="89000"/>
                </a:srgbClr>
              </a:outerShdw>
            </a:effectLst>
          </c:spPr>
          <c:explosion val="12"/>
          <c:dPt>
            <c:idx val="0"/>
            <c:bubble3D val="0"/>
            <c:explosion val="5"/>
            <c:spPr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1"/>
            <c:bubble3D val="0"/>
            <c:explosion val="1"/>
            <c:spPr>
              <a:solidFill>
                <a:srgbClr val="D60029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2"/>
            <c:bubble3D val="0"/>
            <c:explosion val="0"/>
            <c:spPr>
              <a:solidFill>
                <a:srgbClr val="FFC00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3"/>
            <c:bubble3D val="0"/>
            <c:explosion val="11"/>
            <c:spPr>
              <a:solidFill>
                <a:srgbClr val="00B05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4"/>
            <c:bubble3D val="0"/>
            <c:spPr>
              <a:solidFill>
                <a:srgbClr val="6600CC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Pt>
            <c:idx val="5"/>
            <c:bubble3D val="0"/>
            <c:spPr>
              <a:solidFill>
                <a:srgbClr val="FF7C80"/>
              </a:solidFill>
              <a:effectLst>
                <a:outerShdw blurRad="50800" dist="50800" dir="5400000" algn="ctr" rotWithShape="0">
                  <a:srgbClr val="000000">
                    <a:alpha val="89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0.18164990981736939"/>
                  <c:y val="4.233957722615173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7434853208962582E-4"/>
                  <c:y val="-5.012858698867762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1553363388445927"/>
                  <c:y val="-3.2844478659602598E-2"/>
                </c:manualLayout>
              </c:layout>
              <c:spPr>
                <a:solidFill>
                  <a:schemeClr val="bg1"/>
                </a:solidFill>
                <a:ln w="22225"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txPr>
                <a:bodyPr/>
                <a:lstStyle/>
                <a:p>
                  <a:pPr>
                    <a:defRPr sz="1600" b="1">
                      <a:solidFill>
                        <a:srgbClr val="000099"/>
                      </a:solidFill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0138697946118687E-3"/>
                  <c:y val="-0.1068415738199612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6.6938014356590594E-2"/>
                  <c:y val="-7.949292998404083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2896224261635117E-2"/>
                  <c:y val="6.8485093994567411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7254123998587826E-2"/>
                  <c:y val="-4.37177119208982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</c:dLbl>
            <c:spPr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rgbClr val="000099"/>
                    </a:solidFill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0"/>
            <c:showBubbleSize val="0"/>
            <c:showLeaderLines val="0"/>
          </c:dLbls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57.3</c:v>
                </c:pt>
                <c:pt idx="1">
                  <c:v>32.1</c:v>
                </c:pt>
                <c:pt idx="2">
                  <c:v>21.2</c:v>
                </c:pt>
                <c:pt idx="3">
                  <c:v>11.5</c:v>
                </c:pt>
                <c:pt idx="4">
                  <c:v>5.2</c:v>
                </c:pt>
                <c:pt idx="5">
                  <c:v>1.7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Лист1!$A$2:$A$7</c:f>
              <c:strCache>
                <c:ptCount val="6"/>
                <c:pt idx="0">
                  <c:v>розничная торговля и общественное питание </c:v>
                </c:pt>
                <c:pt idx="1">
                  <c:v>транспорт </c:v>
                </c:pt>
                <c:pt idx="2">
                  <c:v>промышленная деятельность</c:v>
                </c:pt>
                <c:pt idx="3">
                  <c:v>курортно-туристический комплекс</c:v>
                </c:pt>
                <c:pt idx="4">
                  <c:v>строительство</c:v>
                </c:pt>
                <c:pt idx="5">
                  <c:v>сельское хозяйство</c:v>
                </c:pt>
              </c:strCache>
            </c:strRef>
          </c:cat>
          <c:val>
            <c:numRef>
              <c:f>Лист1!$C$2:$C$7</c:f>
              <c:numCache>
                <c:formatCode>0%</c:formatCode>
                <c:ptCount val="6"/>
                <c:pt idx="0">
                  <c:v>0.44</c:v>
                </c:pt>
                <c:pt idx="1">
                  <c:v>0.25</c:v>
                </c:pt>
                <c:pt idx="2">
                  <c:v>0.17</c:v>
                </c:pt>
                <c:pt idx="3">
                  <c:v>0.09</c:v>
                </c:pt>
                <c:pt idx="4">
                  <c:v>0.04</c:v>
                </c:pt>
                <c:pt idx="5">
                  <c:v>1.0999999999999999E-2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0"/>
      <c:rotY val="0"/>
      <c:rAngAx val="0"/>
      <c:perspective val="20"/>
    </c:view3D>
    <c:floor>
      <c:thickness val="0"/>
    </c:floor>
    <c:sideWall>
      <c:thickness val="0"/>
      <c:spPr>
        <a:scene3d>
          <a:camera prst="orthographicFront"/>
          <a:lightRig rig="threePt" dir="t"/>
        </a:scene3d>
        <a:sp3d>
          <a:bevelT w="6350"/>
        </a:sp3d>
      </c:spPr>
    </c:sideWall>
    <c:backWall>
      <c:thickness val="0"/>
      <c:spPr>
        <a:scene3d>
          <a:camera prst="orthographicFront"/>
          <a:lightRig rig="threePt" dir="t"/>
        </a:scene3d>
        <a:sp3d>
          <a:bevelT w="6350"/>
        </a:sp3d>
      </c:spPr>
    </c:backWall>
    <c:plotArea>
      <c:layout>
        <c:manualLayout>
          <c:layoutTarget val="inner"/>
          <c:xMode val="edge"/>
          <c:yMode val="edge"/>
          <c:x val="3.6186474806359704E-2"/>
          <c:y val="0.10298687044452189"/>
          <c:w val="0.58815412366012976"/>
          <c:h val="0.7961571635245829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</c:v>
                </c:pt>
              </c:strCache>
            </c:strRef>
          </c:tx>
          <c:spPr>
            <a:solidFill>
              <a:srgbClr val="00F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34.6</c:v>
                </c:pt>
                <c:pt idx="1">
                  <c:v>33.4</c:v>
                </c:pt>
                <c:pt idx="2">
                  <c:v>30.2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Налог, взимаемый в связи с применением патентной системы налогообложения</c:v>
                </c:pt>
              </c:strCache>
            </c:strRef>
          </c:tx>
          <c:spPr>
            <a:solidFill>
              <a:srgbClr val="BE125C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44</c:v>
                </c:pt>
                <c:pt idx="1">
                  <c:v>44</c:v>
                </c:pt>
                <c:pt idx="2">
                  <c:v>44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Налог на прибыль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43.4</c:v>
                </c:pt>
                <c:pt idx="1">
                  <c:v>43.4</c:v>
                </c:pt>
                <c:pt idx="2">
                  <c:v>43.4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имущество организаций </c:v>
                </c:pt>
              </c:strCache>
            </c:strRef>
          </c:tx>
          <c:spPr>
            <a:solidFill>
              <a:srgbClr val="66FF66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78</c:v>
                </c:pt>
                <c:pt idx="1">
                  <c:v>77</c:v>
                </c:pt>
                <c:pt idx="2">
                  <c:v>77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Арендная плата за землю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140</c:v>
                </c:pt>
                <c:pt idx="1">
                  <c:v>140</c:v>
                </c:pt>
                <c:pt idx="2">
                  <c:v>140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УСН</c:v>
                </c:pt>
              </c:strCache>
            </c:strRef>
          </c:tx>
          <c:spPr>
            <a:solidFill>
              <a:srgbClr val="69B4FF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318</c:v>
                </c:pt>
                <c:pt idx="1">
                  <c:v>317.89999999999998</c:v>
                </c:pt>
                <c:pt idx="2">
                  <c:v>317.89999999999998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НДФЛ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invertIfNegative val="0"/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Лист1!$H$2:$H$4</c:f>
              <c:numCache>
                <c:formatCode>General</c:formatCode>
                <c:ptCount val="3"/>
                <c:pt idx="0">
                  <c:v>672</c:v>
                </c:pt>
                <c:pt idx="1">
                  <c:v>666.8</c:v>
                </c:pt>
                <c:pt idx="2">
                  <c:v>670.8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gapDepth val="75"/>
        <c:shape val="cylinder"/>
        <c:axId val="150388736"/>
        <c:axId val="150390272"/>
        <c:axId val="0"/>
      </c:bar3DChart>
      <c:catAx>
        <c:axId val="150388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solidFill>
                  <a:srgbClr val="002060"/>
                </a:solidFill>
              </a:defRPr>
            </a:pPr>
            <a:endParaRPr lang="ru-RU"/>
          </a:p>
        </c:txPr>
        <c:crossAx val="150390272"/>
        <c:crosses val="autoZero"/>
        <c:auto val="1"/>
        <c:lblAlgn val="ctr"/>
        <c:lblOffset val="100"/>
        <c:noMultiLvlLbl val="0"/>
      </c:catAx>
      <c:valAx>
        <c:axId val="150390272"/>
        <c:scaling>
          <c:orientation val="minMax"/>
          <c:max val="1000"/>
          <c:min val="0"/>
        </c:scaling>
        <c:delete val="0"/>
        <c:axPos val="l"/>
        <c:majorGridlines/>
        <c:min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50388736"/>
        <c:crosses val="autoZero"/>
        <c:crossBetween val="between"/>
        <c:majorUnit val="200"/>
        <c:minorUnit val="200"/>
      </c:valAx>
      <c:spPr>
        <a:scene3d>
          <a:camera prst="orthographicFront"/>
          <a:lightRig rig="threePt" dir="t"/>
        </a:scene3d>
        <a:sp3d prstMaterial="matte"/>
      </c:spPr>
    </c:plotArea>
    <c:legend>
      <c:legendPos val="r"/>
      <c:layout>
        <c:manualLayout>
          <c:xMode val="edge"/>
          <c:yMode val="edge"/>
          <c:x val="0.6384927280662227"/>
          <c:y val="0.68553283079634575"/>
          <c:w val="0.36009909983430138"/>
          <c:h val="0.31021251101545022"/>
        </c:manualLayout>
      </c:layout>
      <c:overlay val="0"/>
      <c:spPr>
        <a:noFill/>
        <a:scene3d>
          <a:camera prst="orthographicFront"/>
          <a:lightRig rig="threePt" dir="t"/>
        </a:scene3d>
        <a:sp3d/>
      </c:spPr>
      <c:txPr>
        <a:bodyPr/>
        <a:lstStyle/>
        <a:p>
          <a:pPr>
            <a:defRPr sz="900" b="1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777894022385251E-2"/>
          <c:y val="1.6333959243982021E-2"/>
          <c:w val="0.95486202677756959"/>
          <c:h val="0.4683783655523404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и 
неналоговые доходы</c:v>
                </c:pt>
              </c:strCache>
            </c:strRef>
          </c:tx>
          <c:spPr>
            <a:solidFill>
              <a:srgbClr val="8ABF2B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8.2355941948788012E-3"/>
                  <c:y val="-2.036149546471300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 </a:t>
                    </a:r>
                    <a:r>
                      <a:rPr lang="en-US" smtClean="0"/>
                      <a:t>322,</a:t>
                    </a:r>
                    <a:r>
                      <a:rPr lang="ru-RU" smtClean="0"/>
                      <a:t>5</a:t>
                    </a:r>
                    <a:endParaRPr lang="en-US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accent3">
                  <a:lumMod val="20000"/>
                  <a:lumOff val="80000"/>
                </a:scheme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28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Лист1!$A$2:$A$6</c:f>
              <c:strCache>
                <c:ptCount val="5"/>
                <c:pt idx="0">
                  <c:v> факт 
2021</c:v>
                </c:pt>
                <c:pt idx="1">
                  <c:v>ожидаемая оценка 2022</c:v>
                </c:pt>
                <c:pt idx="2">
                  <c:v>прогноз 
2023</c:v>
                </c:pt>
                <c:pt idx="3">
                  <c:v>прогноз 
2024</c:v>
                </c:pt>
                <c:pt idx="4">
                  <c:v>прогноз 
2025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1270.5999999999999</c:v>
                </c:pt>
                <c:pt idx="1">
                  <c:v>1391.2</c:v>
                </c:pt>
                <c:pt idx="2">
                  <c:v>1330</c:v>
                </c:pt>
                <c:pt idx="3">
                  <c:v>1322.6</c:v>
                </c:pt>
                <c:pt idx="4">
                  <c:v>1323.3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7652736"/>
        <c:axId val="152717568"/>
      </c:barChart>
      <c:catAx>
        <c:axId val="167652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tx1"/>
                </a:solidFill>
              </a:defRPr>
            </a:pPr>
            <a:endParaRPr lang="ru-RU"/>
          </a:p>
        </c:txPr>
        <c:crossAx val="152717568"/>
        <c:crosses val="autoZero"/>
        <c:auto val="1"/>
        <c:lblAlgn val="ctr"/>
        <c:lblOffset val="100"/>
        <c:noMultiLvlLbl val="0"/>
      </c:catAx>
      <c:valAx>
        <c:axId val="152717568"/>
        <c:scaling>
          <c:orientation val="minMax"/>
          <c:max val="1500"/>
          <c:min val="0"/>
        </c:scaling>
        <c:delete val="0"/>
        <c:axPos val="l"/>
        <c:majorGridlines/>
        <c:numFmt formatCode="#,##0.0" sourceLinked="1"/>
        <c:majorTickMark val="out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67652736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egendEntry>
        <c:idx val="0"/>
        <c:txPr>
          <a:bodyPr/>
          <a:lstStyle/>
          <a:p>
            <a:pPr algn="just">
              <a:defRPr sz="1400" b="1">
                <a:solidFill>
                  <a:schemeClr val="tx1"/>
                </a:solidFill>
              </a:defRPr>
            </a:pPr>
            <a:endParaRPr lang="ru-RU"/>
          </a:p>
        </c:txPr>
      </c:legendEntry>
      <c:layout>
        <c:manualLayout>
          <c:xMode val="edge"/>
          <c:yMode val="edge"/>
          <c:x val="0.72159714326475377"/>
          <c:y val="0.75331024005212499"/>
          <c:w val="0.26796753749248853"/>
          <c:h val="0.11026881451497055"/>
        </c:manualLayout>
      </c:layout>
      <c:overlay val="0"/>
      <c:txPr>
        <a:bodyPr/>
        <a:lstStyle/>
        <a:p>
          <a:pPr algn="just">
            <a:defRPr sz="1400" b="1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0473425196850398E-2"/>
          <c:y val="0.12672882227651094"/>
          <c:w val="0.62755916447944005"/>
          <c:h val="0.6756960477939463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 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2499999999999975E-2"/>
                  <c:y val="-1.4419430639333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E6B-4FC5-8506-BE5BE794F815}"/>
                </c:ext>
              </c:extLst>
            </c:dLbl>
            <c:dLbl>
              <c:idx val="1"/>
              <c:layout>
                <c:manualLayout>
                  <c:x val="1.5277777777777777E-2"/>
                  <c:y val="-6.70867830581938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</a:t>
                    </a:r>
                    <a:r>
                      <a:rPr lang="ru-RU" dirty="0" smtClean="0"/>
                      <a:t>57</a:t>
                    </a:r>
                    <a:r>
                      <a:rPr lang="en-US" dirty="0" smtClean="0"/>
                      <a:t>,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E6B-4FC5-8506-BE5BE794F815}"/>
                </c:ext>
              </c:extLst>
            </c:dLbl>
            <c:dLbl>
              <c:idx val="2"/>
              <c:layout>
                <c:manualLayout>
                  <c:x val="1.2500000000000001E-2"/>
                  <c:y val="-6.708589186335290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E6B-4FC5-8506-BE5BE794F8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anchor="t"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Лист1!$B$2:$B$4</c:f>
              <c:numCache>
                <c:formatCode>0.0</c:formatCode>
                <c:ptCount val="3"/>
                <c:pt idx="0" formatCode="General">
                  <c:v>1816.5</c:v>
                </c:pt>
                <c:pt idx="1">
                  <c:v>1557.3</c:v>
                </c:pt>
                <c:pt idx="2" formatCode="General">
                  <c:v>1501.3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FE6B-4FC5-8506-BE5BE794F81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Местный бюджет</c:v>
                </c:pt>
              </c:strCache>
            </c:strRef>
          </c:tx>
          <c:spPr>
            <a:solidFill>
              <a:schemeClr val="accent3">
                <a:lumMod val="20000"/>
                <a:lumOff val="8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88888888888871E-2"/>
                  <c:y val="-3.3542945931676451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1408,2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E6B-4FC5-8506-BE5BE794F815}"/>
                </c:ext>
              </c:extLst>
            </c:dLbl>
            <c:dLbl>
              <c:idx val="1"/>
              <c:layout>
                <c:manualLayout>
                  <c:x val="1.1111111111111059E-2"/>
                  <c:y val="-1.36030035200703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E6B-4FC5-8506-BE5BE794F815}"/>
                </c:ext>
              </c:extLst>
            </c:dLbl>
            <c:dLbl>
              <c:idx val="2"/>
              <c:layout>
                <c:manualLayout>
                  <c:x val="1.1111111111111117E-2"/>
                  <c:y val="9.6669163699111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E6B-4FC5-8506-BE5BE794F8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1480.2</c:v>
                </c:pt>
                <c:pt idx="1">
                  <c:v>1322.6</c:v>
                </c:pt>
                <c:pt idx="2">
                  <c:v>1314.9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FE6B-4FC5-8506-BE5BE794F8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65747712"/>
        <c:axId val="165761792"/>
        <c:axId val="0"/>
      </c:bar3DChart>
      <c:catAx>
        <c:axId val="1657477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165761792"/>
        <c:crosses val="autoZero"/>
        <c:auto val="1"/>
        <c:lblAlgn val="ctr"/>
        <c:lblOffset val="100"/>
        <c:noMultiLvlLbl val="0"/>
      </c:catAx>
      <c:valAx>
        <c:axId val="1657617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5747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41992563429571"/>
          <c:y val="6.7531217564200774E-2"/>
          <c:w val="0.24857852143482065"/>
          <c:h val="0.7698896088044617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5BC33A-8879-4AA8-AAE8-1C6F0818F239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1964BB-F41C-42BC-8E5C-5DEABF1ECE40}">
      <dgm:prSet phldrT="[Текст]" custT="1"/>
      <dgm:spPr>
        <a:solidFill>
          <a:srgbClr val="00206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 smtClean="0">
              <a:solidFill>
                <a:schemeClr val="bg1"/>
              </a:solidFill>
              <a:latin typeface="Palatino Linotype" pitchFamily="18" charset="0"/>
            </a:rPr>
            <a:t>Проект бюджета муниципального образования Туапсинский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2000" b="1" dirty="0" smtClean="0">
              <a:solidFill>
                <a:schemeClr val="bg1"/>
              </a:solidFill>
              <a:latin typeface="Palatino Linotype" pitchFamily="18" charset="0"/>
            </a:rPr>
            <a:t> район</a:t>
          </a:r>
          <a:endParaRPr lang="ru-RU" sz="2000" dirty="0">
            <a:solidFill>
              <a:schemeClr val="bg1"/>
            </a:solidFill>
            <a:latin typeface="Palatino Linotype" pitchFamily="18" charset="0"/>
          </a:endParaRPr>
        </a:p>
      </dgm:t>
    </dgm:pt>
    <dgm:pt modelId="{53249F8C-BB3B-494F-B11C-01B88163B488}" type="parTrans" cxnId="{5C7DC50D-29A0-49F6-A1EB-EDCAB7964259}">
      <dgm:prSet/>
      <dgm:spPr/>
      <dgm:t>
        <a:bodyPr/>
        <a:lstStyle/>
        <a:p>
          <a:endParaRPr lang="ru-RU"/>
        </a:p>
      </dgm:t>
    </dgm:pt>
    <dgm:pt modelId="{AA3B35C4-9302-4D4E-BFE7-88ADFB417814}" type="sibTrans" cxnId="{5C7DC50D-29A0-49F6-A1EB-EDCAB7964259}">
      <dgm:prSet/>
      <dgm:spPr/>
      <dgm:t>
        <a:bodyPr/>
        <a:lstStyle/>
        <a:p>
          <a:endParaRPr lang="ru-RU"/>
        </a:p>
      </dgm:t>
    </dgm:pt>
    <dgm:pt modelId="{BEFCE5AD-18BD-47D0-BAB2-6C5958307B5D}">
      <dgm:prSet phldrT="[Текст]" custT="1"/>
      <dgm:spPr>
        <a:solidFill>
          <a:srgbClr val="92D050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Бюджетное послание Президента                          Российской Федерации</a:t>
          </a:r>
          <a:endParaRPr lang="ru-RU" sz="1700" dirty="0">
            <a:solidFill>
              <a:srgbClr val="002060"/>
            </a:solidFill>
            <a:latin typeface="Palatino Linotype" pitchFamily="18" charset="0"/>
          </a:endParaRPr>
        </a:p>
      </dgm:t>
    </dgm:pt>
    <dgm:pt modelId="{F07A43A2-CF0D-49C2-ADF2-2C0ADC953B67}" type="parTrans" cxnId="{1EFF36AE-7B0D-428C-8681-2DAA68DF76E8}">
      <dgm:prSet/>
      <dgm:spPr/>
      <dgm:t>
        <a:bodyPr/>
        <a:lstStyle/>
        <a:p>
          <a:endParaRPr lang="ru-RU" dirty="0"/>
        </a:p>
      </dgm:t>
    </dgm:pt>
    <dgm:pt modelId="{FB2335E8-BDBB-4E4F-A1D0-A7D2CBA7A921}" type="sibTrans" cxnId="{1EFF36AE-7B0D-428C-8681-2DAA68DF76E8}">
      <dgm:prSet/>
      <dgm:spPr/>
      <dgm:t>
        <a:bodyPr/>
        <a:lstStyle/>
        <a:p>
          <a:endParaRPr lang="ru-RU"/>
        </a:p>
      </dgm:t>
    </dgm:pt>
    <dgm:pt modelId="{61B469F6-1F67-4D15-8A71-1F5C1C0D4080}">
      <dgm:prSet phldrT="[Текст]" custT="1"/>
      <dgm:spPr>
        <a:solidFill>
          <a:srgbClr val="FF9966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dirty="0" smtClean="0">
              <a:solidFill>
                <a:srgbClr val="002060"/>
              </a:solidFill>
              <a:latin typeface="Palatino Linotype" pitchFamily="18" charset="0"/>
            </a:rPr>
            <a:t>Основные направления бюджетной и налоговой политики МО Туапсинский район на 2023 год и             на плановый  период 2024 и 2025 годов </a:t>
          </a:r>
          <a:endParaRPr lang="ru-RU" sz="1600" dirty="0" smtClean="0">
            <a:solidFill>
              <a:srgbClr val="002060"/>
            </a:solidFill>
            <a:latin typeface="Palatino Linotype" pitchFamily="18" charset="0"/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dirty="0">
            <a:solidFill>
              <a:srgbClr val="002060"/>
            </a:solidFill>
            <a:latin typeface="Palatino Linotype" pitchFamily="18" charset="0"/>
          </a:endParaRPr>
        </a:p>
      </dgm:t>
    </dgm:pt>
    <dgm:pt modelId="{6607B006-395C-47AA-903F-99F93714733B}" type="parTrans" cxnId="{F98313FA-7DFB-4E72-9398-EDED8BB5DBD1}">
      <dgm:prSet/>
      <dgm:spPr/>
      <dgm:t>
        <a:bodyPr/>
        <a:lstStyle/>
        <a:p>
          <a:endParaRPr lang="ru-RU" dirty="0"/>
        </a:p>
      </dgm:t>
    </dgm:pt>
    <dgm:pt modelId="{65A823B2-2DF7-4661-A893-EDA85174815D}" type="sibTrans" cxnId="{F98313FA-7DFB-4E72-9398-EDED8BB5DBD1}">
      <dgm:prSet/>
      <dgm:spPr/>
      <dgm:t>
        <a:bodyPr/>
        <a:lstStyle/>
        <a:p>
          <a:endParaRPr lang="ru-RU"/>
        </a:p>
      </dgm:t>
    </dgm:pt>
    <dgm:pt modelId="{7B407867-121C-4EE0-8E89-9D89A0746FC7}">
      <dgm:prSet phldrT="[Текст]" custT="1"/>
      <dgm:spPr>
        <a:solidFill>
          <a:srgbClr val="66CCFF"/>
        </a:solidFill>
      </dgm:spPr>
      <dgm:t>
        <a:bodyPr/>
        <a:lstStyle/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dirty="0" smtClean="0">
            <a:solidFill>
              <a:srgbClr val="002060"/>
            </a:solidFill>
          </a:endParaRPr>
        </a:p>
        <a:p>
          <a:pPr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Прогноз социально-экономического  развития  </a:t>
          </a:r>
        </a:p>
        <a:p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 на 2023 год </a:t>
          </a:r>
        </a:p>
        <a:p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и на период до 2025 года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dirty="0">
            <a:solidFill>
              <a:srgbClr val="002060"/>
            </a:solidFill>
          </a:endParaRPr>
        </a:p>
      </dgm:t>
    </dgm:pt>
    <dgm:pt modelId="{D94F7E24-3993-4B01-994B-6C9A66C3C6EE}" type="parTrans" cxnId="{878D54C4-CCD7-4A9C-A4AD-358301606B00}">
      <dgm:prSet/>
      <dgm:spPr/>
      <dgm:t>
        <a:bodyPr/>
        <a:lstStyle/>
        <a:p>
          <a:endParaRPr lang="ru-RU" dirty="0"/>
        </a:p>
      </dgm:t>
    </dgm:pt>
    <dgm:pt modelId="{814B43FA-F22D-4B9B-9C41-F6DFFDE371DF}" type="sibTrans" cxnId="{878D54C4-CCD7-4A9C-A4AD-358301606B00}">
      <dgm:prSet/>
      <dgm:spPr/>
      <dgm:t>
        <a:bodyPr/>
        <a:lstStyle/>
        <a:p>
          <a:endParaRPr lang="ru-RU"/>
        </a:p>
      </dgm:t>
    </dgm:pt>
    <dgm:pt modelId="{68B606B4-AFA8-48FD-95CA-0E03B38FF98C}">
      <dgm:prSet phldrT="[Текст]" custT="1"/>
      <dgm:spPr>
        <a:solidFill>
          <a:srgbClr val="FFFF66"/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Муниципальные программы  </a:t>
          </a:r>
        </a:p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</a:t>
          </a:r>
          <a:endParaRPr lang="ru-RU" sz="1700" b="1" dirty="0">
            <a:solidFill>
              <a:srgbClr val="002060"/>
            </a:solidFill>
            <a:latin typeface="Palatino Linotype" pitchFamily="18" charset="0"/>
          </a:endParaRPr>
        </a:p>
      </dgm:t>
    </dgm:pt>
    <dgm:pt modelId="{4F12C390-E1AC-4E57-9485-E0693DCBAE72}" type="parTrans" cxnId="{BD354C52-3136-4AFE-ADE1-E65E565DE2D8}">
      <dgm:prSet/>
      <dgm:spPr/>
      <dgm:t>
        <a:bodyPr/>
        <a:lstStyle/>
        <a:p>
          <a:endParaRPr lang="ru-RU" dirty="0"/>
        </a:p>
      </dgm:t>
    </dgm:pt>
    <dgm:pt modelId="{F364DF7D-79BD-45CF-94B5-EAD17A0D2BFC}" type="sibTrans" cxnId="{BD354C52-3136-4AFE-ADE1-E65E565DE2D8}">
      <dgm:prSet/>
      <dgm:spPr/>
      <dgm:t>
        <a:bodyPr/>
        <a:lstStyle/>
        <a:p>
          <a:endParaRPr lang="ru-RU"/>
        </a:p>
      </dgm:t>
    </dgm:pt>
    <dgm:pt modelId="{3313379A-A765-4811-9B56-65DDA23823F0}">
      <dgm:prSet custT="1"/>
      <dgm:spPr/>
      <dgm:t>
        <a:bodyPr/>
        <a:lstStyle/>
        <a:p>
          <a:r>
            <a:rPr lang="ru-RU" sz="1700" b="1" dirty="0" smtClean="0">
              <a:solidFill>
                <a:schemeClr val="bg1"/>
              </a:solidFill>
              <a:latin typeface="Palatino Linotype" pitchFamily="18" charset="0"/>
            </a:rPr>
            <a:t>Основные направления бюджетной и налоговой политики Краснодарского края на 2023 год и на плановый   период 2024 и 2025 годов </a:t>
          </a:r>
          <a:endParaRPr lang="ru-RU" sz="1700" dirty="0">
            <a:solidFill>
              <a:schemeClr val="bg1"/>
            </a:solidFill>
            <a:latin typeface="Palatino Linotype" pitchFamily="18" charset="0"/>
          </a:endParaRPr>
        </a:p>
      </dgm:t>
    </dgm:pt>
    <dgm:pt modelId="{814E3145-C86E-4B04-A528-644CEC7C7EEE}" type="parTrans" cxnId="{B7201E6F-2FBA-49BB-8203-5AA5ADC4D638}">
      <dgm:prSet/>
      <dgm:spPr/>
      <dgm:t>
        <a:bodyPr/>
        <a:lstStyle/>
        <a:p>
          <a:endParaRPr lang="ru-RU" dirty="0"/>
        </a:p>
      </dgm:t>
    </dgm:pt>
    <dgm:pt modelId="{8D45C34F-8D9F-4D74-BDAF-45DB6A113421}" type="sibTrans" cxnId="{B7201E6F-2FBA-49BB-8203-5AA5ADC4D638}">
      <dgm:prSet/>
      <dgm:spPr/>
      <dgm:t>
        <a:bodyPr/>
        <a:lstStyle/>
        <a:p>
          <a:endParaRPr lang="ru-RU"/>
        </a:p>
      </dgm:t>
    </dgm:pt>
    <dgm:pt modelId="{A3784F4C-F419-44A4-962D-AC768E69BA0C}" type="pres">
      <dgm:prSet presAssocID="{B55BC33A-8879-4AA8-AAE8-1C6F0818F23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E64AF2C-55D4-4A09-B72A-1043D2DB5D2C}" type="pres">
      <dgm:prSet presAssocID="{1A1964BB-F41C-42BC-8E5C-5DEABF1ECE40}" presName="root1" presStyleCnt="0"/>
      <dgm:spPr/>
    </dgm:pt>
    <dgm:pt modelId="{5D6A5FA5-BECC-43B8-8C26-F415C5E4E597}" type="pres">
      <dgm:prSet presAssocID="{1A1964BB-F41C-42BC-8E5C-5DEABF1ECE40}" presName="LevelOneTextNode" presStyleLbl="node0" presStyleIdx="0" presStyleCnt="1" custAng="5400000" custScaleX="490770" custScaleY="69099" custLinFactNeighborX="-6510" custLinFactNeighborY="-91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D8A903-A0AC-4588-8156-A899E4AC3963}" type="pres">
      <dgm:prSet presAssocID="{1A1964BB-F41C-42BC-8E5C-5DEABF1ECE40}" presName="level2hierChild" presStyleCnt="0"/>
      <dgm:spPr/>
    </dgm:pt>
    <dgm:pt modelId="{C63F12E2-2B78-4026-8E19-0402C92BFA59}" type="pres">
      <dgm:prSet presAssocID="{F07A43A2-CF0D-49C2-ADF2-2C0ADC953B6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606404BE-3B93-4B49-B0DF-B09BBCCDCB46}" type="pres">
      <dgm:prSet presAssocID="{F07A43A2-CF0D-49C2-ADF2-2C0ADC953B6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4E2F81F5-5A3B-4634-9509-D62C95FD3E3E}" type="pres">
      <dgm:prSet presAssocID="{BEFCE5AD-18BD-47D0-BAB2-6C5958307B5D}" presName="root2" presStyleCnt="0"/>
      <dgm:spPr/>
    </dgm:pt>
    <dgm:pt modelId="{30605799-F5A7-4E9B-883D-52AB8D29BFE5}" type="pres">
      <dgm:prSet presAssocID="{BEFCE5AD-18BD-47D0-BAB2-6C5958307B5D}" presName="LevelTwoTextNode" presStyleLbl="node2" presStyleIdx="0" presStyleCnt="5" custScaleX="288168" custScaleY="188700" custLinFactNeighborX="2313" custLinFactNeighborY="-299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7AB92DD-8A5C-4ABB-982C-4BC2B3333467}" type="pres">
      <dgm:prSet presAssocID="{BEFCE5AD-18BD-47D0-BAB2-6C5958307B5D}" presName="level3hierChild" presStyleCnt="0"/>
      <dgm:spPr/>
    </dgm:pt>
    <dgm:pt modelId="{73BB9ABE-55A5-4D96-B34E-B6FDDFB1E6A7}" type="pres">
      <dgm:prSet presAssocID="{6607B006-395C-47AA-903F-99F93714733B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AB405033-19B8-4611-9784-3FF105FEEA9A}" type="pres">
      <dgm:prSet presAssocID="{6607B006-395C-47AA-903F-99F93714733B}" presName="connTx" presStyleLbl="parChTrans1D2" presStyleIdx="1" presStyleCnt="5"/>
      <dgm:spPr/>
      <dgm:t>
        <a:bodyPr/>
        <a:lstStyle/>
        <a:p>
          <a:endParaRPr lang="ru-RU"/>
        </a:p>
      </dgm:t>
    </dgm:pt>
    <dgm:pt modelId="{2DDF467F-C119-4DA5-8AE4-F0D9246E9B75}" type="pres">
      <dgm:prSet presAssocID="{61B469F6-1F67-4D15-8A71-1F5C1C0D4080}" presName="root2" presStyleCnt="0"/>
      <dgm:spPr/>
    </dgm:pt>
    <dgm:pt modelId="{6A94F47C-4FE3-4A6B-921F-84094EF019B2}" type="pres">
      <dgm:prSet presAssocID="{61B469F6-1F67-4D15-8A71-1F5C1C0D4080}" presName="LevelTwoTextNode" presStyleLbl="node2" presStyleIdx="1" presStyleCnt="5" custScaleX="283005" custScaleY="190197" custLinFactY="53889" custLinFactNeighborX="778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FB93AE4-DAA8-4112-9269-903D69FD4D67}" type="pres">
      <dgm:prSet presAssocID="{61B469F6-1F67-4D15-8A71-1F5C1C0D4080}" presName="level3hierChild" presStyleCnt="0"/>
      <dgm:spPr/>
    </dgm:pt>
    <dgm:pt modelId="{25425BF1-58A1-4863-87C4-018725F25A95}" type="pres">
      <dgm:prSet presAssocID="{D94F7E24-3993-4B01-994B-6C9A66C3C6EE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9D0234BA-0599-47E6-87CF-3875D619BE09}" type="pres">
      <dgm:prSet presAssocID="{D94F7E24-3993-4B01-994B-6C9A66C3C6EE}" presName="connTx" presStyleLbl="parChTrans1D2" presStyleIdx="2" presStyleCnt="5"/>
      <dgm:spPr/>
      <dgm:t>
        <a:bodyPr/>
        <a:lstStyle/>
        <a:p>
          <a:endParaRPr lang="ru-RU"/>
        </a:p>
      </dgm:t>
    </dgm:pt>
    <dgm:pt modelId="{C8DB3051-B709-4D04-98AD-66CCAE468554}" type="pres">
      <dgm:prSet presAssocID="{7B407867-121C-4EE0-8E89-9D89A0746FC7}" presName="root2" presStyleCnt="0"/>
      <dgm:spPr/>
    </dgm:pt>
    <dgm:pt modelId="{68896765-CE76-4426-9210-97F5741D95D4}" type="pres">
      <dgm:prSet presAssocID="{7B407867-121C-4EE0-8E89-9D89A0746FC7}" presName="LevelTwoTextNode" presStyleLbl="node2" presStyleIdx="2" presStyleCnt="5" custScaleX="283453" custScaleY="182725" custLinFactY="58980" custLinFactNeighborX="7358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647B63-62B8-4873-BB19-2FC31E3614CD}" type="pres">
      <dgm:prSet presAssocID="{7B407867-121C-4EE0-8E89-9D89A0746FC7}" presName="level3hierChild" presStyleCnt="0"/>
      <dgm:spPr/>
    </dgm:pt>
    <dgm:pt modelId="{E04AD75E-F9D9-4B7B-A3B1-CF05AE9DCC49}" type="pres">
      <dgm:prSet presAssocID="{4F12C390-E1AC-4E57-9485-E0693DCBAE72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7BF5CABF-638D-4D43-8E2A-C9438B4E5CD3}" type="pres">
      <dgm:prSet presAssocID="{4F12C390-E1AC-4E57-9485-E0693DCBAE72}" presName="connTx" presStyleLbl="parChTrans1D2" presStyleIdx="3" presStyleCnt="5"/>
      <dgm:spPr/>
      <dgm:t>
        <a:bodyPr/>
        <a:lstStyle/>
        <a:p>
          <a:endParaRPr lang="ru-RU"/>
        </a:p>
      </dgm:t>
    </dgm:pt>
    <dgm:pt modelId="{8550D2C9-262D-4E2F-863E-EE75FDEA5409}" type="pres">
      <dgm:prSet presAssocID="{68B606B4-AFA8-48FD-95CA-0E03B38FF98C}" presName="root2" presStyleCnt="0"/>
      <dgm:spPr/>
    </dgm:pt>
    <dgm:pt modelId="{97F89BEF-610A-419B-8A3F-66CB9E89428A}" type="pres">
      <dgm:prSet presAssocID="{68B606B4-AFA8-48FD-95CA-0E03B38FF98C}" presName="LevelTwoTextNode" presStyleLbl="node2" presStyleIdx="3" presStyleCnt="5" custScaleX="281808" custScaleY="112196" custLinFactY="71908" custLinFactNeighborX="9003" custLinFactNeighborY="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8DC17A-C29D-44CF-8C52-FA5BE4A5991B}" type="pres">
      <dgm:prSet presAssocID="{68B606B4-AFA8-48FD-95CA-0E03B38FF98C}" presName="level3hierChild" presStyleCnt="0"/>
      <dgm:spPr/>
    </dgm:pt>
    <dgm:pt modelId="{35239E31-FA0F-4CA3-ACE5-763ECFEB9899}" type="pres">
      <dgm:prSet presAssocID="{814E3145-C86E-4B04-A528-644CEC7C7EEE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B81863CA-5E93-407C-A341-74B33628069F}" type="pres">
      <dgm:prSet presAssocID="{814E3145-C86E-4B04-A528-644CEC7C7EEE}" presName="connTx" presStyleLbl="parChTrans1D2" presStyleIdx="4" presStyleCnt="5"/>
      <dgm:spPr/>
      <dgm:t>
        <a:bodyPr/>
        <a:lstStyle/>
        <a:p>
          <a:endParaRPr lang="ru-RU"/>
        </a:p>
      </dgm:t>
    </dgm:pt>
    <dgm:pt modelId="{7A9627A6-22CA-4530-8F6A-B45A2963E807}" type="pres">
      <dgm:prSet presAssocID="{3313379A-A765-4811-9B56-65DDA23823F0}" presName="root2" presStyleCnt="0"/>
      <dgm:spPr/>
    </dgm:pt>
    <dgm:pt modelId="{A2AB62FE-E2FA-4134-B89A-C05908F39CCD}" type="pres">
      <dgm:prSet presAssocID="{3313379A-A765-4811-9B56-65DDA23823F0}" presName="LevelTwoTextNode" presStyleLbl="node2" presStyleIdx="4" presStyleCnt="5" custScaleX="285269" custScaleY="153647" custLinFactY="-285646" custLinFactNeighborX="4019" custLinFactNeighborY="-3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3889472-6730-4728-8530-0366F6E93337}" type="pres">
      <dgm:prSet presAssocID="{3313379A-A765-4811-9B56-65DDA23823F0}" presName="level3hierChild" presStyleCnt="0"/>
      <dgm:spPr/>
    </dgm:pt>
  </dgm:ptLst>
  <dgm:cxnLst>
    <dgm:cxn modelId="{BD354C52-3136-4AFE-ADE1-E65E565DE2D8}" srcId="{1A1964BB-F41C-42BC-8E5C-5DEABF1ECE40}" destId="{68B606B4-AFA8-48FD-95CA-0E03B38FF98C}" srcOrd="3" destOrd="0" parTransId="{4F12C390-E1AC-4E57-9485-E0693DCBAE72}" sibTransId="{F364DF7D-79BD-45CF-94B5-EAD17A0D2BFC}"/>
    <dgm:cxn modelId="{CAAEDFA4-FA38-4796-883A-B13DAC8B75FD}" type="presOf" srcId="{7B407867-121C-4EE0-8E89-9D89A0746FC7}" destId="{68896765-CE76-4426-9210-97F5741D95D4}" srcOrd="0" destOrd="0" presId="urn:microsoft.com/office/officeart/2008/layout/HorizontalMultiLevelHierarchy"/>
    <dgm:cxn modelId="{E7C0EC45-2028-44E0-B223-C097BAC47393}" type="presOf" srcId="{D94F7E24-3993-4B01-994B-6C9A66C3C6EE}" destId="{25425BF1-58A1-4863-87C4-018725F25A95}" srcOrd="0" destOrd="0" presId="urn:microsoft.com/office/officeart/2008/layout/HorizontalMultiLevelHierarchy"/>
    <dgm:cxn modelId="{878D54C4-CCD7-4A9C-A4AD-358301606B00}" srcId="{1A1964BB-F41C-42BC-8E5C-5DEABF1ECE40}" destId="{7B407867-121C-4EE0-8E89-9D89A0746FC7}" srcOrd="2" destOrd="0" parTransId="{D94F7E24-3993-4B01-994B-6C9A66C3C6EE}" sibTransId="{814B43FA-F22D-4B9B-9C41-F6DFFDE371DF}"/>
    <dgm:cxn modelId="{CB89B97B-F54F-48B9-B8EB-5AAD93DD4A40}" type="presOf" srcId="{1A1964BB-F41C-42BC-8E5C-5DEABF1ECE40}" destId="{5D6A5FA5-BECC-43B8-8C26-F415C5E4E597}" srcOrd="0" destOrd="0" presId="urn:microsoft.com/office/officeart/2008/layout/HorizontalMultiLevelHierarchy"/>
    <dgm:cxn modelId="{1EFF36AE-7B0D-428C-8681-2DAA68DF76E8}" srcId="{1A1964BB-F41C-42BC-8E5C-5DEABF1ECE40}" destId="{BEFCE5AD-18BD-47D0-BAB2-6C5958307B5D}" srcOrd="0" destOrd="0" parTransId="{F07A43A2-CF0D-49C2-ADF2-2C0ADC953B67}" sibTransId="{FB2335E8-BDBB-4E4F-A1D0-A7D2CBA7A921}"/>
    <dgm:cxn modelId="{AB2A3E84-F15A-4B7C-994A-D463C5897E76}" type="presOf" srcId="{D94F7E24-3993-4B01-994B-6C9A66C3C6EE}" destId="{9D0234BA-0599-47E6-87CF-3875D619BE09}" srcOrd="1" destOrd="0" presId="urn:microsoft.com/office/officeart/2008/layout/HorizontalMultiLevelHierarchy"/>
    <dgm:cxn modelId="{F98313FA-7DFB-4E72-9398-EDED8BB5DBD1}" srcId="{1A1964BB-F41C-42BC-8E5C-5DEABF1ECE40}" destId="{61B469F6-1F67-4D15-8A71-1F5C1C0D4080}" srcOrd="1" destOrd="0" parTransId="{6607B006-395C-47AA-903F-99F93714733B}" sibTransId="{65A823B2-2DF7-4661-A893-EDA85174815D}"/>
    <dgm:cxn modelId="{B7201E6F-2FBA-49BB-8203-5AA5ADC4D638}" srcId="{1A1964BB-F41C-42BC-8E5C-5DEABF1ECE40}" destId="{3313379A-A765-4811-9B56-65DDA23823F0}" srcOrd="4" destOrd="0" parTransId="{814E3145-C86E-4B04-A528-644CEC7C7EEE}" sibTransId="{8D45C34F-8D9F-4D74-BDAF-45DB6A113421}"/>
    <dgm:cxn modelId="{49502FC4-FABB-496E-9364-191B6BBCBDCB}" type="presOf" srcId="{4F12C390-E1AC-4E57-9485-E0693DCBAE72}" destId="{7BF5CABF-638D-4D43-8E2A-C9438B4E5CD3}" srcOrd="1" destOrd="0" presId="urn:microsoft.com/office/officeart/2008/layout/HorizontalMultiLevelHierarchy"/>
    <dgm:cxn modelId="{5C7DC50D-29A0-49F6-A1EB-EDCAB7964259}" srcId="{B55BC33A-8879-4AA8-AAE8-1C6F0818F239}" destId="{1A1964BB-F41C-42BC-8E5C-5DEABF1ECE40}" srcOrd="0" destOrd="0" parTransId="{53249F8C-BB3B-494F-B11C-01B88163B488}" sibTransId="{AA3B35C4-9302-4D4E-BFE7-88ADFB417814}"/>
    <dgm:cxn modelId="{FC4AE36F-002F-49B7-B91D-F526B1AFE5CA}" type="presOf" srcId="{BEFCE5AD-18BD-47D0-BAB2-6C5958307B5D}" destId="{30605799-F5A7-4E9B-883D-52AB8D29BFE5}" srcOrd="0" destOrd="0" presId="urn:microsoft.com/office/officeart/2008/layout/HorizontalMultiLevelHierarchy"/>
    <dgm:cxn modelId="{E72DB0CA-3C6A-4F05-A487-93ED1BC6D03F}" type="presOf" srcId="{B55BC33A-8879-4AA8-AAE8-1C6F0818F239}" destId="{A3784F4C-F419-44A4-962D-AC768E69BA0C}" srcOrd="0" destOrd="0" presId="urn:microsoft.com/office/officeart/2008/layout/HorizontalMultiLevelHierarchy"/>
    <dgm:cxn modelId="{2ACA1E45-10CF-4237-80E7-BA3E47528D20}" type="presOf" srcId="{6607B006-395C-47AA-903F-99F93714733B}" destId="{AB405033-19B8-4611-9784-3FF105FEEA9A}" srcOrd="1" destOrd="0" presId="urn:microsoft.com/office/officeart/2008/layout/HorizontalMultiLevelHierarchy"/>
    <dgm:cxn modelId="{464E5072-7EF5-4C93-BCDA-C1538C63841A}" type="presOf" srcId="{F07A43A2-CF0D-49C2-ADF2-2C0ADC953B67}" destId="{606404BE-3B93-4B49-B0DF-B09BBCCDCB46}" srcOrd="1" destOrd="0" presId="urn:microsoft.com/office/officeart/2008/layout/HorizontalMultiLevelHierarchy"/>
    <dgm:cxn modelId="{F6F1649F-06E5-46E7-9634-3E7C3E05BD4B}" type="presOf" srcId="{68B606B4-AFA8-48FD-95CA-0E03B38FF98C}" destId="{97F89BEF-610A-419B-8A3F-66CB9E89428A}" srcOrd="0" destOrd="0" presId="urn:microsoft.com/office/officeart/2008/layout/HorizontalMultiLevelHierarchy"/>
    <dgm:cxn modelId="{DE90CB65-177D-40A7-BA93-C94A263FD17C}" type="presOf" srcId="{6607B006-395C-47AA-903F-99F93714733B}" destId="{73BB9ABE-55A5-4D96-B34E-B6FDDFB1E6A7}" srcOrd="0" destOrd="0" presId="urn:microsoft.com/office/officeart/2008/layout/HorizontalMultiLevelHierarchy"/>
    <dgm:cxn modelId="{6B102E2F-730D-4293-8968-C5403DC67798}" type="presOf" srcId="{F07A43A2-CF0D-49C2-ADF2-2C0ADC953B67}" destId="{C63F12E2-2B78-4026-8E19-0402C92BFA59}" srcOrd="0" destOrd="0" presId="urn:microsoft.com/office/officeart/2008/layout/HorizontalMultiLevelHierarchy"/>
    <dgm:cxn modelId="{77BB1C34-C9CE-4475-BC8F-874C7E42E4FE}" type="presOf" srcId="{4F12C390-E1AC-4E57-9485-E0693DCBAE72}" destId="{E04AD75E-F9D9-4B7B-A3B1-CF05AE9DCC49}" srcOrd="0" destOrd="0" presId="urn:microsoft.com/office/officeart/2008/layout/HorizontalMultiLevelHierarchy"/>
    <dgm:cxn modelId="{52551597-CF1A-4CEF-8D20-B0CE763200C8}" type="presOf" srcId="{814E3145-C86E-4B04-A528-644CEC7C7EEE}" destId="{B81863CA-5E93-407C-A341-74B33628069F}" srcOrd="1" destOrd="0" presId="urn:microsoft.com/office/officeart/2008/layout/HorizontalMultiLevelHierarchy"/>
    <dgm:cxn modelId="{0EA38E69-028F-4B64-BBB7-799D14C65E90}" type="presOf" srcId="{61B469F6-1F67-4D15-8A71-1F5C1C0D4080}" destId="{6A94F47C-4FE3-4A6B-921F-84094EF019B2}" srcOrd="0" destOrd="0" presId="urn:microsoft.com/office/officeart/2008/layout/HorizontalMultiLevelHierarchy"/>
    <dgm:cxn modelId="{12F52308-F42C-4156-A143-B0EB7ED831B3}" type="presOf" srcId="{814E3145-C86E-4B04-A528-644CEC7C7EEE}" destId="{35239E31-FA0F-4CA3-ACE5-763ECFEB9899}" srcOrd="0" destOrd="0" presId="urn:microsoft.com/office/officeart/2008/layout/HorizontalMultiLevelHierarchy"/>
    <dgm:cxn modelId="{ACA3857B-45AF-4618-B12B-22A176B97E98}" type="presOf" srcId="{3313379A-A765-4811-9B56-65DDA23823F0}" destId="{A2AB62FE-E2FA-4134-B89A-C05908F39CCD}" srcOrd="0" destOrd="0" presId="urn:microsoft.com/office/officeart/2008/layout/HorizontalMultiLevelHierarchy"/>
    <dgm:cxn modelId="{482CE6DA-19D2-4041-B764-F6372FAEA06E}" type="presParOf" srcId="{A3784F4C-F419-44A4-962D-AC768E69BA0C}" destId="{5E64AF2C-55D4-4A09-B72A-1043D2DB5D2C}" srcOrd="0" destOrd="0" presId="urn:microsoft.com/office/officeart/2008/layout/HorizontalMultiLevelHierarchy"/>
    <dgm:cxn modelId="{E60C6E69-7B45-4B16-B90E-09A5E739148B}" type="presParOf" srcId="{5E64AF2C-55D4-4A09-B72A-1043D2DB5D2C}" destId="{5D6A5FA5-BECC-43B8-8C26-F415C5E4E597}" srcOrd="0" destOrd="0" presId="urn:microsoft.com/office/officeart/2008/layout/HorizontalMultiLevelHierarchy"/>
    <dgm:cxn modelId="{3BA062B3-4B7A-4209-A981-EFCE7CB85811}" type="presParOf" srcId="{5E64AF2C-55D4-4A09-B72A-1043D2DB5D2C}" destId="{D8D8A903-A0AC-4588-8156-A899E4AC3963}" srcOrd="1" destOrd="0" presId="urn:microsoft.com/office/officeart/2008/layout/HorizontalMultiLevelHierarchy"/>
    <dgm:cxn modelId="{F0D4C4CF-AC20-447E-90F8-DB1F44AD3AE2}" type="presParOf" srcId="{D8D8A903-A0AC-4588-8156-A899E4AC3963}" destId="{C63F12E2-2B78-4026-8E19-0402C92BFA59}" srcOrd="0" destOrd="0" presId="urn:microsoft.com/office/officeart/2008/layout/HorizontalMultiLevelHierarchy"/>
    <dgm:cxn modelId="{65D95400-C90E-46D6-A5BC-0AFC9A12AA29}" type="presParOf" srcId="{C63F12E2-2B78-4026-8E19-0402C92BFA59}" destId="{606404BE-3B93-4B49-B0DF-B09BBCCDCB46}" srcOrd="0" destOrd="0" presId="urn:microsoft.com/office/officeart/2008/layout/HorizontalMultiLevelHierarchy"/>
    <dgm:cxn modelId="{496DCCCF-9CE1-4CB1-9BC3-9CD82443CE12}" type="presParOf" srcId="{D8D8A903-A0AC-4588-8156-A899E4AC3963}" destId="{4E2F81F5-5A3B-4634-9509-D62C95FD3E3E}" srcOrd="1" destOrd="0" presId="urn:microsoft.com/office/officeart/2008/layout/HorizontalMultiLevelHierarchy"/>
    <dgm:cxn modelId="{2FB07079-462C-4963-B535-9DC120A1F049}" type="presParOf" srcId="{4E2F81F5-5A3B-4634-9509-D62C95FD3E3E}" destId="{30605799-F5A7-4E9B-883D-52AB8D29BFE5}" srcOrd="0" destOrd="0" presId="urn:microsoft.com/office/officeart/2008/layout/HorizontalMultiLevelHierarchy"/>
    <dgm:cxn modelId="{168077F1-6D15-4529-82F0-12FA1C17AE0D}" type="presParOf" srcId="{4E2F81F5-5A3B-4634-9509-D62C95FD3E3E}" destId="{47AB92DD-8A5C-4ABB-982C-4BC2B3333467}" srcOrd="1" destOrd="0" presId="urn:microsoft.com/office/officeart/2008/layout/HorizontalMultiLevelHierarchy"/>
    <dgm:cxn modelId="{7073104F-9D8C-4EDB-AD60-6E4031E1070E}" type="presParOf" srcId="{D8D8A903-A0AC-4588-8156-A899E4AC3963}" destId="{73BB9ABE-55A5-4D96-B34E-B6FDDFB1E6A7}" srcOrd="2" destOrd="0" presId="urn:microsoft.com/office/officeart/2008/layout/HorizontalMultiLevelHierarchy"/>
    <dgm:cxn modelId="{461451AC-3B41-4618-8A4C-10A99D359CFD}" type="presParOf" srcId="{73BB9ABE-55A5-4D96-B34E-B6FDDFB1E6A7}" destId="{AB405033-19B8-4611-9784-3FF105FEEA9A}" srcOrd="0" destOrd="0" presId="urn:microsoft.com/office/officeart/2008/layout/HorizontalMultiLevelHierarchy"/>
    <dgm:cxn modelId="{1925AD8D-0E8F-4AAF-A357-426235849B73}" type="presParOf" srcId="{D8D8A903-A0AC-4588-8156-A899E4AC3963}" destId="{2DDF467F-C119-4DA5-8AE4-F0D9246E9B75}" srcOrd="3" destOrd="0" presId="urn:microsoft.com/office/officeart/2008/layout/HorizontalMultiLevelHierarchy"/>
    <dgm:cxn modelId="{17528796-8266-43BA-9C68-49A5268341C8}" type="presParOf" srcId="{2DDF467F-C119-4DA5-8AE4-F0D9246E9B75}" destId="{6A94F47C-4FE3-4A6B-921F-84094EF019B2}" srcOrd="0" destOrd="0" presId="urn:microsoft.com/office/officeart/2008/layout/HorizontalMultiLevelHierarchy"/>
    <dgm:cxn modelId="{198DD089-2762-451F-839B-2FE4E2074B9B}" type="presParOf" srcId="{2DDF467F-C119-4DA5-8AE4-F0D9246E9B75}" destId="{0FB93AE4-DAA8-4112-9269-903D69FD4D67}" srcOrd="1" destOrd="0" presId="urn:microsoft.com/office/officeart/2008/layout/HorizontalMultiLevelHierarchy"/>
    <dgm:cxn modelId="{EF5D17A8-1996-4141-85F7-21BA9C677714}" type="presParOf" srcId="{D8D8A903-A0AC-4588-8156-A899E4AC3963}" destId="{25425BF1-58A1-4863-87C4-018725F25A95}" srcOrd="4" destOrd="0" presId="urn:microsoft.com/office/officeart/2008/layout/HorizontalMultiLevelHierarchy"/>
    <dgm:cxn modelId="{48095A7F-A000-4505-A5B0-62C11664E0D8}" type="presParOf" srcId="{25425BF1-58A1-4863-87C4-018725F25A95}" destId="{9D0234BA-0599-47E6-87CF-3875D619BE09}" srcOrd="0" destOrd="0" presId="urn:microsoft.com/office/officeart/2008/layout/HorizontalMultiLevelHierarchy"/>
    <dgm:cxn modelId="{A959FE62-E3F5-46D3-AA90-9FC24AAD4DC3}" type="presParOf" srcId="{D8D8A903-A0AC-4588-8156-A899E4AC3963}" destId="{C8DB3051-B709-4D04-98AD-66CCAE468554}" srcOrd="5" destOrd="0" presId="urn:microsoft.com/office/officeart/2008/layout/HorizontalMultiLevelHierarchy"/>
    <dgm:cxn modelId="{69BF353A-04FF-4AB2-9B4A-39A6472C3D89}" type="presParOf" srcId="{C8DB3051-B709-4D04-98AD-66CCAE468554}" destId="{68896765-CE76-4426-9210-97F5741D95D4}" srcOrd="0" destOrd="0" presId="urn:microsoft.com/office/officeart/2008/layout/HorizontalMultiLevelHierarchy"/>
    <dgm:cxn modelId="{461C628D-F99B-4090-ABDE-C7F872983C3B}" type="presParOf" srcId="{C8DB3051-B709-4D04-98AD-66CCAE468554}" destId="{00647B63-62B8-4873-BB19-2FC31E3614CD}" srcOrd="1" destOrd="0" presId="urn:microsoft.com/office/officeart/2008/layout/HorizontalMultiLevelHierarchy"/>
    <dgm:cxn modelId="{7514F48C-B8A7-4EDB-93B9-891B441A94C1}" type="presParOf" srcId="{D8D8A903-A0AC-4588-8156-A899E4AC3963}" destId="{E04AD75E-F9D9-4B7B-A3B1-CF05AE9DCC49}" srcOrd="6" destOrd="0" presId="urn:microsoft.com/office/officeart/2008/layout/HorizontalMultiLevelHierarchy"/>
    <dgm:cxn modelId="{3B8C5560-BF1E-4A57-86B6-C25541DD009A}" type="presParOf" srcId="{E04AD75E-F9D9-4B7B-A3B1-CF05AE9DCC49}" destId="{7BF5CABF-638D-4D43-8E2A-C9438B4E5CD3}" srcOrd="0" destOrd="0" presId="urn:microsoft.com/office/officeart/2008/layout/HorizontalMultiLevelHierarchy"/>
    <dgm:cxn modelId="{C8118249-1929-4AB1-BECA-06EB781088F5}" type="presParOf" srcId="{D8D8A903-A0AC-4588-8156-A899E4AC3963}" destId="{8550D2C9-262D-4E2F-863E-EE75FDEA5409}" srcOrd="7" destOrd="0" presId="urn:microsoft.com/office/officeart/2008/layout/HorizontalMultiLevelHierarchy"/>
    <dgm:cxn modelId="{3B6A5141-9F75-4CF4-8A63-FFE8D03329AA}" type="presParOf" srcId="{8550D2C9-262D-4E2F-863E-EE75FDEA5409}" destId="{97F89BEF-610A-419B-8A3F-66CB9E89428A}" srcOrd="0" destOrd="0" presId="urn:microsoft.com/office/officeart/2008/layout/HorizontalMultiLevelHierarchy"/>
    <dgm:cxn modelId="{F38BFB03-C106-41DA-87A6-436BC85DA759}" type="presParOf" srcId="{8550D2C9-262D-4E2F-863E-EE75FDEA5409}" destId="{C98DC17A-C29D-44CF-8C52-FA5BE4A5991B}" srcOrd="1" destOrd="0" presId="urn:microsoft.com/office/officeart/2008/layout/HorizontalMultiLevelHierarchy"/>
    <dgm:cxn modelId="{50412872-2D9E-4409-B0F6-CA6FCF0A485D}" type="presParOf" srcId="{D8D8A903-A0AC-4588-8156-A899E4AC3963}" destId="{35239E31-FA0F-4CA3-ACE5-763ECFEB9899}" srcOrd="8" destOrd="0" presId="urn:microsoft.com/office/officeart/2008/layout/HorizontalMultiLevelHierarchy"/>
    <dgm:cxn modelId="{28DC8614-7C49-4663-8674-B4CFB3902517}" type="presParOf" srcId="{35239E31-FA0F-4CA3-ACE5-763ECFEB9899}" destId="{B81863CA-5E93-407C-A341-74B33628069F}" srcOrd="0" destOrd="0" presId="urn:microsoft.com/office/officeart/2008/layout/HorizontalMultiLevelHierarchy"/>
    <dgm:cxn modelId="{A5454BEC-ECD6-4509-BA41-6EC1002245B3}" type="presParOf" srcId="{D8D8A903-A0AC-4588-8156-A899E4AC3963}" destId="{7A9627A6-22CA-4530-8F6A-B45A2963E807}" srcOrd="9" destOrd="0" presId="urn:microsoft.com/office/officeart/2008/layout/HorizontalMultiLevelHierarchy"/>
    <dgm:cxn modelId="{8D21747A-0C91-46B4-A047-A7321EDAA6F0}" type="presParOf" srcId="{7A9627A6-22CA-4530-8F6A-B45A2963E807}" destId="{A2AB62FE-E2FA-4134-B89A-C05908F39CCD}" srcOrd="0" destOrd="0" presId="urn:microsoft.com/office/officeart/2008/layout/HorizontalMultiLevelHierarchy"/>
    <dgm:cxn modelId="{795DAE80-725F-493C-9480-9BC2A9F89139}" type="presParOf" srcId="{7A9627A6-22CA-4530-8F6A-B45A2963E807}" destId="{23889472-6730-4728-8530-0366F6E93337}" srcOrd="1" destOrd="0" presId="urn:microsoft.com/office/officeart/2008/layout/HorizontalMultiLevelHierarchy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AFBE45-1BFF-4932-BC11-46C391D5332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979D259-A42C-460A-B89F-8888C0804102}" type="pres">
      <dgm:prSet presAssocID="{71AFBE45-1BFF-4932-BC11-46C391D5332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9E16B22-B99F-41DB-91C7-E7A17F0AD010}" type="presOf" srcId="{71AFBE45-1BFF-4932-BC11-46C391D53324}" destId="{5979D259-A42C-460A-B89F-8888C0804102}" srcOrd="0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E8C9F5-CAA4-44B3-8BF9-89F5DBE27463}" type="doc">
      <dgm:prSet loTypeId="urn:microsoft.com/office/officeart/2008/layout/VerticalCurvedList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665FA6-6656-4683-AE49-51AAF28E118D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</dgm:spPr>
      <dgm:t>
        <a:bodyPr/>
        <a:lstStyle/>
        <a:p>
          <a:pPr algn="ctr"/>
          <a:r>
            <a:rPr lang="ru-RU" sz="2000" b="1" dirty="0" smtClean="0">
              <a:solidFill>
                <a:schemeClr val="tx1"/>
              </a:solidFill>
            </a:rPr>
            <a:t>Дополнительный норматив отчислений от налога на доходы физических лиц </a:t>
          </a:r>
          <a:r>
            <a:rPr lang="ru-RU" sz="2000" b="0" dirty="0" smtClean="0">
              <a:solidFill>
                <a:schemeClr val="tx1"/>
              </a:solidFill>
            </a:rPr>
            <a:t>в бюджет                                                 МО Туапсинский район     </a:t>
          </a:r>
          <a:r>
            <a:rPr lang="ru-RU" sz="1800" b="0" dirty="0" smtClean="0">
              <a:solidFill>
                <a:schemeClr val="tx1"/>
              </a:solidFill>
            </a:rPr>
            <a:t>                                                                                          (</a:t>
          </a:r>
          <a:r>
            <a:rPr lang="ru-RU" sz="1800" b="1" dirty="0" smtClean="0">
              <a:solidFill>
                <a:schemeClr val="tx1"/>
              </a:solidFill>
            </a:rPr>
            <a:t>в 2023 году -2,44%</a:t>
          </a:r>
          <a:r>
            <a:rPr lang="ru-RU" sz="1800" b="0" dirty="0" smtClean="0">
              <a:solidFill>
                <a:schemeClr val="tx1"/>
              </a:solidFill>
            </a:rPr>
            <a:t>, на 2024 год- 1,96</a:t>
          </a:r>
          <a:r>
            <a:rPr lang="ru-RU" sz="1800" b="1" dirty="0" smtClean="0">
              <a:solidFill>
                <a:schemeClr val="tx1"/>
              </a:solidFill>
            </a:rPr>
            <a:t>%,       </a:t>
          </a:r>
          <a:r>
            <a:rPr lang="ru-RU" sz="1800" b="0" dirty="0" smtClean="0">
              <a:solidFill>
                <a:schemeClr val="tx1"/>
              </a:solidFill>
            </a:rPr>
            <a:t>на 2025 год -1,85%)</a:t>
          </a:r>
        </a:p>
      </dgm:t>
    </dgm:pt>
    <dgm:pt modelId="{1757D037-547A-4F09-B9BC-1ACFD775B218}" type="sibTrans" cxnId="{E187FF61-C616-4009-88ED-D17FFE75CA08}">
      <dgm:prSet/>
      <dgm:spPr/>
      <dgm:t>
        <a:bodyPr/>
        <a:lstStyle/>
        <a:p>
          <a:endParaRPr lang="ru-RU"/>
        </a:p>
      </dgm:t>
    </dgm:pt>
    <dgm:pt modelId="{D455F70E-C9DC-4022-A67B-25EB7C854A96}" type="parTrans" cxnId="{E187FF61-C616-4009-88ED-D17FFE75CA08}">
      <dgm:prSet/>
      <dgm:spPr/>
      <dgm:t>
        <a:bodyPr/>
        <a:lstStyle/>
        <a:p>
          <a:endParaRPr lang="ru-RU"/>
        </a:p>
      </dgm:t>
    </dgm:pt>
    <dgm:pt modelId="{EB1201E4-3010-491C-AD6D-D7D0A9156345}">
      <dgm:prSet phldrT="[Текст]" custT="1"/>
      <dgm:spPr>
        <a:solidFill>
          <a:srgbClr val="FFFF66"/>
        </a:solidFill>
        <a:ln>
          <a:solidFill>
            <a:schemeClr val="accent2">
              <a:lumMod val="50000"/>
            </a:schemeClr>
          </a:solidFill>
        </a:ln>
      </dgm:spPr>
      <dgm:t>
        <a:bodyPr/>
        <a:lstStyle/>
        <a:p>
          <a:pPr algn="ctr">
            <a:spcAft>
              <a:spcPts val="0"/>
            </a:spcAft>
          </a:pPr>
          <a:r>
            <a:rPr lang="ru-RU" sz="2200" b="1" dirty="0" smtClean="0">
              <a:solidFill>
                <a:schemeClr val="tx1"/>
              </a:solidFill>
            </a:rPr>
            <a:t>Отмена с 1 января 2023 года института консолидированной  группы налогоплательщиков </a:t>
          </a:r>
        </a:p>
        <a:p>
          <a:pPr algn="ctr">
            <a:spcAft>
              <a:spcPts val="0"/>
            </a:spcAft>
          </a:pPr>
          <a:r>
            <a:rPr lang="ru-RU" sz="1800" b="1" dirty="0" smtClean="0">
              <a:solidFill>
                <a:schemeClr val="tx1"/>
              </a:solidFill>
            </a:rPr>
            <a:t>(ст. 3 от 03.08.2018  № 302-ФЗ, в редакции от 02.07.2021 года №305-ФЗ)</a:t>
          </a:r>
        </a:p>
      </dgm:t>
    </dgm:pt>
    <dgm:pt modelId="{986BD1AA-06BA-4D4C-8778-47123F3C9518}" type="sibTrans" cxnId="{F01E5955-30DE-4173-998E-FB394ECE69FA}">
      <dgm:prSet/>
      <dgm:spPr/>
      <dgm:t>
        <a:bodyPr/>
        <a:lstStyle/>
        <a:p>
          <a:endParaRPr lang="ru-RU"/>
        </a:p>
      </dgm:t>
    </dgm:pt>
    <dgm:pt modelId="{A6B2E5FB-47C3-4A42-BA9F-13E1AE2ED4E8}" type="parTrans" cxnId="{F01E5955-30DE-4173-998E-FB394ECE69FA}">
      <dgm:prSet/>
      <dgm:spPr/>
      <dgm:t>
        <a:bodyPr/>
        <a:lstStyle/>
        <a:p>
          <a:endParaRPr lang="ru-RU"/>
        </a:p>
      </dgm:t>
    </dgm:pt>
    <dgm:pt modelId="{4DF98103-00C6-402D-ABA9-FC9D56E81B47}" type="pres">
      <dgm:prSet presAssocID="{18E8C9F5-CAA4-44B3-8BF9-89F5DBE2746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A81FA53-7BF6-4542-BAE7-7886CB218A0F}" type="pres">
      <dgm:prSet presAssocID="{18E8C9F5-CAA4-44B3-8BF9-89F5DBE27463}" presName="Name1" presStyleCnt="0"/>
      <dgm:spPr/>
    </dgm:pt>
    <dgm:pt modelId="{9181F00C-620E-4BF8-80D5-1D0F49EBA999}" type="pres">
      <dgm:prSet presAssocID="{18E8C9F5-CAA4-44B3-8BF9-89F5DBE27463}" presName="cycle" presStyleCnt="0"/>
      <dgm:spPr/>
    </dgm:pt>
    <dgm:pt modelId="{5BB75171-1CAA-43E7-B0C4-4BBBBB7C6B4A}" type="pres">
      <dgm:prSet presAssocID="{18E8C9F5-CAA4-44B3-8BF9-89F5DBE27463}" presName="srcNode" presStyleLbl="node1" presStyleIdx="0" presStyleCnt="2"/>
      <dgm:spPr/>
    </dgm:pt>
    <dgm:pt modelId="{3011058E-B318-4B54-89FC-FED722CD79BA}" type="pres">
      <dgm:prSet presAssocID="{18E8C9F5-CAA4-44B3-8BF9-89F5DBE27463}" presName="conn" presStyleLbl="parChTrans1D2" presStyleIdx="0" presStyleCnt="1"/>
      <dgm:spPr/>
      <dgm:t>
        <a:bodyPr/>
        <a:lstStyle/>
        <a:p>
          <a:endParaRPr lang="ru-RU"/>
        </a:p>
      </dgm:t>
    </dgm:pt>
    <dgm:pt modelId="{DD0D92C2-116D-4462-9FD3-F92B01B53179}" type="pres">
      <dgm:prSet presAssocID="{18E8C9F5-CAA4-44B3-8BF9-89F5DBE27463}" presName="extraNode" presStyleLbl="node1" presStyleIdx="0" presStyleCnt="2"/>
      <dgm:spPr/>
    </dgm:pt>
    <dgm:pt modelId="{0FD8D1E8-9FBD-4F79-B24C-691D21518FEC}" type="pres">
      <dgm:prSet presAssocID="{18E8C9F5-CAA4-44B3-8BF9-89F5DBE27463}" presName="dstNode" presStyleLbl="node1" presStyleIdx="0" presStyleCnt="2"/>
      <dgm:spPr/>
    </dgm:pt>
    <dgm:pt modelId="{369E8481-E879-46EE-B2F8-14C361727F8D}" type="pres">
      <dgm:prSet presAssocID="{BC665FA6-6656-4683-AE49-51AAF28E118D}" presName="text_1" presStyleLbl="node1" presStyleIdx="0" presStyleCnt="2" custScaleX="80420" custScaleY="123945" custLinFactNeighborX="-96" custLinFactNeighborY="-19777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EB8C7B54-9A4D-4FE3-900E-F63E4AEB6F89}" type="pres">
      <dgm:prSet presAssocID="{BC665FA6-6656-4683-AE49-51AAF28E118D}" presName="accent_1" presStyleCnt="0"/>
      <dgm:spPr/>
    </dgm:pt>
    <dgm:pt modelId="{D0A387B2-F88C-469D-AC6C-CF6187F00039}" type="pres">
      <dgm:prSet presAssocID="{BC665FA6-6656-4683-AE49-51AAF28E118D}" presName="accentRepeatNode" presStyleLbl="solidFgAcc1" presStyleIdx="0" presStyleCnt="2" custScaleX="155244" custScaleY="102392" custLinFactNeighborX="6197" custLinFactNeighborY="-18870"/>
      <dgm:spPr>
        <a:solidFill>
          <a:srgbClr val="92D05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  <dgm:pt modelId="{6689BE1D-6841-44F6-9255-86017B403359}" type="pres">
      <dgm:prSet presAssocID="{EB1201E4-3010-491C-AD6D-D7D0A9156345}" presName="text_2" presStyleLbl="node1" presStyleIdx="1" presStyleCnt="2" custScaleX="76418" custScaleY="139406" custLinFactNeighborX="1606" custLinFactNeighborY="-13678">
        <dgm:presLayoutVars>
          <dgm:bulletEnabled val="1"/>
        </dgm:presLayoutVars>
      </dgm:prSet>
      <dgm:spPr>
        <a:prstGeom prst="flowChartAlternateProcess">
          <a:avLst/>
        </a:prstGeom>
      </dgm:spPr>
      <dgm:t>
        <a:bodyPr/>
        <a:lstStyle/>
        <a:p>
          <a:endParaRPr lang="ru-RU"/>
        </a:p>
      </dgm:t>
    </dgm:pt>
    <dgm:pt modelId="{3840E40E-731E-41B1-946C-9FE057B7ECD7}" type="pres">
      <dgm:prSet presAssocID="{EB1201E4-3010-491C-AD6D-D7D0A9156345}" presName="accent_2" presStyleCnt="0"/>
      <dgm:spPr/>
    </dgm:pt>
    <dgm:pt modelId="{A75342D2-FCED-4E2D-8CE4-3898CDB924CF}" type="pres">
      <dgm:prSet presAssocID="{EB1201E4-3010-491C-AD6D-D7D0A9156345}" presName="accentRepeatNode" presStyleLbl="solidFgAcc1" presStyleIdx="1" presStyleCnt="2" custScaleX="162349" custScaleY="103217" custLinFactNeighborX="-1633" custLinFactNeighborY="-17784"/>
      <dgm:spPr>
        <a:solidFill>
          <a:srgbClr val="FFFF00"/>
        </a:solidFill>
        <a:ln>
          <a:solidFill>
            <a:schemeClr val="tx1"/>
          </a:solidFill>
        </a:ln>
      </dgm:spPr>
      <dgm:t>
        <a:bodyPr/>
        <a:lstStyle/>
        <a:p>
          <a:endParaRPr lang="ru-RU"/>
        </a:p>
      </dgm:t>
    </dgm:pt>
  </dgm:ptLst>
  <dgm:cxnLst>
    <dgm:cxn modelId="{E187FF61-C616-4009-88ED-D17FFE75CA08}" srcId="{18E8C9F5-CAA4-44B3-8BF9-89F5DBE27463}" destId="{BC665FA6-6656-4683-AE49-51AAF28E118D}" srcOrd="0" destOrd="0" parTransId="{D455F70E-C9DC-4022-A67B-25EB7C854A96}" sibTransId="{1757D037-547A-4F09-B9BC-1ACFD775B218}"/>
    <dgm:cxn modelId="{155F392B-6A92-4D37-AF0A-1F608F2B6921}" type="presOf" srcId="{EB1201E4-3010-491C-AD6D-D7D0A9156345}" destId="{6689BE1D-6841-44F6-9255-86017B403359}" srcOrd="0" destOrd="0" presId="urn:microsoft.com/office/officeart/2008/layout/VerticalCurvedList"/>
    <dgm:cxn modelId="{75C92081-89B1-468D-8A12-1D747344D422}" type="presOf" srcId="{BC665FA6-6656-4683-AE49-51AAF28E118D}" destId="{369E8481-E879-46EE-B2F8-14C361727F8D}" srcOrd="0" destOrd="0" presId="urn:microsoft.com/office/officeart/2008/layout/VerticalCurvedList"/>
    <dgm:cxn modelId="{ABE0C1C7-55FF-41FE-82E0-0EEEEE0BC65D}" type="presOf" srcId="{18E8C9F5-CAA4-44B3-8BF9-89F5DBE27463}" destId="{4DF98103-00C6-402D-ABA9-FC9D56E81B47}" srcOrd="0" destOrd="0" presId="urn:microsoft.com/office/officeart/2008/layout/VerticalCurvedList"/>
    <dgm:cxn modelId="{3FB05AE8-C57F-4AFE-9418-E3FEAA83B571}" type="presOf" srcId="{1757D037-547A-4F09-B9BC-1ACFD775B218}" destId="{3011058E-B318-4B54-89FC-FED722CD79BA}" srcOrd="0" destOrd="0" presId="urn:microsoft.com/office/officeart/2008/layout/VerticalCurvedList"/>
    <dgm:cxn modelId="{F01E5955-30DE-4173-998E-FB394ECE69FA}" srcId="{18E8C9F5-CAA4-44B3-8BF9-89F5DBE27463}" destId="{EB1201E4-3010-491C-AD6D-D7D0A9156345}" srcOrd="1" destOrd="0" parTransId="{A6B2E5FB-47C3-4A42-BA9F-13E1AE2ED4E8}" sibTransId="{986BD1AA-06BA-4D4C-8778-47123F3C9518}"/>
    <dgm:cxn modelId="{DA40BC30-8DE1-4F2D-BC2B-EB35AAB75BAF}" type="presParOf" srcId="{4DF98103-00C6-402D-ABA9-FC9D56E81B47}" destId="{4A81FA53-7BF6-4542-BAE7-7886CB218A0F}" srcOrd="0" destOrd="0" presId="urn:microsoft.com/office/officeart/2008/layout/VerticalCurvedList"/>
    <dgm:cxn modelId="{EE5E47E5-288D-4908-9BFB-7ED6FFDD42B1}" type="presParOf" srcId="{4A81FA53-7BF6-4542-BAE7-7886CB218A0F}" destId="{9181F00C-620E-4BF8-80D5-1D0F49EBA999}" srcOrd="0" destOrd="0" presId="urn:microsoft.com/office/officeart/2008/layout/VerticalCurvedList"/>
    <dgm:cxn modelId="{F38CF0C3-54E6-427D-B6C0-EB9808CC5099}" type="presParOf" srcId="{9181F00C-620E-4BF8-80D5-1D0F49EBA999}" destId="{5BB75171-1CAA-43E7-B0C4-4BBBBB7C6B4A}" srcOrd="0" destOrd="0" presId="urn:microsoft.com/office/officeart/2008/layout/VerticalCurvedList"/>
    <dgm:cxn modelId="{17DB7376-715C-46C2-95CB-CAEAD0E86A4A}" type="presParOf" srcId="{9181F00C-620E-4BF8-80D5-1D0F49EBA999}" destId="{3011058E-B318-4B54-89FC-FED722CD79BA}" srcOrd="1" destOrd="0" presId="urn:microsoft.com/office/officeart/2008/layout/VerticalCurvedList"/>
    <dgm:cxn modelId="{2198F21F-0931-43B2-87CD-EA45F8ABBFCD}" type="presParOf" srcId="{9181F00C-620E-4BF8-80D5-1D0F49EBA999}" destId="{DD0D92C2-116D-4462-9FD3-F92B01B53179}" srcOrd="2" destOrd="0" presId="urn:microsoft.com/office/officeart/2008/layout/VerticalCurvedList"/>
    <dgm:cxn modelId="{B8D11400-B55A-4335-8ADF-4347FAB9FAF2}" type="presParOf" srcId="{9181F00C-620E-4BF8-80D5-1D0F49EBA999}" destId="{0FD8D1E8-9FBD-4F79-B24C-691D21518FEC}" srcOrd="3" destOrd="0" presId="urn:microsoft.com/office/officeart/2008/layout/VerticalCurvedList"/>
    <dgm:cxn modelId="{4A1299FA-DCB9-43E2-A8BC-435BE2453997}" type="presParOf" srcId="{4A81FA53-7BF6-4542-BAE7-7886CB218A0F}" destId="{369E8481-E879-46EE-B2F8-14C361727F8D}" srcOrd="1" destOrd="0" presId="urn:microsoft.com/office/officeart/2008/layout/VerticalCurvedList"/>
    <dgm:cxn modelId="{56BBEE09-C0F9-42E2-8AB1-D89388CA2615}" type="presParOf" srcId="{4A81FA53-7BF6-4542-BAE7-7886CB218A0F}" destId="{EB8C7B54-9A4D-4FE3-900E-F63E4AEB6F89}" srcOrd="2" destOrd="0" presId="urn:microsoft.com/office/officeart/2008/layout/VerticalCurvedList"/>
    <dgm:cxn modelId="{08CD6CB6-3D85-4231-AF70-E11C6AA2766A}" type="presParOf" srcId="{EB8C7B54-9A4D-4FE3-900E-F63E4AEB6F89}" destId="{D0A387B2-F88C-469D-AC6C-CF6187F00039}" srcOrd="0" destOrd="0" presId="urn:microsoft.com/office/officeart/2008/layout/VerticalCurvedList"/>
    <dgm:cxn modelId="{F3D58426-D981-42BB-8FED-44BAC73E875C}" type="presParOf" srcId="{4A81FA53-7BF6-4542-BAE7-7886CB218A0F}" destId="{6689BE1D-6841-44F6-9255-86017B403359}" srcOrd="3" destOrd="0" presId="urn:microsoft.com/office/officeart/2008/layout/VerticalCurvedList"/>
    <dgm:cxn modelId="{2B33D202-4412-496E-A56A-58CDA8C95B86}" type="presParOf" srcId="{4A81FA53-7BF6-4542-BAE7-7886CB218A0F}" destId="{3840E40E-731E-41B1-946C-9FE057B7ECD7}" srcOrd="4" destOrd="0" presId="urn:microsoft.com/office/officeart/2008/layout/VerticalCurvedList"/>
    <dgm:cxn modelId="{5399C4BE-4028-47B0-BF7D-C7C978A47922}" type="presParOf" srcId="{3840E40E-731E-41B1-946C-9FE057B7ECD7}" destId="{A75342D2-FCED-4E2D-8CE4-3898CDB924C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>
        <a:solidFill>
          <a:srgbClr val="34C2A7"/>
        </a:solidFill>
      </dgm:spPr>
      <dgm:t>
        <a:bodyPr/>
        <a:lstStyle/>
        <a:p>
          <a:r>
            <a:rPr lang="ru-RU" sz="1300" dirty="0" smtClean="0"/>
            <a:t>Подпрограмма "Поддержка реестровых казачьих обществ Туапсинского района" – </a:t>
          </a:r>
        </a:p>
        <a:p>
          <a:r>
            <a:rPr lang="ru-RU" sz="1300" dirty="0" smtClean="0"/>
            <a:t>5 588,0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>
        <a:solidFill>
          <a:srgbClr val="6BD7C2"/>
        </a:solidFill>
      </dgm:spPr>
      <dgm:t>
        <a:bodyPr/>
        <a:lstStyle/>
        <a:p>
          <a:r>
            <a:rPr lang="ru-RU" sz="13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0721" custScaleY="132797" custLinFactNeighborX="-20553" custLinFactNeighborY="-2657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>
        <a:solidFill>
          <a:srgbClr val="34C2A7"/>
        </a:solidFill>
      </dgm:spPr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15494" custScaleY="133075" custLinFactNeighborX="2807" custLinFactNeighborY="-2518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4952" custLinFactNeighborX="3379" custLinFactNeighborY="-29351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B8DBE0B3-D79B-43B2-AB15-BABE495611A2}" type="pres">
      <dgm:prSet presAssocID="{DB07AA61-A49E-495D-AD2A-B71BD9EA6691}" presName="BottomArrow" presStyleLbl="node1" presStyleIdx="1" presStyleCnt="2" custScaleY="73667" custLinFactNeighborX="3379" custLinFactNeighborY="20231"/>
      <dgm:spPr>
        <a:solidFill>
          <a:schemeClr val="accent2"/>
        </a:solidFill>
      </dgm:spPr>
      <dgm:t>
        <a:bodyPr/>
        <a:lstStyle/>
        <a:p>
          <a:endParaRPr lang="ru-RU"/>
        </a:p>
      </dgm:t>
    </dgm:pt>
  </dgm:ptLst>
  <dgm:cxnLst>
    <dgm:cxn modelId="{47008D62-4894-412B-AA6E-A19E0C8BC63D}" type="presOf" srcId="{2CA10B9F-B426-4A58-8733-8C57E9E34F61}" destId="{0391DCA4-7CFF-495F-96A4-EF212BC65CFD}" srcOrd="0" destOrd="0" presId="urn:microsoft.com/office/officeart/2009/layout/ReverseList"/>
    <dgm:cxn modelId="{A2A9A55A-6B5B-4723-A115-FB410B5CD0F6}" type="presOf" srcId="{523B71FF-35ED-4B2A-9B36-1593C28A407C}" destId="{6041F25F-8171-4DBE-848D-B01C4BFC7DA6}" srcOrd="1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672BE8DC-B3C4-49F5-9F42-07924F54693E}" type="presOf" srcId="{DB07AA61-A49E-495D-AD2A-B71BD9EA6691}" destId="{EE5CE014-F778-461B-B1F3-4F02ED8D647B}" srcOrd="0" destOrd="0" presId="urn:microsoft.com/office/officeart/2009/layout/ReverseList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C60368A6-DE7C-4FFC-80CD-AE2C0D2B316B}" type="presOf" srcId="{523B71FF-35ED-4B2A-9B36-1593C28A407C}" destId="{510B9A87-4C3A-4CCA-B293-EC7740F9FA85}" srcOrd="0" destOrd="0" presId="urn:microsoft.com/office/officeart/2009/layout/ReverseList"/>
    <dgm:cxn modelId="{246A2F35-424A-4291-B8FE-1143539AD8F5}" type="presOf" srcId="{2CA10B9F-B426-4A58-8733-8C57E9E34F61}" destId="{CDB98C60-E983-44AD-8550-33EC86231896}" srcOrd="1" destOrd="0" presId="urn:microsoft.com/office/officeart/2009/layout/ReverseList"/>
    <dgm:cxn modelId="{DB64A2A5-2126-4DCA-BD86-8BD8D63CBB96}" type="presParOf" srcId="{EE5CE014-F778-461B-B1F3-4F02ED8D647B}" destId="{0391DCA4-7CFF-495F-96A4-EF212BC65CFD}" srcOrd="0" destOrd="0" presId="urn:microsoft.com/office/officeart/2009/layout/ReverseList"/>
    <dgm:cxn modelId="{0976D791-76AE-40E4-8CE9-1FCCDA8D6D7B}" type="presParOf" srcId="{EE5CE014-F778-461B-B1F3-4F02ED8D647B}" destId="{CDB98C60-E983-44AD-8550-33EC86231896}" srcOrd="1" destOrd="0" presId="urn:microsoft.com/office/officeart/2009/layout/ReverseList"/>
    <dgm:cxn modelId="{D2E18F07-A1C4-46FE-B95A-4D8C0A8E8EB3}" type="presParOf" srcId="{EE5CE014-F778-461B-B1F3-4F02ED8D647B}" destId="{510B9A87-4C3A-4CCA-B293-EC7740F9FA85}" srcOrd="2" destOrd="0" presId="urn:microsoft.com/office/officeart/2009/layout/ReverseList"/>
    <dgm:cxn modelId="{186E59D8-7E95-4451-AD69-94D2DA1E3C5B}" type="presParOf" srcId="{EE5CE014-F778-461B-B1F3-4F02ED8D647B}" destId="{6041F25F-8171-4DBE-848D-B01C4BFC7DA6}" srcOrd="3" destOrd="0" presId="urn:microsoft.com/office/officeart/2009/layout/ReverseList"/>
    <dgm:cxn modelId="{6069A971-9515-49D7-9D7C-2D63ADD3898E}" type="presParOf" srcId="{EE5CE014-F778-461B-B1F3-4F02ED8D647B}" destId="{2890274A-3F54-4913-9AAA-DB0E250B8F7F}" srcOrd="4" destOrd="0" presId="urn:microsoft.com/office/officeart/2009/layout/ReverseList"/>
    <dgm:cxn modelId="{315622EC-F11C-4F05-9C0B-D87A2135D267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B07AA61-A49E-495D-AD2A-B71BD9EA6691}" type="doc">
      <dgm:prSet loTypeId="urn:microsoft.com/office/officeart/2009/layout/ReverseList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CA10B9F-B426-4A58-8733-8C57E9E34F61}">
      <dgm:prSet phldrT="[Текст]" custT="1"/>
      <dgm:spPr>
        <a:solidFill>
          <a:srgbClr val="34C2A7"/>
        </a:solidFill>
      </dgm:spPr>
      <dgm:t>
        <a:bodyPr/>
        <a:lstStyle/>
        <a:p>
          <a:r>
            <a:rPr lang="ru-RU" sz="13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– 941,0 тыс. руб.</a:t>
          </a:r>
          <a:endParaRPr lang="ru-RU" sz="1300" dirty="0"/>
        </a:p>
      </dgm:t>
    </dgm:pt>
    <dgm:pt modelId="{81CD8891-99E2-47CB-B70A-9137AA1BA288}" type="parTrans" cxnId="{B3150AE7-30EA-40CD-86BA-17473370619D}">
      <dgm:prSet/>
      <dgm:spPr/>
      <dgm:t>
        <a:bodyPr/>
        <a:lstStyle/>
        <a:p>
          <a:endParaRPr lang="ru-RU"/>
        </a:p>
      </dgm:t>
    </dgm:pt>
    <dgm:pt modelId="{A4EAFA6E-FCDB-4597-8AFE-9B9E142B1870}" type="sibTrans" cxnId="{B3150AE7-30EA-40CD-86BA-17473370619D}">
      <dgm:prSet/>
      <dgm:spPr/>
      <dgm:t>
        <a:bodyPr/>
        <a:lstStyle/>
        <a:p>
          <a:endParaRPr lang="ru-RU"/>
        </a:p>
      </dgm:t>
    </dgm:pt>
    <dgm:pt modelId="{523B71FF-35ED-4B2A-9B36-1593C28A407C}">
      <dgm:prSet phldrT="[Текст]" custT="1"/>
      <dgm:spPr>
        <a:solidFill>
          <a:srgbClr val="6BD7C2"/>
        </a:solidFill>
      </dgm:spPr>
      <dgm:t>
        <a:bodyPr/>
        <a:lstStyle/>
        <a:p>
          <a:r>
            <a:rPr lang="ru-RU" sz="1300" dirty="0" smtClean="0"/>
            <a:t>изготовление методических и агитационных материалов профилактической направленности</a:t>
          </a:r>
          <a:endParaRPr lang="ru-RU" sz="1300" dirty="0"/>
        </a:p>
      </dgm:t>
    </dgm:pt>
    <dgm:pt modelId="{DAB8150E-9A4D-41C3-95E3-7B247ABEEF97}" type="parTrans" cxnId="{D98635BE-9857-4441-87F8-969D8FF15203}">
      <dgm:prSet/>
      <dgm:spPr/>
      <dgm:t>
        <a:bodyPr/>
        <a:lstStyle/>
        <a:p>
          <a:endParaRPr lang="ru-RU"/>
        </a:p>
      </dgm:t>
    </dgm:pt>
    <dgm:pt modelId="{207562DA-1A4A-47F8-81D0-2604F32DE506}" type="sibTrans" cxnId="{D98635BE-9857-4441-87F8-969D8FF15203}">
      <dgm:prSet/>
      <dgm:spPr/>
      <dgm:t>
        <a:bodyPr/>
        <a:lstStyle/>
        <a:p>
          <a:endParaRPr lang="ru-RU"/>
        </a:p>
      </dgm:t>
    </dgm:pt>
    <dgm:pt modelId="{EE5CE014-F778-461B-B1F3-4F02ED8D647B}" type="pres">
      <dgm:prSet presAssocID="{DB07AA61-A49E-495D-AD2A-B71BD9EA6691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391DCA4-7CFF-495F-96A4-EF212BC65CFD}" type="pres">
      <dgm:prSet presAssocID="{DB07AA61-A49E-495D-AD2A-B71BD9EA6691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B98C60-E983-44AD-8550-33EC86231896}" type="pres">
      <dgm:prSet presAssocID="{DB07AA61-A49E-495D-AD2A-B71BD9EA6691}" presName="LeftNode" presStyleLbl="bgImgPlace1" presStyleIdx="0" presStyleCnt="2" custScaleX="138058" custScaleY="132706" custLinFactNeighborX="-17880" custLinFactNeighborY="772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510B9A87-4C3A-4CCA-B293-EC7740F9FA85}" type="pres">
      <dgm:prSet presAssocID="{DB07AA61-A49E-495D-AD2A-B71BD9EA6691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41F25F-8171-4DBE-848D-B01C4BFC7DA6}" type="pres">
      <dgm:prSet presAssocID="{DB07AA61-A49E-495D-AD2A-B71BD9EA6691}" presName="RightNode" presStyleLbl="bgImgPlace1" presStyleIdx="1" presStyleCnt="2" custScaleX="167689" custScaleY="133191" custLinFactNeighborX="16641" custLinFactNeighborY="1015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2890274A-3F54-4913-9AAA-DB0E250B8F7F}" type="pres">
      <dgm:prSet presAssocID="{DB07AA61-A49E-495D-AD2A-B71BD9EA6691}" presName="TopArrow" presStyleLbl="node1" presStyleIdx="0" presStyleCnt="2" custScaleY="73662" custLinFactNeighborX="-1178" custLinFactNeighborY="-20620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B8DBE0B3-D79B-43B2-AB15-BABE495611A2}" type="pres">
      <dgm:prSet presAssocID="{DB07AA61-A49E-495D-AD2A-B71BD9EA6691}" presName="BottomArrow" presStyleLbl="node1" presStyleIdx="1" presStyleCnt="2" custScaleY="73662" custLinFactNeighborX="-1178" custLinFactNeighborY="20070"/>
      <dgm:spPr>
        <a:solidFill>
          <a:schemeClr val="accent2"/>
        </a:solidFill>
      </dgm:spPr>
      <dgm:t>
        <a:bodyPr/>
        <a:lstStyle/>
        <a:p>
          <a:endParaRPr lang="ru-RU"/>
        </a:p>
      </dgm:t>
    </dgm:pt>
  </dgm:ptLst>
  <dgm:cxnLst>
    <dgm:cxn modelId="{827D24C6-301C-4629-B7C9-EB4F68DAD0B0}" type="presOf" srcId="{523B71FF-35ED-4B2A-9B36-1593C28A407C}" destId="{6041F25F-8171-4DBE-848D-B01C4BFC7DA6}" srcOrd="1" destOrd="0" presId="urn:microsoft.com/office/officeart/2009/layout/ReverseList"/>
    <dgm:cxn modelId="{946D6756-44D1-4D08-8948-329274D502B0}" type="presOf" srcId="{523B71FF-35ED-4B2A-9B36-1593C28A407C}" destId="{510B9A87-4C3A-4CCA-B293-EC7740F9FA85}" srcOrd="0" destOrd="0" presId="urn:microsoft.com/office/officeart/2009/layout/ReverseList"/>
    <dgm:cxn modelId="{61BA070C-5D7D-40EA-8B1A-E8144020009D}" type="presOf" srcId="{2CA10B9F-B426-4A58-8733-8C57E9E34F61}" destId="{0391DCA4-7CFF-495F-96A4-EF212BC65CFD}" srcOrd="0" destOrd="0" presId="urn:microsoft.com/office/officeart/2009/layout/ReverseList"/>
    <dgm:cxn modelId="{D98635BE-9857-4441-87F8-969D8FF15203}" srcId="{DB07AA61-A49E-495D-AD2A-B71BD9EA6691}" destId="{523B71FF-35ED-4B2A-9B36-1593C28A407C}" srcOrd="1" destOrd="0" parTransId="{DAB8150E-9A4D-41C3-95E3-7B247ABEEF97}" sibTransId="{207562DA-1A4A-47F8-81D0-2604F32DE506}"/>
    <dgm:cxn modelId="{B3150AE7-30EA-40CD-86BA-17473370619D}" srcId="{DB07AA61-A49E-495D-AD2A-B71BD9EA6691}" destId="{2CA10B9F-B426-4A58-8733-8C57E9E34F61}" srcOrd="0" destOrd="0" parTransId="{81CD8891-99E2-47CB-B70A-9137AA1BA288}" sibTransId="{A4EAFA6E-FCDB-4597-8AFE-9B9E142B1870}"/>
    <dgm:cxn modelId="{5DA63CC8-4E0C-4352-B0CB-D709D193E0FE}" type="presOf" srcId="{DB07AA61-A49E-495D-AD2A-B71BD9EA6691}" destId="{EE5CE014-F778-461B-B1F3-4F02ED8D647B}" srcOrd="0" destOrd="0" presId="urn:microsoft.com/office/officeart/2009/layout/ReverseList"/>
    <dgm:cxn modelId="{4400BC0E-46B4-431C-960A-8E86BD2DC6C6}" type="presOf" srcId="{2CA10B9F-B426-4A58-8733-8C57E9E34F61}" destId="{CDB98C60-E983-44AD-8550-33EC86231896}" srcOrd="1" destOrd="0" presId="urn:microsoft.com/office/officeart/2009/layout/ReverseList"/>
    <dgm:cxn modelId="{B5EAF485-7DCF-4D07-91B5-3F2947418A9E}" type="presParOf" srcId="{EE5CE014-F778-461B-B1F3-4F02ED8D647B}" destId="{0391DCA4-7CFF-495F-96A4-EF212BC65CFD}" srcOrd="0" destOrd="0" presId="urn:microsoft.com/office/officeart/2009/layout/ReverseList"/>
    <dgm:cxn modelId="{23806DEA-9F1B-4286-9B13-C6462001D417}" type="presParOf" srcId="{EE5CE014-F778-461B-B1F3-4F02ED8D647B}" destId="{CDB98C60-E983-44AD-8550-33EC86231896}" srcOrd="1" destOrd="0" presId="urn:microsoft.com/office/officeart/2009/layout/ReverseList"/>
    <dgm:cxn modelId="{4D0F5C79-C804-414B-A541-35B9C2FC2A6E}" type="presParOf" srcId="{EE5CE014-F778-461B-B1F3-4F02ED8D647B}" destId="{510B9A87-4C3A-4CCA-B293-EC7740F9FA85}" srcOrd="2" destOrd="0" presId="urn:microsoft.com/office/officeart/2009/layout/ReverseList"/>
    <dgm:cxn modelId="{5A144B82-6014-4937-BD8D-2B5CB03E32D1}" type="presParOf" srcId="{EE5CE014-F778-461B-B1F3-4F02ED8D647B}" destId="{6041F25F-8171-4DBE-848D-B01C4BFC7DA6}" srcOrd="3" destOrd="0" presId="urn:microsoft.com/office/officeart/2009/layout/ReverseList"/>
    <dgm:cxn modelId="{C9330D2D-B8E8-4464-91A7-2A73A51992DD}" type="presParOf" srcId="{EE5CE014-F778-461B-B1F3-4F02ED8D647B}" destId="{2890274A-3F54-4913-9AAA-DB0E250B8F7F}" srcOrd="4" destOrd="0" presId="urn:microsoft.com/office/officeart/2009/layout/ReverseList"/>
    <dgm:cxn modelId="{9BFF5EFC-F3B6-427F-9890-ED0720528B66}" type="presParOf" srcId="{EE5CE014-F778-461B-B1F3-4F02ED8D647B}" destId="{B8DBE0B3-D79B-43B2-AB15-BABE495611A2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DBDDD8C-7848-4FB5-9218-1F20F247B075}" type="doc">
      <dgm:prSet loTypeId="urn:microsoft.com/office/officeart/2005/8/layout/hList6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C3B0A0-E327-41F4-A2CF-65B376B46881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Наш адрес: 352800, г.Туапсе, </a:t>
          </a:r>
        </a:p>
        <a:p>
          <a:r>
            <a:rPr lang="ru-RU" dirty="0" smtClean="0"/>
            <a:t>ул. Свободы, д.3</a:t>
          </a:r>
          <a:endParaRPr lang="ru-RU" dirty="0"/>
        </a:p>
      </dgm:t>
    </dgm:pt>
    <dgm:pt modelId="{461428B4-E6B7-4D34-A4EA-07C731164EC2}" type="parTrans" cxnId="{527DA0F2-ADC6-4B57-AECC-919FE9BAC4A1}">
      <dgm:prSet/>
      <dgm:spPr/>
      <dgm:t>
        <a:bodyPr/>
        <a:lstStyle/>
        <a:p>
          <a:endParaRPr lang="ru-RU"/>
        </a:p>
      </dgm:t>
    </dgm:pt>
    <dgm:pt modelId="{D0C70DE9-F592-4CB3-8668-1309D88BAFBA}" type="sibTrans" cxnId="{527DA0F2-ADC6-4B57-AECC-919FE9BAC4A1}">
      <dgm:prSet/>
      <dgm:spPr/>
      <dgm:t>
        <a:bodyPr/>
        <a:lstStyle/>
        <a:p>
          <a:endParaRPr lang="ru-RU"/>
        </a:p>
      </dgm:t>
    </dgm:pt>
    <dgm:pt modelId="{3792B59D-D42B-44FB-BEAF-EDF7E8229DA8}">
      <dgm:prSet phldrT="[Текст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Телефон:  (86167) 2-57-11</a:t>
          </a:r>
          <a:endParaRPr lang="ru-RU" dirty="0"/>
        </a:p>
      </dgm:t>
    </dgm:pt>
    <dgm:pt modelId="{9F774336-9001-419A-A0F5-895632B13540}" type="parTrans" cxnId="{F5EE89C2-4958-4C7A-B971-A51020587D14}">
      <dgm:prSet/>
      <dgm:spPr/>
      <dgm:t>
        <a:bodyPr/>
        <a:lstStyle/>
        <a:p>
          <a:endParaRPr lang="ru-RU"/>
        </a:p>
      </dgm:t>
    </dgm:pt>
    <dgm:pt modelId="{C7A75B05-7E2B-48E3-A06C-E076A0E57BA4}" type="sibTrans" cxnId="{F5EE89C2-4958-4C7A-B971-A51020587D14}">
      <dgm:prSet/>
      <dgm:spPr/>
      <dgm:t>
        <a:bodyPr/>
        <a:lstStyle/>
        <a:p>
          <a:endParaRPr lang="ru-RU"/>
        </a:p>
      </dgm:t>
    </dgm:pt>
    <dgm:pt modelId="{8F6E7209-9566-4FDF-81B1-039E6C8FBC62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dirty="0" smtClean="0"/>
            <a:t>Адрес электронной почты: </a:t>
          </a:r>
          <a:r>
            <a:rPr lang="en-US" dirty="0" smtClean="0"/>
            <a:t>tuaprfin@mail.ru </a:t>
          </a:r>
          <a:endParaRPr lang="ru-RU" dirty="0"/>
        </a:p>
      </dgm:t>
    </dgm:pt>
    <dgm:pt modelId="{781AD8C2-8001-4DC7-B164-2926DEBCE833}" type="parTrans" cxnId="{DCFEF24E-D7AA-436B-A20B-200EC519A361}">
      <dgm:prSet/>
      <dgm:spPr/>
      <dgm:t>
        <a:bodyPr/>
        <a:lstStyle/>
        <a:p>
          <a:endParaRPr lang="ru-RU"/>
        </a:p>
      </dgm:t>
    </dgm:pt>
    <dgm:pt modelId="{4CEC7168-675D-4249-AD58-8168F8AF51D9}" type="sibTrans" cxnId="{DCFEF24E-D7AA-436B-A20B-200EC519A361}">
      <dgm:prSet/>
      <dgm:spPr/>
      <dgm:t>
        <a:bodyPr/>
        <a:lstStyle/>
        <a:p>
          <a:endParaRPr lang="ru-RU"/>
        </a:p>
      </dgm:t>
    </dgm:pt>
    <dgm:pt modelId="{34C9CB3B-74F2-4BBB-8BAD-94763B1E98BE}" type="pres">
      <dgm:prSet presAssocID="{2DBDDD8C-7848-4FB5-9218-1F20F247B075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2F8BB12-D1C6-4A82-883F-3C23CEFDB008}" type="pres">
      <dgm:prSet presAssocID="{F1C3B0A0-E327-41F4-A2CF-65B376B4688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136AF0-A409-47E5-ABEB-5E7460B40E32}" type="pres">
      <dgm:prSet presAssocID="{D0C70DE9-F592-4CB3-8668-1309D88BAFBA}" presName="sibTrans" presStyleCnt="0"/>
      <dgm:spPr/>
    </dgm:pt>
    <dgm:pt modelId="{FBF4D26B-14D3-418A-A8F1-2374D0E5C1FE}" type="pres">
      <dgm:prSet presAssocID="{3792B59D-D42B-44FB-BEAF-EDF7E8229DA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3304B8-31AF-402A-8CD0-B07ACB89D57E}" type="pres">
      <dgm:prSet presAssocID="{C7A75B05-7E2B-48E3-A06C-E076A0E57BA4}" presName="sibTrans" presStyleCnt="0"/>
      <dgm:spPr/>
    </dgm:pt>
    <dgm:pt modelId="{B30776A0-22B5-4B31-8DE4-C166F018BB87}" type="pres">
      <dgm:prSet presAssocID="{8F6E7209-9566-4FDF-81B1-039E6C8FBC6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B154EE-6A11-44D9-8796-59603F7DA65B}" type="presOf" srcId="{F1C3B0A0-E327-41F4-A2CF-65B376B46881}" destId="{42F8BB12-D1C6-4A82-883F-3C23CEFDB008}" srcOrd="0" destOrd="0" presId="urn:microsoft.com/office/officeart/2005/8/layout/hList6"/>
    <dgm:cxn modelId="{527DA0F2-ADC6-4B57-AECC-919FE9BAC4A1}" srcId="{2DBDDD8C-7848-4FB5-9218-1F20F247B075}" destId="{F1C3B0A0-E327-41F4-A2CF-65B376B46881}" srcOrd="0" destOrd="0" parTransId="{461428B4-E6B7-4D34-A4EA-07C731164EC2}" sibTransId="{D0C70DE9-F592-4CB3-8668-1309D88BAFBA}"/>
    <dgm:cxn modelId="{F5EE89C2-4958-4C7A-B971-A51020587D14}" srcId="{2DBDDD8C-7848-4FB5-9218-1F20F247B075}" destId="{3792B59D-D42B-44FB-BEAF-EDF7E8229DA8}" srcOrd="1" destOrd="0" parTransId="{9F774336-9001-419A-A0F5-895632B13540}" sibTransId="{C7A75B05-7E2B-48E3-A06C-E076A0E57BA4}"/>
    <dgm:cxn modelId="{53DAD7EE-691A-4EE7-A2A4-DF41B5D9DB3D}" type="presOf" srcId="{8F6E7209-9566-4FDF-81B1-039E6C8FBC62}" destId="{B30776A0-22B5-4B31-8DE4-C166F018BB87}" srcOrd="0" destOrd="0" presId="urn:microsoft.com/office/officeart/2005/8/layout/hList6"/>
    <dgm:cxn modelId="{0E925FF7-FBDC-4FB8-86BF-6891FC59BDD0}" type="presOf" srcId="{2DBDDD8C-7848-4FB5-9218-1F20F247B075}" destId="{34C9CB3B-74F2-4BBB-8BAD-94763B1E98BE}" srcOrd="0" destOrd="0" presId="urn:microsoft.com/office/officeart/2005/8/layout/hList6"/>
    <dgm:cxn modelId="{DCFEF24E-D7AA-436B-A20B-200EC519A361}" srcId="{2DBDDD8C-7848-4FB5-9218-1F20F247B075}" destId="{8F6E7209-9566-4FDF-81B1-039E6C8FBC62}" srcOrd="2" destOrd="0" parTransId="{781AD8C2-8001-4DC7-B164-2926DEBCE833}" sibTransId="{4CEC7168-675D-4249-AD58-8168F8AF51D9}"/>
    <dgm:cxn modelId="{E10B347A-6946-4657-9191-B1399721B23F}" type="presOf" srcId="{3792B59D-D42B-44FB-BEAF-EDF7E8229DA8}" destId="{FBF4D26B-14D3-418A-A8F1-2374D0E5C1FE}" srcOrd="0" destOrd="0" presId="urn:microsoft.com/office/officeart/2005/8/layout/hList6"/>
    <dgm:cxn modelId="{147167D2-3B56-4901-8B29-736D6F028447}" type="presParOf" srcId="{34C9CB3B-74F2-4BBB-8BAD-94763B1E98BE}" destId="{42F8BB12-D1C6-4A82-883F-3C23CEFDB008}" srcOrd="0" destOrd="0" presId="urn:microsoft.com/office/officeart/2005/8/layout/hList6"/>
    <dgm:cxn modelId="{7344CEF5-1C09-4046-87EE-C208172E2C6C}" type="presParOf" srcId="{34C9CB3B-74F2-4BBB-8BAD-94763B1E98BE}" destId="{DE136AF0-A409-47E5-ABEB-5E7460B40E32}" srcOrd="1" destOrd="0" presId="urn:microsoft.com/office/officeart/2005/8/layout/hList6"/>
    <dgm:cxn modelId="{C48B7EF8-F4DE-454A-96C3-89BFCA41F5F1}" type="presParOf" srcId="{34C9CB3B-74F2-4BBB-8BAD-94763B1E98BE}" destId="{FBF4D26B-14D3-418A-A8F1-2374D0E5C1FE}" srcOrd="2" destOrd="0" presId="urn:microsoft.com/office/officeart/2005/8/layout/hList6"/>
    <dgm:cxn modelId="{1797C6EE-7D51-44BF-B83C-D4DF3E2CAF5C}" type="presParOf" srcId="{34C9CB3B-74F2-4BBB-8BAD-94763B1E98BE}" destId="{953304B8-31AF-402A-8CD0-B07ACB89D57E}" srcOrd="3" destOrd="0" presId="urn:microsoft.com/office/officeart/2005/8/layout/hList6"/>
    <dgm:cxn modelId="{0F88BA4A-B153-43AB-AE00-2F4EFC1150A6}" type="presParOf" srcId="{34C9CB3B-74F2-4BBB-8BAD-94763B1E98BE}" destId="{B30776A0-22B5-4B31-8DE4-C166F018BB87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39E31-FA0F-4CA3-ACE5-763ECFEB9899}">
      <dsp:nvSpPr>
        <dsp:cNvPr id="0" name=""/>
        <dsp:cNvSpPr/>
      </dsp:nvSpPr>
      <dsp:spPr>
        <a:xfrm>
          <a:off x="2922743" y="1921520"/>
          <a:ext cx="497346" cy="905777"/>
        </a:xfrm>
        <a:custGeom>
          <a:avLst/>
          <a:gdLst/>
          <a:ahLst/>
          <a:cxnLst/>
          <a:rect l="0" t="0" r="0" b="0"/>
          <a:pathLst>
            <a:path>
              <a:moveTo>
                <a:pt x="0" y="905777"/>
              </a:moveTo>
              <a:lnTo>
                <a:pt x="248673" y="905777"/>
              </a:lnTo>
              <a:lnTo>
                <a:pt x="248673" y="0"/>
              </a:lnTo>
              <a:lnTo>
                <a:pt x="49734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45583" y="2348576"/>
        <a:ext cx="51666" cy="51666"/>
      </dsp:txXfrm>
    </dsp:sp>
    <dsp:sp modelId="{E04AD75E-F9D9-4B7B-A3B1-CF05AE9DCC49}">
      <dsp:nvSpPr>
        <dsp:cNvPr id="0" name=""/>
        <dsp:cNvSpPr/>
      </dsp:nvSpPr>
      <dsp:spPr>
        <a:xfrm>
          <a:off x="2922743" y="2827298"/>
          <a:ext cx="565728" cy="2706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2864" y="0"/>
              </a:lnTo>
              <a:lnTo>
                <a:pt x="282864" y="2706238"/>
              </a:lnTo>
              <a:lnTo>
                <a:pt x="565728" y="270623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3136489" y="4111299"/>
        <a:ext cx="138236" cy="138236"/>
      </dsp:txXfrm>
    </dsp:sp>
    <dsp:sp modelId="{25425BF1-58A1-4863-87C4-018725F25A95}">
      <dsp:nvSpPr>
        <dsp:cNvPr id="0" name=""/>
        <dsp:cNvSpPr/>
      </dsp:nvSpPr>
      <dsp:spPr>
        <a:xfrm>
          <a:off x="2922743" y="2827298"/>
          <a:ext cx="533226" cy="15895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613" y="0"/>
              </a:lnTo>
              <a:lnTo>
                <a:pt x="266613" y="1589510"/>
              </a:lnTo>
              <a:lnTo>
                <a:pt x="533226" y="158951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 dirty="0"/>
        </a:p>
      </dsp:txBody>
      <dsp:txXfrm>
        <a:off x="3147442" y="3580139"/>
        <a:ext cx="83828" cy="83828"/>
      </dsp:txXfrm>
    </dsp:sp>
    <dsp:sp modelId="{73BB9ABE-55A5-4D96-B34E-B6FDDFB1E6A7}">
      <dsp:nvSpPr>
        <dsp:cNvPr id="0" name=""/>
        <dsp:cNvSpPr/>
      </dsp:nvSpPr>
      <dsp:spPr>
        <a:xfrm>
          <a:off x="2922743" y="2827298"/>
          <a:ext cx="542078" cy="285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1039" y="0"/>
              </a:lnTo>
              <a:lnTo>
                <a:pt x="271039" y="285062"/>
              </a:lnTo>
              <a:lnTo>
                <a:pt x="542078" y="2850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 dirty="0"/>
        </a:p>
      </dsp:txBody>
      <dsp:txXfrm>
        <a:off x="3178471" y="2954518"/>
        <a:ext cx="30623" cy="30623"/>
      </dsp:txXfrm>
    </dsp:sp>
    <dsp:sp modelId="{C63F12E2-2B78-4026-8E19-0402C92BFA59}">
      <dsp:nvSpPr>
        <dsp:cNvPr id="0" name=""/>
        <dsp:cNvSpPr/>
      </dsp:nvSpPr>
      <dsp:spPr>
        <a:xfrm>
          <a:off x="2922743" y="712973"/>
          <a:ext cx="440068" cy="2114324"/>
        </a:xfrm>
        <a:custGeom>
          <a:avLst/>
          <a:gdLst/>
          <a:ahLst/>
          <a:cxnLst/>
          <a:rect l="0" t="0" r="0" b="0"/>
          <a:pathLst>
            <a:path>
              <a:moveTo>
                <a:pt x="0" y="2114324"/>
              </a:moveTo>
              <a:lnTo>
                <a:pt x="220034" y="2114324"/>
              </a:lnTo>
              <a:lnTo>
                <a:pt x="220034" y="0"/>
              </a:lnTo>
              <a:lnTo>
                <a:pt x="440068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 dirty="0"/>
        </a:p>
      </dsp:txBody>
      <dsp:txXfrm>
        <a:off x="3088786" y="1716144"/>
        <a:ext cx="107981" cy="107981"/>
      </dsp:txXfrm>
    </dsp:sp>
    <dsp:sp modelId="{5D6A5FA5-BECC-43B8-8C26-F415C5E4E597}">
      <dsp:nvSpPr>
        <dsp:cNvPr id="0" name=""/>
        <dsp:cNvSpPr/>
      </dsp:nvSpPr>
      <dsp:spPr>
        <a:xfrm>
          <a:off x="349264" y="1349168"/>
          <a:ext cx="2190698" cy="2956259"/>
        </a:xfrm>
        <a:prstGeom prst="rect">
          <a:avLst/>
        </a:prstGeom>
        <a:solidFill>
          <a:srgbClr val="00206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bg1"/>
              </a:solidFill>
              <a:latin typeface="Palatino Linotype" pitchFamily="18" charset="0"/>
            </a:rPr>
            <a:t>Проект бюджета муниципального образования Туапсинский</a:t>
          </a:r>
        </a:p>
        <a:p>
          <a:pPr lvl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 smtClean="0">
              <a:solidFill>
                <a:schemeClr val="bg1"/>
              </a:solidFill>
              <a:latin typeface="Palatino Linotype" pitchFamily="18" charset="0"/>
            </a:rPr>
            <a:t> район</a:t>
          </a:r>
          <a:endParaRPr lang="ru-RU" sz="2000" kern="1200" dirty="0">
            <a:solidFill>
              <a:schemeClr val="bg1"/>
            </a:solidFill>
            <a:latin typeface="Palatino Linotype" pitchFamily="18" charset="0"/>
          </a:endParaRPr>
        </a:p>
      </dsp:txBody>
      <dsp:txXfrm>
        <a:off x="349264" y="1349168"/>
        <a:ext cx="2190698" cy="2956259"/>
      </dsp:txXfrm>
    </dsp:sp>
    <dsp:sp modelId="{30605799-F5A7-4E9B-883D-52AB8D29BFE5}">
      <dsp:nvSpPr>
        <dsp:cNvPr id="0" name=""/>
        <dsp:cNvSpPr/>
      </dsp:nvSpPr>
      <dsp:spPr>
        <a:xfrm>
          <a:off x="3362812" y="144635"/>
          <a:ext cx="5693562" cy="1136675"/>
        </a:xfrm>
        <a:prstGeom prst="rect">
          <a:avLst/>
        </a:prstGeom>
        <a:solidFill>
          <a:srgbClr val="92D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Бюджетное послание Президента                          Российской Федерации</a:t>
          </a:r>
          <a:endParaRPr lang="ru-RU" sz="1700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362812" y="144635"/>
        <a:ext cx="5693562" cy="1136675"/>
      </dsp:txXfrm>
    </dsp:sp>
    <dsp:sp modelId="{6A94F47C-4FE3-4A6B-921F-84094EF019B2}">
      <dsp:nvSpPr>
        <dsp:cNvPr id="0" name=""/>
        <dsp:cNvSpPr/>
      </dsp:nvSpPr>
      <dsp:spPr>
        <a:xfrm>
          <a:off x="3464821" y="2539514"/>
          <a:ext cx="5591553" cy="1145692"/>
        </a:xfrm>
        <a:prstGeom prst="rect">
          <a:avLst/>
        </a:prstGeom>
        <a:solidFill>
          <a:srgbClr val="FF99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6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 smtClean="0">
              <a:solidFill>
                <a:srgbClr val="002060"/>
              </a:solidFill>
              <a:latin typeface="Palatino Linotype" pitchFamily="18" charset="0"/>
            </a:rPr>
            <a:t>Основные направления бюджетной и налоговой политики МО Туапсинский район на 2023 год и             на плановый  период 2024 и 2025 годов </a:t>
          </a:r>
          <a:endParaRPr lang="ru-RU" sz="1600" kern="1200" dirty="0" smtClean="0">
            <a:solidFill>
              <a:srgbClr val="002060"/>
            </a:solidFill>
            <a:latin typeface="Palatino Linotype" pitchFamily="18" charset="0"/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1400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464821" y="2539514"/>
        <a:ext cx="5591553" cy="1145692"/>
      </dsp:txXfrm>
    </dsp:sp>
    <dsp:sp modelId="{68896765-CE76-4426-9210-97F5741D95D4}">
      <dsp:nvSpPr>
        <dsp:cNvPr id="0" name=""/>
        <dsp:cNvSpPr/>
      </dsp:nvSpPr>
      <dsp:spPr>
        <a:xfrm>
          <a:off x="3455970" y="3866467"/>
          <a:ext cx="5600404" cy="1100683"/>
        </a:xfrm>
        <a:prstGeom prst="rect">
          <a:avLst/>
        </a:prstGeom>
        <a:solidFill>
          <a:srgbClr val="66CCF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endParaRPr lang="ru-RU" sz="2000" b="1" kern="1200" dirty="0" smtClean="0">
            <a:solidFill>
              <a:srgbClr val="002060"/>
            </a:solidFill>
          </a:endParaRPr>
        </a:p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Прогноз социально-экономического  развития  </a:t>
          </a:r>
        </a:p>
        <a:p>
          <a:pPr lvl="0" algn="ctr">
            <a:spcBef>
              <a:spcPct val="0"/>
            </a:spcBef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 на 2023 год </a:t>
          </a:r>
        </a:p>
        <a:p>
          <a:pPr lvl="0" algn="ctr">
            <a:spcBef>
              <a:spcPct val="0"/>
            </a:spcBef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и на период до 2025 года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000" kern="1200" dirty="0">
            <a:solidFill>
              <a:srgbClr val="002060"/>
            </a:solidFill>
          </a:endParaRPr>
        </a:p>
      </dsp:txBody>
      <dsp:txXfrm>
        <a:off x="3455970" y="3866467"/>
        <a:ext cx="5600404" cy="1100683"/>
      </dsp:txXfrm>
    </dsp:sp>
    <dsp:sp modelId="{97F89BEF-610A-419B-8A3F-66CB9E89428A}">
      <dsp:nvSpPr>
        <dsp:cNvPr id="0" name=""/>
        <dsp:cNvSpPr/>
      </dsp:nvSpPr>
      <dsp:spPr>
        <a:xfrm>
          <a:off x="3488471" y="5195618"/>
          <a:ext cx="5567903" cy="675836"/>
        </a:xfrm>
        <a:prstGeom prst="rect">
          <a:avLst/>
        </a:prstGeom>
        <a:solidFill>
          <a:srgbClr val="FFFF6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Муниципальные программы  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2060"/>
              </a:solidFill>
              <a:latin typeface="Palatino Linotype" pitchFamily="18" charset="0"/>
            </a:rPr>
            <a:t>МО Туапсинский район</a:t>
          </a:r>
          <a:endParaRPr lang="ru-RU" sz="1700" b="1" kern="1200" dirty="0">
            <a:solidFill>
              <a:srgbClr val="002060"/>
            </a:solidFill>
            <a:latin typeface="Palatino Linotype" pitchFamily="18" charset="0"/>
          </a:endParaRPr>
        </a:p>
      </dsp:txBody>
      <dsp:txXfrm>
        <a:off x="3488471" y="5195618"/>
        <a:ext cx="5567903" cy="675836"/>
      </dsp:txXfrm>
    </dsp:sp>
    <dsp:sp modelId="{A2AB62FE-E2FA-4134-B89A-C05908F39CCD}">
      <dsp:nvSpPr>
        <dsp:cNvPr id="0" name=""/>
        <dsp:cNvSpPr/>
      </dsp:nvSpPr>
      <dsp:spPr>
        <a:xfrm>
          <a:off x="3420090" y="1458757"/>
          <a:ext cx="5636284" cy="92552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bg1"/>
              </a:solidFill>
              <a:latin typeface="Palatino Linotype" pitchFamily="18" charset="0"/>
            </a:rPr>
            <a:t>Основные направления бюджетной и налоговой политики Краснодарского края на 2023 год и на плановый   период 2024 и 2025 годов </a:t>
          </a:r>
          <a:endParaRPr lang="ru-RU" sz="1700" kern="1200" dirty="0">
            <a:solidFill>
              <a:schemeClr val="bg1"/>
            </a:solidFill>
            <a:latin typeface="Palatino Linotype" pitchFamily="18" charset="0"/>
          </a:endParaRPr>
        </a:p>
      </dsp:txBody>
      <dsp:txXfrm>
        <a:off x="3420090" y="1458757"/>
        <a:ext cx="5636284" cy="9255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1058E-B318-4B54-89FC-FED722CD79BA}">
      <dsp:nvSpPr>
        <dsp:cNvPr id="0" name=""/>
        <dsp:cNvSpPr/>
      </dsp:nvSpPr>
      <dsp:spPr>
        <a:xfrm>
          <a:off x="-6107584" y="-1052209"/>
          <a:ext cx="8190523" cy="8190523"/>
        </a:xfrm>
        <a:prstGeom prst="blockArc">
          <a:avLst>
            <a:gd name="adj1" fmla="val 18900000"/>
            <a:gd name="adj2" fmla="val 2700000"/>
            <a:gd name="adj3" fmla="val 264"/>
          </a:avLst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9E8481-E879-46EE-B2F8-14C361727F8D}">
      <dsp:nvSpPr>
        <dsp:cNvPr id="0" name=""/>
        <dsp:cNvSpPr/>
      </dsp:nvSpPr>
      <dsp:spPr>
        <a:xfrm>
          <a:off x="2592291" y="317439"/>
          <a:ext cx="6255155" cy="2155004"/>
        </a:xfrm>
        <a:prstGeom prst="flowChartAlternateProcess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rgbClr val="00D2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80076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1"/>
              </a:solidFill>
            </a:rPr>
            <a:t>Дополнительный норматив отчислений от налога на доходы физических лиц </a:t>
          </a:r>
          <a:r>
            <a:rPr lang="ru-RU" sz="2000" b="0" kern="1200" dirty="0" smtClean="0">
              <a:solidFill>
                <a:schemeClr val="tx1"/>
              </a:solidFill>
            </a:rPr>
            <a:t>в бюджет                                                 МО Туапсинский район     </a:t>
          </a:r>
          <a:r>
            <a:rPr lang="ru-RU" sz="1800" b="0" kern="1200" dirty="0" smtClean="0">
              <a:solidFill>
                <a:schemeClr val="tx1"/>
              </a:solidFill>
            </a:rPr>
            <a:t>                                                                                          (</a:t>
          </a:r>
          <a:r>
            <a:rPr lang="ru-RU" sz="1800" b="1" kern="1200" dirty="0" smtClean="0">
              <a:solidFill>
                <a:schemeClr val="tx1"/>
              </a:solidFill>
            </a:rPr>
            <a:t>в 2023 году -2,44%</a:t>
          </a:r>
          <a:r>
            <a:rPr lang="ru-RU" sz="1800" b="0" kern="1200" dirty="0" smtClean="0">
              <a:solidFill>
                <a:schemeClr val="tx1"/>
              </a:solidFill>
            </a:rPr>
            <a:t>, на 2024 год- 1,96</a:t>
          </a:r>
          <a:r>
            <a:rPr lang="ru-RU" sz="1800" b="1" kern="1200" dirty="0" smtClean="0">
              <a:solidFill>
                <a:schemeClr val="tx1"/>
              </a:solidFill>
            </a:rPr>
            <a:t>%,       </a:t>
          </a:r>
          <a:r>
            <a:rPr lang="ru-RU" sz="1800" b="0" kern="1200" dirty="0" smtClean="0">
              <a:solidFill>
                <a:schemeClr val="tx1"/>
              </a:solidFill>
            </a:rPr>
            <a:t>на 2025 год -1,85%)</a:t>
          </a:r>
        </a:p>
      </dsp:txBody>
      <dsp:txXfrm>
        <a:off x="2697488" y="422636"/>
        <a:ext cx="6044761" cy="1944610"/>
      </dsp:txXfrm>
    </dsp:sp>
    <dsp:sp modelId="{D0A387B2-F88C-469D-AC6C-CF6187F00039}">
      <dsp:nvSpPr>
        <dsp:cNvPr id="0" name=""/>
        <dsp:cNvSpPr/>
      </dsp:nvSpPr>
      <dsp:spPr>
        <a:xfrm>
          <a:off x="285968" y="216022"/>
          <a:ext cx="3373991" cy="2225334"/>
        </a:xfrm>
        <a:prstGeom prst="ellipse">
          <a:avLst/>
        </a:prstGeom>
        <a:solidFill>
          <a:srgbClr val="92D050"/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89BE1D-6841-44F6-9255-86017B403359}">
      <dsp:nvSpPr>
        <dsp:cNvPr id="0" name=""/>
        <dsp:cNvSpPr/>
      </dsp:nvSpPr>
      <dsp:spPr>
        <a:xfrm>
          <a:off x="2880315" y="2897576"/>
          <a:ext cx="5943875" cy="2423821"/>
        </a:xfrm>
        <a:prstGeom prst="flowChartAlternateProcess">
          <a:avLst/>
        </a:prstGeom>
        <a:solidFill>
          <a:srgbClr val="FFFF66"/>
        </a:solidFill>
        <a:ln>
          <a:solidFill>
            <a:schemeClr val="accent2">
              <a:lumMod val="50000"/>
            </a:schemeClr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80076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solidFill>
                <a:schemeClr val="tx1"/>
              </a:solidFill>
            </a:rPr>
            <a:t>Отмена с 1 января 2023 года института консолидированной  группы налогоплательщиков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800" b="1" kern="1200" dirty="0" smtClean="0">
              <a:solidFill>
                <a:schemeClr val="tx1"/>
              </a:solidFill>
            </a:rPr>
            <a:t>(ст. 3 от 03.08.2018  № 302-ФЗ, в редакции от 02.07.2021 года №305-ФЗ)</a:t>
          </a:r>
        </a:p>
      </dsp:txBody>
      <dsp:txXfrm>
        <a:off x="2998634" y="3015895"/>
        <a:ext cx="5707237" cy="2187183"/>
      </dsp:txXfrm>
    </dsp:sp>
    <dsp:sp modelId="{A75342D2-FCED-4E2D-8CE4-3898CDB924CF}">
      <dsp:nvSpPr>
        <dsp:cNvPr id="0" name=""/>
        <dsp:cNvSpPr/>
      </dsp:nvSpPr>
      <dsp:spPr>
        <a:xfrm>
          <a:off x="38586" y="2839163"/>
          <a:ext cx="3528408" cy="2243264"/>
        </a:xfrm>
        <a:prstGeom prst="ellipse">
          <a:avLst/>
        </a:prstGeom>
        <a:solidFill>
          <a:srgbClr val="FFFF00"/>
        </a:solidFill>
        <a:ln>
          <a:solidFill>
            <a:schemeClr val="tx1"/>
          </a:solidFill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2700" prstMaterial="flat">
          <a:bevelT w="177800" h="254000"/>
          <a:bevelB w="1524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534169" y="849287"/>
          <a:ext cx="3187180" cy="1917256"/>
        </a:xfrm>
        <a:prstGeom prst="round2SameRect">
          <a:avLst>
            <a:gd name="adj1" fmla="val 16670"/>
            <a:gd name="adj2" fmla="val 0"/>
          </a:avLst>
        </a:prstGeom>
        <a:solidFill>
          <a:srgbClr val="34C2A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"Поддержка реестровых казачьих обществ Туапсинского района" – 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5 588,0 тыс. руб.</a:t>
          </a:r>
          <a:endParaRPr lang="ru-RU" sz="1300" kern="1200" dirty="0"/>
        </a:p>
      </dsp:txBody>
      <dsp:txXfrm rot="5400000">
        <a:off x="194403" y="307935"/>
        <a:ext cx="1823646" cy="2999960"/>
      </dsp:txXfrm>
    </dsp:sp>
    <dsp:sp modelId="{6041F25F-8171-4DBE-848D-B01C4BFC7DA6}">
      <dsp:nvSpPr>
        <dsp:cNvPr id="0" name=""/>
        <dsp:cNvSpPr/>
      </dsp:nvSpPr>
      <dsp:spPr>
        <a:xfrm rot="5400000">
          <a:off x="1338388" y="964289"/>
          <a:ext cx="3193852" cy="1693925"/>
        </a:xfrm>
        <a:prstGeom prst="round2SameRect">
          <a:avLst>
            <a:gd name="adj1" fmla="val 16670"/>
            <a:gd name="adj2" fmla="val 0"/>
          </a:avLst>
        </a:prstGeom>
        <a:solidFill>
          <a:srgbClr val="6BD7C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на оказание финансовой поддержки социально ориентированных казачьих обществ на осуществление деятельности по профилактике социально опасных форм поведения</a:t>
          </a:r>
          <a:endParaRPr lang="ru-RU" sz="1300" kern="1200" dirty="0"/>
        </a:p>
      </dsp:txBody>
      <dsp:txXfrm rot="-5400000">
        <a:off x="2088352" y="297031"/>
        <a:ext cx="1611220" cy="3028442"/>
      </dsp:txXfrm>
    </dsp:sp>
    <dsp:sp modelId="{2890274A-3F54-4913-9AAA-DB0E250B8F7F}">
      <dsp:nvSpPr>
        <dsp:cNvPr id="0" name=""/>
        <dsp:cNvSpPr/>
      </dsp:nvSpPr>
      <dsp:spPr>
        <a:xfrm>
          <a:off x="1412526" y="-253066"/>
          <a:ext cx="1533277" cy="1149166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1412526" y="2716919"/>
          <a:ext cx="1533277" cy="112946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B98C60-E983-44AD-8550-33EC86231896}">
      <dsp:nvSpPr>
        <dsp:cNvPr id="0" name=""/>
        <dsp:cNvSpPr/>
      </dsp:nvSpPr>
      <dsp:spPr>
        <a:xfrm rot="16200000">
          <a:off x="-378334" y="851856"/>
          <a:ext cx="3108375" cy="1976155"/>
        </a:xfrm>
        <a:prstGeom prst="round2SameRect">
          <a:avLst>
            <a:gd name="adj1" fmla="val 16670"/>
            <a:gd name="adj2" fmla="val 0"/>
          </a:avLst>
        </a:prstGeom>
        <a:solidFill>
          <a:srgbClr val="34C2A7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82550" rIns="74295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Подпрограмма "Укрепление правопорядка, профилактика правонарушений, усиление борьбы с преступностью и противодействие коррупции в Туапсинском районе" – 941,0 тыс. руб.</a:t>
          </a:r>
          <a:endParaRPr lang="ru-RU" sz="1300" kern="1200" dirty="0"/>
        </a:p>
      </dsp:txBody>
      <dsp:txXfrm rot="5400000">
        <a:off x="284260" y="382231"/>
        <a:ext cx="1879670" cy="2915405"/>
      </dsp:txXfrm>
    </dsp:sp>
    <dsp:sp modelId="{6041F25F-8171-4DBE-848D-B01C4BFC7DA6}">
      <dsp:nvSpPr>
        <dsp:cNvPr id="0" name=""/>
        <dsp:cNvSpPr/>
      </dsp:nvSpPr>
      <dsp:spPr>
        <a:xfrm rot="5400000">
          <a:off x="1606508" y="645479"/>
          <a:ext cx="3119735" cy="2400291"/>
        </a:xfrm>
        <a:prstGeom prst="round2SameRect">
          <a:avLst>
            <a:gd name="adj1" fmla="val 16670"/>
            <a:gd name="adj2" fmla="val 0"/>
          </a:avLst>
        </a:prstGeom>
        <a:solidFill>
          <a:srgbClr val="6BD7C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4295" tIns="82550" rIns="49530" bIns="8255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изготовление методических и агитационных материалов профилактической направленности</a:t>
          </a:r>
          <a:endParaRPr lang="ru-RU" sz="1300" kern="1200" dirty="0"/>
        </a:p>
      </dsp:txBody>
      <dsp:txXfrm rot="-5400000">
        <a:off x="1966230" y="402951"/>
        <a:ext cx="2283097" cy="2885347"/>
      </dsp:txXfrm>
    </dsp:sp>
    <dsp:sp modelId="{2890274A-3F54-4913-9AAA-DB0E250B8F7F}">
      <dsp:nvSpPr>
        <dsp:cNvPr id="0" name=""/>
        <dsp:cNvSpPr/>
      </dsp:nvSpPr>
      <dsp:spPr>
        <a:xfrm>
          <a:off x="1414012" y="-111490"/>
          <a:ext cx="1496391" cy="110221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8DBE0B3-D79B-43B2-AB15-BABE495611A2}">
      <dsp:nvSpPr>
        <dsp:cNvPr id="0" name=""/>
        <dsp:cNvSpPr/>
      </dsp:nvSpPr>
      <dsp:spPr>
        <a:xfrm rot="10800000">
          <a:off x="1414012" y="2644380"/>
          <a:ext cx="1496391" cy="1102218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2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8BB12-D1C6-4A82-883F-3C23CEFDB008}">
      <dsp:nvSpPr>
        <dsp:cNvPr id="0" name=""/>
        <dsp:cNvSpPr/>
      </dsp:nvSpPr>
      <dsp:spPr>
        <a:xfrm rot="16200000">
          <a:off x="-1198413" y="1199529"/>
          <a:ext cx="5301208" cy="2902148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663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Наш адрес: 352800, г.Туапсе, 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ул. Свободы, д.3</a:t>
          </a:r>
          <a:endParaRPr lang="ru-RU" sz="2600" kern="1200" dirty="0"/>
        </a:p>
      </dsp:txBody>
      <dsp:txXfrm rot="5400000">
        <a:off x="1117" y="1060241"/>
        <a:ext cx="2902148" cy="3180724"/>
      </dsp:txXfrm>
    </dsp:sp>
    <dsp:sp modelId="{FBF4D26B-14D3-418A-A8F1-2374D0E5C1FE}">
      <dsp:nvSpPr>
        <dsp:cNvPr id="0" name=""/>
        <dsp:cNvSpPr/>
      </dsp:nvSpPr>
      <dsp:spPr>
        <a:xfrm rot="16200000">
          <a:off x="1921396" y="1199529"/>
          <a:ext cx="5301208" cy="2902148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663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Телефон:  (86167) 2-57-11</a:t>
          </a:r>
          <a:endParaRPr lang="ru-RU" sz="2600" kern="1200" dirty="0"/>
        </a:p>
      </dsp:txBody>
      <dsp:txXfrm rot="5400000">
        <a:off x="3120926" y="1060241"/>
        <a:ext cx="2902148" cy="3180724"/>
      </dsp:txXfrm>
    </dsp:sp>
    <dsp:sp modelId="{B30776A0-22B5-4B31-8DE4-C166F018BB87}">
      <dsp:nvSpPr>
        <dsp:cNvPr id="0" name=""/>
        <dsp:cNvSpPr/>
      </dsp:nvSpPr>
      <dsp:spPr>
        <a:xfrm rot="16200000">
          <a:off x="5041205" y="1199529"/>
          <a:ext cx="5301208" cy="2902148"/>
        </a:xfrm>
        <a:prstGeom prst="flowChartManualOperation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0" tIns="0" rIns="164663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Адрес электронной почты: </a:t>
          </a:r>
          <a:r>
            <a:rPr lang="en-US" sz="2600" kern="1200" dirty="0" smtClean="0"/>
            <a:t>tuaprfin@mail.ru </a:t>
          </a:r>
          <a:endParaRPr lang="ru-RU" sz="2600" kern="1200" dirty="0"/>
        </a:p>
      </dsp:txBody>
      <dsp:txXfrm rot="5400000">
        <a:off x="6240735" y="1060241"/>
        <a:ext cx="2902148" cy="3180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0.66433</cdr:x>
      <cdr:y>0.79423</cdr:y>
    </cdr:from>
    <cdr:to>
      <cdr:x>0.99898</cdr:x>
      <cdr:y>1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6146583" y="4725097"/>
          <a:ext cx="3096294" cy="1224183"/>
        </a:xfrm>
        <a:prstGeom xmlns:a="http://schemas.openxmlformats.org/drawingml/2006/main" prst="rect">
          <a:avLst/>
        </a:prstGeom>
        <a:solidFill xmlns:a="http://schemas.openxmlformats.org/drawingml/2006/main">
          <a:srgbClr val="0033CC"/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Объем (оборот) работ, услуг  </a:t>
          </a:r>
        </a:p>
        <a:p xmlns:a="http://schemas.openxmlformats.org/drawingml/2006/main">
          <a:pPr algn="ctr"/>
          <a:r>
            <a:rPr lang="ru-RU" sz="2400" b="1" dirty="0" smtClean="0">
              <a:latin typeface="Palatino Linotype" panose="02040502050505030304" pitchFamily="18" charset="0"/>
            </a:rPr>
            <a:t>129 млрд. руб.</a:t>
          </a:r>
          <a:endParaRPr lang="ru-RU" sz="2400" b="1" dirty="0">
            <a:latin typeface="Palatino Linotype" panose="02040502050505030304" pitchFamily="18" charset="0"/>
          </a:endParaRPr>
        </a:p>
      </cdr:txBody>
    </cdr:sp>
  </cdr:relSizeAnchor>
  <cdr:relSizeAnchor xmlns:cdr="http://schemas.openxmlformats.org/drawingml/2006/chartDrawing">
    <cdr:from>
      <cdr:x>0.24123</cdr:x>
      <cdr:y>0.31297</cdr:y>
    </cdr:from>
    <cdr:to>
      <cdr:x>0.36575</cdr:x>
      <cdr:y>0.3977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231972" y="1890086"/>
          <a:ext cx="1152100" cy="511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25%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0.31129</cdr:x>
      <cdr:y>0.50835</cdr:y>
    </cdr:from>
    <cdr:to>
      <cdr:x>0.50586</cdr:x>
      <cdr:y>0.60518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880228" y="3024336"/>
          <a:ext cx="180020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0.43773</cdr:x>
      <cdr:y>0.24508</cdr:y>
    </cdr:from>
    <cdr:to>
      <cdr:x>0.56225</cdr:x>
      <cdr:y>0.34191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4050025" y="1458038"/>
          <a:ext cx="1152101" cy="5760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17%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0.58367</cdr:x>
      <cdr:y>0.32489</cdr:y>
    </cdr:from>
    <cdr:to>
      <cdr:x>0.73154</cdr:x>
      <cdr:y>0.40962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400324" y="1962094"/>
          <a:ext cx="1368143" cy="511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>
              <a:solidFill>
                <a:schemeClr val="tx1"/>
              </a:solidFill>
              <a:latin typeface="Bookman Old Style" panose="02050604050505020204" pitchFamily="18" charset="0"/>
            </a:rPr>
            <a:t>9</a:t>
          </a:r>
          <a:r>
            <a:rPr lang="ru-RU" sz="3200" b="1" dirty="0" smtClean="0">
              <a:solidFill>
                <a:schemeClr val="tx1"/>
              </a:solidFill>
              <a:latin typeface="Bookman Old Style" panose="02050604050505020204" pitchFamily="18" charset="0"/>
            </a:rPr>
            <a:t>%</a:t>
          </a:r>
          <a:endParaRPr lang="ru-RU" sz="3200" b="1" dirty="0">
            <a:solidFill>
              <a:schemeClr val="tx1"/>
            </a:solidFill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0.67708</cdr:x>
      <cdr:y>0.4295</cdr:y>
    </cdr:from>
    <cdr:to>
      <cdr:x>0.79382</cdr:x>
      <cdr:y>0.52633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6264604" y="2593811"/>
          <a:ext cx="1080118" cy="5847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latin typeface="Bookman Old Style" panose="02050604050505020204" pitchFamily="18" charset="0"/>
            </a:rPr>
            <a:t>4%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0.38132</cdr:x>
      <cdr:y>0.53557</cdr:y>
    </cdr:from>
    <cdr:to>
      <cdr:x>0.51634</cdr:x>
      <cdr:y>0.6203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528116" y="3186230"/>
          <a:ext cx="1249207" cy="5040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latin typeface="Bookman Old Style" panose="02050604050505020204" pitchFamily="18" charset="0"/>
            </a:rPr>
            <a:t>44%</a:t>
          </a:r>
          <a:endParaRPr lang="ru-RU" sz="3200" b="1" dirty="0">
            <a:latin typeface="Bookman Old Style" panose="02050604050505020204" pitchFamily="18" charset="0"/>
          </a:endParaRPr>
        </a:p>
      </cdr:txBody>
    </cdr:sp>
  </cdr:relSizeAnchor>
  <cdr:relSizeAnchor xmlns:cdr="http://schemas.openxmlformats.org/drawingml/2006/chartDrawing">
    <cdr:from>
      <cdr:x>0.69265</cdr:x>
      <cdr:y>0.54873</cdr:y>
    </cdr:from>
    <cdr:to>
      <cdr:x>0.78604</cdr:x>
      <cdr:y>0.62135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408620" y="3313891"/>
          <a:ext cx="864076" cy="4385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3000" b="1" dirty="0">
              <a:latin typeface="Bookman Old Style" panose="02050604050505020204" pitchFamily="18" charset="0"/>
            </a:rPr>
            <a:t>1</a:t>
          </a:r>
          <a:r>
            <a:rPr lang="ru-RU" sz="3000" b="1" dirty="0" smtClean="0">
              <a:latin typeface="Bookman Old Style" panose="02050604050505020204" pitchFamily="18" charset="0"/>
            </a:rPr>
            <a:t>%</a:t>
          </a:r>
          <a:endParaRPr lang="ru-RU" sz="3000" b="1" dirty="0">
            <a:latin typeface="Bookman Old Style" panose="020506040505050202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0.08121</cdr:x>
      <cdr:y>0.02257</cdr:y>
    </cdr:from>
    <cdr:to>
      <cdr:x>0.20896</cdr:x>
      <cdr:y>0.09787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32415" y="142401"/>
          <a:ext cx="1152164" cy="475092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1 330,0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0.27406</cdr:x>
      <cdr:y>0.02283</cdr:y>
    </cdr:from>
    <cdr:to>
      <cdr:x>0.40857</cdr:x>
      <cdr:y>0.09426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471687" y="144042"/>
          <a:ext cx="1213091" cy="45067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1 322,5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0.45647</cdr:x>
      <cdr:y>0.02283</cdr:y>
    </cdr:from>
    <cdr:to>
      <cdr:x>0.5922</cdr:x>
      <cdr:y>0.1025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4116803" y="144042"/>
          <a:ext cx="1224159" cy="502663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rgbClr val="002060"/>
              </a:solidFill>
            </a:rPr>
            <a:t>1 323,3</a:t>
          </a:r>
          <a:endParaRPr lang="ru-RU" sz="2400" b="1" dirty="0">
            <a:solidFill>
              <a:srgbClr val="002060"/>
            </a:solidFill>
          </a:endParaRPr>
        </a:p>
      </cdr:txBody>
    </cdr:sp>
  </cdr:relSizeAnchor>
  <cdr:relSizeAnchor xmlns:cdr="http://schemas.openxmlformats.org/drawingml/2006/chartDrawing">
    <cdr:from>
      <cdr:x>0.0892</cdr:x>
      <cdr:y>0.46793</cdr:y>
    </cdr:from>
    <cdr:to>
      <cdr:x>0.20098</cdr:x>
      <cdr:y>0.59347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804459" y="2952327"/>
          <a:ext cx="1008111" cy="792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200" b="1" dirty="0" smtClean="0"/>
            <a:t>23,9%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0.0892</cdr:x>
      <cdr:y>0.22547</cdr:y>
    </cdr:from>
    <cdr:to>
      <cdr:x>0.19931</cdr:x>
      <cdr:y>0.33098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804459" y="1422576"/>
          <a:ext cx="993045" cy="6656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50,5%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0.47119</cdr:x>
      <cdr:y>0.22547</cdr:y>
    </cdr:from>
    <cdr:to>
      <cdr:x>0.58422</cdr:x>
      <cdr:y>0.31956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4249561" y="1422576"/>
          <a:ext cx="1019394" cy="5936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50,7%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0.28082</cdr:x>
      <cdr:y>0.22547</cdr:y>
    </cdr:from>
    <cdr:to>
      <cdr:x>0.3926</cdr:x>
      <cdr:y>0.30815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2532651" y="1422576"/>
          <a:ext cx="1008112" cy="5216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</a:rPr>
            <a:t>50,4%</a:t>
          </a:r>
          <a:endParaRPr lang="ru-RU" sz="24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0.47453</cdr:x>
      <cdr:y>0.65054</cdr:y>
    </cdr:from>
    <cdr:to>
      <cdr:x>0.58422</cdr:x>
      <cdr:y>0.71902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4279684" y="4104465"/>
          <a:ext cx="989271" cy="43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schemeClr val="tx1"/>
              </a:solidFill>
            </a:rPr>
            <a:t>10,6%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0.29076</cdr:x>
      <cdr:y>0.73043</cdr:y>
    </cdr:from>
    <cdr:to>
      <cdr:x>0.38461</cdr:x>
      <cdr:y>0.77608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2622302" y="4608517"/>
          <a:ext cx="846453" cy="2880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>
              <a:solidFill>
                <a:schemeClr val="tx1"/>
              </a:solidFill>
            </a:rPr>
            <a:t>5,8%</a:t>
          </a:r>
          <a:endParaRPr lang="ru-RU" sz="2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0.09066</cdr:x>
      <cdr:y>0.77608</cdr:y>
    </cdr:from>
    <cdr:to>
      <cdr:x>0.17849</cdr:x>
      <cdr:y>0.83315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817643" y="4896544"/>
          <a:ext cx="79212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000" b="1" dirty="0" smtClean="0">
              <a:solidFill>
                <a:schemeClr val="tx1"/>
              </a:solidFill>
            </a:rPr>
            <a:t>3,3%</a:t>
          </a:r>
          <a:endParaRPr lang="ru-RU" sz="20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0.47343</cdr:x>
      <cdr:y>0.73043</cdr:y>
    </cdr:from>
    <cdr:to>
      <cdr:x>0.56825</cdr:x>
      <cdr:y>0.79891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4269763" y="4608517"/>
          <a:ext cx="855176" cy="43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5,8%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0.28286</cdr:x>
      <cdr:y>0.77608</cdr:y>
    </cdr:from>
    <cdr:to>
      <cdr:x>0.38461</cdr:x>
      <cdr:y>0.83315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2551053" y="4896537"/>
          <a:ext cx="917702" cy="3600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0.08456</cdr:x>
      <cdr:y>0.71902</cdr:y>
    </cdr:from>
    <cdr:to>
      <cdr:x>0.19133</cdr:x>
      <cdr:y>0.77608</cdr:y>
    </cdr:to>
    <cdr:sp macro="" textlink="">
      <cdr:nvSpPr>
        <cdr:cNvPr id="16" name="TextBox 1"/>
        <cdr:cNvSpPr txBox="1"/>
      </cdr:nvSpPr>
      <cdr:spPr>
        <a:xfrm xmlns:a="http://schemas.openxmlformats.org/drawingml/2006/main">
          <a:off x="762628" y="4536505"/>
          <a:ext cx="962936" cy="36003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5,9%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0.47244</cdr:x>
      <cdr:y>0.46793</cdr:y>
    </cdr:from>
    <cdr:to>
      <cdr:x>0.56202</cdr:x>
      <cdr:y>0.55924</cdr:y>
    </cdr:to>
    <cdr:sp macro="" textlink="">
      <cdr:nvSpPr>
        <cdr:cNvPr id="17" name="TextBox 1"/>
        <cdr:cNvSpPr txBox="1"/>
      </cdr:nvSpPr>
      <cdr:spPr>
        <a:xfrm xmlns:a="http://schemas.openxmlformats.org/drawingml/2006/main">
          <a:off x="4260834" y="2952328"/>
          <a:ext cx="807903" cy="576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24%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0.29076</cdr:x>
      <cdr:y>0.46793</cdr:y>
    </cdr:from>
    <cdr:to>
      <cdr:x>0.37435</cdr:x>
      <cdr:y>0.55924</cdr:y>
    </cdr:to>
    <cdr:sp macro="" textlink="">
      <cdr:nvSpPr>
        <cdr:cNvPr id="18" name="TextBox 1"/>
        <cdr:cNvSpPr txBox="1"/>
      </cdr:nvSpPr>
      <cdr:spPr>
        <a:xfrm xmlns:a="http://schemas.openxmlformats.org/drawingml/2006/main">
          <a:off x="2622302" y="2952329"/>
          <a:ext cx="753880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24%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0.2829</cdr:x>
      <cdr:y>0.81032</cdr:y>
    </cdr:from>
    <cdr:to>
      <cdr:x>0.38461</cdr:x>
      <cdr:y>0.86872</cdr:y>
    </cdr:to>
    <cdr:sp macro="" textlink="">
      <cdr:nvSpPr>
        <cdr:cNvPr id="19" name="TextBox 1"/>
        <cdr:cNvSpPr txBox="1"/>
      </cdr:nvSpPr>
      <cdr:spPr>
        <a:xfrm xmlns:a="http://schemas.openxmlformats.org/drawingml/2006/main">
          <a:off x="2551414" y="5112568"/>
          <a:ext cx="917341" cy="368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0.08637</cdr:x>
      <cdr:y>0.81246</cdr:y>
    </cdr:from>
    <cdr:to>
      <cdr:x>0.18521</cdr:x>
      <cdr:y>0.86888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78948" y="5184576"/>
          <a:ext cx="891417" cy="36003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0.28082</cdr:x>
      <cdr:y>0.65054</cdr:y>
    </cdr:from>
    <cdr:to>
      <cdr:x>0.3926</cdr:x>
      <cdr:y>0.71902</cdr:y>
    </cdr:to>
    <cdr:sp macro="" textlink="">
      <cdr:nvSpPr>
        <cdr:cNvPr id="22" name="TextBox 1"/>
        <cdr:cNvSpPr txBox="1"/>
      </cdr:nvSpPr>
      <cdr:spPr>
        <a:xfrm xmlns:a="http://schemas.openxmlformats.org/drawingml/2006/main">
          <a:off x="2532651" y="4104465"/>
          <a:ext cx="1008112" cy="432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2200" b="1" dirty="0" smtClean="0"/>
            <a:t>10,6%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0.09632</cdr:x>
      <cdr:y>0.65054</cdr:y>
    </cdr:from>
    <cdr:to>
      <cdr:x>0.20098</cdr:x>
      <cdr:y>0.73043</cdr:y>
    </cdr:to>
    <cdr:sp macro="" textlink="">
      <cdr:nvSpPr>
        <cdr:cNvPr id="23" name="TextBox 1"/>
        <cdr:cNvSpPr txBox="1"/>
      </cdr:nvSpPr>
      <cdr:spPr>
        <a:xfrm xmlns:a="http://schemas.openxmlformats.org/drawingml/2006/main">
          <a:off x="868689" y="4104465"/>
          <a:ext cx="943882" cy="5040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10,5%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0.47343</cdr:x>
      <cdr:y>0.77608</cdr:y>
    </cdr:from>
    <cdr:to>
      <cdr:x>0.56825</cdr:x>
      <cdr:y>0.82109</cdr:y>
    </cdr:to>
    <cdr:sp macro="" textlink="">
      <cdr:nvSpPr>
        <cdr:cNvPr id="24" name="TextBox 1"/>
        <cdr:cNvSpPr txBox="1"/>
      </cdr:nvSpPr>
      <cdr:spPr>
        <a:xfrm xmlns:a="http://schemas.openxmlformats.org/drawingml/2006/main">
          <a:off x="4269763" y="4896537"/>
          <a:ext cx="855176" cy="2839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0.60019</cdr:x>
      <cdr:y>0.17853</cdr:y>
    </cdr:from>
    <cdr:to>
      <cdr:x>1</cdr:x>
      <cdr:y>0.67432</cdr:y>
    </cdr:to>
    <cdr:sp macro="" textlink="">
      <cdr:nvSpPr>
        <cdr:cNvPr id="27" name="Скругленный прямоугольник 26"/>
        <cdr:cNvSpPr/>
      </cdr:nvSpPr>
      <cdr:spPr>
        <a:xfrm xmlns:a="http://schemas.openxmlformats.org/drawingml/2006/main">
          <a:off x="5412971" y="1152128"/>
          <a:ext cx="3605800" cy="3199507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bg2">
            <a:lumMod val="90000"/>
          </a:schemeClr>
        </a:solidFill>
        <a:ln xmlns:a="http://schemas.openxmlformats.org/drawingml/2006/main">
          <a:noFill/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500" b="1" dirty="0" smtClean="0">
              <a:solidFill>
                <a:srgbClr val="0000FF"/>
              </a:solidFill>
            </a:rPr>
            <a:t>В основу расчетов прогноза доходов на 2023-2025  годы заложены:</a:t>
          </a:r>
          <a:endParaRPr lang="ru-RU" sz="1500" dirty="0" smtClean="0">
            <a:solidFill>
              <a:srgbClr val="002060"/>
            </a:solidFill>
          </a:endParaRPr>
        </a:p>
        <a:p xmlns:a="http://schemas.openxmlformats.org/drawingml/2006/main">
          <a:pPr algn="ctr"/>
          <a:r>
            <a:rPr lang="ru-RU" sz="1300" dirty="0" smtClean="0">
              <a:solidFill>
                <a:srgbClr val="002060"/>
              </a:solidFill>
            </a:rPr>
            <a:t>Прогнозные оценки показателей  социально-экономического развития: 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индексы потребительских цен;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объемы фонда заработной платы и прибыли прибыльных организаций;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показатели собираемости налогов за ряд лет;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>
              <a:solidFill>
                <a:srgbClr val="002060"/>
              </a:solidFill>
            </a:rPr>
            <a:t>д</a:t>
          </a:r>
          <a:r>
            <a:rPr lang="ru-RU" sz="1300" dirty="0" smtClean="0">
              <a:solidFill>
                <a:srgbClr val="002060"/>
              </a:solidFill>
            </a:rPr>
            <a:t>анные главных администраторов доходов местного бюджета;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r>
            <a:rPr lang="ru-RU" sz="1300" dirty="0" smtClean="0">
              <a:solidFill>
                <a:srgbClr val="002060"/>
              </a:solidFill>
            </a:rPr>
            <a:t>ряд других параметров.</a:t>
          </a:r>
          <a:r>
            <a:rPr lang="ru-RU" sz="1300" dirty="0" smtClean="0"/>
            <a:t>.</a:t>
          </a:r>
        </a:p>
        <a:p xmlns:a="http://schemas.openxmlformats.org/drawingml/2006/main">
          <a:pPr marL="171450" indent="-171450">
            <a:buFont typeface="Arial" pitchFamily="34" charset="0"/>
            <a:buChar char="•"/>
          </a:pPr>
          <a:endParaRPr lang="ru-RU" sz="1300" dirty="0"/>
        </a:p>
      </cdr:txBody>
    </cdr:sp>
  </cdr:relSizeAnchor>
  <cdr:relSizeAnchor xmlns:cdr="http://schemas.openxmlformats.org/drawingml/2006/chartDrawing">
    <cdr:from>
      <cdr:x>0.12518</cdr:x>
      <cdr:y>0.80118</cdr:y>
    </cdr:from>
    <cdr:to>
      <cdr:x>0.22493</cdr:x>
      <cdr:y>0.8576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129003" y="5112568"/>
          <a:ext cx="89959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2000" dirty="0"/>
        </a:p>
      </cdr:txBody>
    </cdr:sp>
  </cdr:relSizeAnchor>
  <cdr:relSizeAnchor xmlns:cdr="http://schemas.openxmlformats.org/drawingml/2006/chartDrawing">
    <cdr:from>
      <cdr:x>0.47103</cdr:x>
      <cdr:y>0.86481</cdr:y>
    </cdr:from>
    <cdr:to>
      <cdr:x>0.56685</cdr:x>
      <cdr:y>0.92924</cdr:y>
    </cdr:to>
    <cdr:sp macro="" textlink="">
      <cdr:nvSpPr>
        <cdr:cNvPr id="26" name="TextBox 1"/>
        <cdr:cNvSpPr txBox="1"/>
      </cdr:nvSpPr>
      <cdr:spPr>
        <a:xfrm xmlns:a="http://schemas.openxmlformats.org/drawingml/2006/main">
          <a:off x="4248156" y="5456353"/>
          <a:ext cx="864129" cy="406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2,3%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0.27406</cdr:x>
      <cdr:y>0.86477</cdr:y>
    </cdr:from>
    <cdr:to>
      <cdr:x>0.36764</cdr:x>
      <cdr:y>0.92924</cdr:y>
    </cdr:to>
    <cdr:sp macro="" textlink="">
      <cdr:nvSpPr>
        <cdr:cNvPr id="28" name="TextBox 1"/>
        <cdr:cNvSpPr txBox="1"/>
      </cdr:nvSpPr>
      <cdr:spPr>
        <a:xfrm xmlns:a="http://schemas.openxmlformats.org/drawingml/2006/main">
          <a:off x="2471645" y="5456120"/>
          <a:ext cx="843977" cy="4067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2,6%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0.08755</cdr:x>
      <cdr:y>0.85984</cdr:y>
    </cdr:from>
    <cdr:to>
      <cdr:x>0.18639</cdr:x>
      <cdr:y>0.93391</cdr:y>
    </cdr:to>
    <cdr:sp macro="" textlink="">
      <cdr:nvSpPr>
        <cdr:cNvPr id="29" name="TextBox 1"/>
        <cdr:cNvSpPr txBox="1"/>
      </cdr:nvSpPr>
      <cdr:spPr>
        <a:xfrm xmlns:a="http://schemas.openxmlformats.org/drawingml/2006/main">
          <a:off x="789614" y="5486918"/>
          <a:ext cx="891417" cy="4726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2,6%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0.46787</cdr:x>
      <cdr:y>0.81032</cdr:y>
    </cdr:from>
    <cdr:to>
      <cdr:x>0.56368</cdr:x>
      <cdr:y>0.87475</cdr:y>
    </cdr:to>
    <cdr:sp macro="" textlink="">
      <cdr:nvSpPr>
        <cdr:cNvPr id="30" name="TextBox 1"/>
        <cdr:cNvSpPr txBox="1"/>
      </cdr:nvSpPr>
      <cdr:spPr>
        <a:xfrm xmlns:a="http://schemas.openxmlformats.org/drawingml/2006/main">
          <a:off x="4219581" y="5112568"/>
          <a:ext cx="864129" cy="406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200" b="1" dirty="0" smtClean="0"/>
            <a:t>3,3%</a:t>
          </a:r>
          <a:endParaRPr lang="ru-RU" sz="2200" b="1" dirty="0"/>
        </a:p>
      </cdr:txBody>
    </cdr:sp>
  </cdr:relSizeAnchor>
  <cdr:relSizeAnchor xmlns:cdr="http://schemas.openxmlformats.org/drawingml/2006/chartDrawing">
    <cdr:from>
      <cdr:x>0.64011</cdr:x>
      <cdr:y>0.02232</cdr:y>
    </cdr:from>
    <cdr:to>
      <cdr:x>0.97545</cdr:x>
      <cdr:y>0.16737</cdr:y>
    </cdr:to>
    <cdr:sp macro="" textlink="">
      <cdr:nvSpPr>
        <cdr:cNvPr id="6" name="Скругленный прямоугольник 5"/>
        <cdr:cNvSpPr/>
      </cdr:nvSpPr>
      <cdr:spPr>
        <a:xfrm xmlns:a="http://schemas.openxmlformats.org/drawingml/2006/main">
          <a:off x="5773011" y="144016"/>
          <a:ext cx="3024336" cy="936104"/>
        </a:xfrm>
        <a:prstGeom xmlns:a="http://schemas.openxmlformats.org/drawingml/2006/main" prst="roundRect">
          <a:avLst/>
        </a:prstGeom>
        <a:solidFill xmlns:a="http://schemas.openxmlformats.org/drawingml/2006/main">
          <a:schemeClr val="accent5">
            <a:lumMod val="60000"/>
            <a:lumOff val="4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600" b="1" dirty="0" smtClean="0">
              <a:solidFill>
                <a:srgbClr val="002060"/>
              </a:solidFill>
            </a:rPr>
            <a:t>План  на 2022 год </a:t>
          </a:r>
        </a:p>
        <a:p xmlns:a="http://schemas.openxmlformats.org/drawingml/2006/main">
          <a:pPr algn="ctr"/>
          <a:r>
            <a:rPr lang="ru-RU" sz="1600" b="1" dirty="0" smtClean="0">
              <a:solidFill>
                <a:srgbClr val="002060"/>
              </a:solidFill>
            </a:rPr>
            <a:t>1 млрд. 212,8  млн.руб.  </a:t>
          </a:r>
        </a:p>
        <a:p xmlns:a="http://schemas.openxmlformats.org/drawingml/2006/main">
          <a:pPr algn="ctr"/>
          <a:r>
            <a:rPr lang="ru-RU" sz="1600" b="1" dirty="0" smtClean="0">
              <a:solidFill>
                <a:srgbClr val="002060"/>
              </a:solidFill>
            </a:rPr>
            <a:t>или 109,7%</a:t>
          </a:r>
          <a:endParaRPr lang="ru-RU" sz="1600" b="1" dirty="0">
            <a:solidFill>
              <a:srgbClr val="00206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0.00222</cdr:x>
      <cdr:y>0.60033</cdr:y>
    </cdr:from>
    <cdr:to>
      <cdr:x>0.73934</cdr:x>
      <cdr:y>1</cdr:y>
    </cdr:to>
    <cdr:sp macro="" textlink="">
      <cdr:nvSpPr>
        <cdr:cNvPr id="14" name="Скругленный прямоугольник 13"/>
        <cdr:cNvSpPr/>
      </cdr:nvSpPr>
      <cdr:spPr>
        <a:xfrm xmlns:a="http://schemas.openxmlformats.org/drawingml/2006/main">
          <a:off x="20541" y="3744416"/>
          <a:ext cx="6820217" cy="2492896"/>
        </a:xfrm>
        <a:prstGeom xmlns:a="http://schemas.openxmlformats.org/drawingml/2006/main" prst="roundRect">
          <a:avLst/>
        </a:prstGeom>
        <a:solidFill xmlns:a="http://schemas.openxmlformats.org/drawingml/2006/main">
          <a:srgbClr val="FFFF99"/>
        </a:solidFill>
        <a:ln xmlns:a="http://schemas.openxmlformats.org/drawingml/2006/main">
          <a:noFill/>
        </a:ln>
        <a:effectLst xmlns:a="http://schemas.openxmlformats.org/drawingml/2006/main">
          <a:outerShdw blurRad="152400" dist="317500" dir="5400000" sx="90000" sy="-19000" rotWithShape="0">
            <a:prstClr val="black">
              <a:alpha val="15000"/>
            </a:prstClr>
          </a:outerShdw>
        </a:effectLst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>
            <a:lnSpc>
              <a:spcPts val="1500"/>
            </a:lnSpc>
          </a:pPr>
          <a:r>
            <a:rPr lang="ru-RU" sz="1600" b="1" u="sng" dirty="0" smtClean="0">
              <a:solidFill>
                <a:srgbClr val="002060"/>
              </a:solidFill>
            </a:rPr>
            <a:t>На планирование  доходов 2023 года повлияли:</a:t>
          </a:r>
        </a:p>
        <a:p xmlns:a="http://schemas.openxmlformats.org/drawingml/2006/main">
          <a:pPr lvl="0" algn="l">
            <a:lnSpc>
              <a:spcPts val="1500"/>
            </a:lnSpc>
          </a:pPr>
          <a:r>
            <a:rPr lang="ru-RU" sz="1200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400" dirty="0">
              <a:solidFill>
                <a:prstClr val="black">
                  <a:lumMod val="95000"/>
                  <a:lumOff val="5000"/>
                </a:prstClr>
              </a:solidFill>
            </a:rPr>
            <a:t>индекс потребительских цен </a:t>
          </a:r>
          <a:r>
            <a:rPr lang="ru-RU" sz="1400" dirty="0" smtClean="0">
              <a:solidFill>
                <a:prstClr val="black">
                  <a:lumMod val="95000"/>
                  <a:lumOff val="5000"/>
                </a:prstClr>
              </a:solidFill>
            </a:rPr>
            <a:t>– </a:t>
          </a:r>
          <a:r>
            <a:rPr lang="ru-RU" sz="1400" dirty="0" smtClean="0">
              <a:solidFill>
                <a:schemeClr val="tx1"/>
              </a:solidFill>
            </a:rPr>
            <a:t>109,0</a:t>
          </a:r>
          <a:r>
            <a:rPr lang="ru-RU" sz="1400" dirty="0" smtClean="0">
              <a:solidFill>
                <a:prstClr val="black">
                  <a:lumMod val="95000"/>
                  <a:lumOff val="5000"/>
                </a:prstClr>
              </a:solidFill>
            </a:rPr>
            <a:t>%;</a:t>
          </a:r>
          <a:endParaRPr lang="ru-RU" sz="1400" dirty="0">
            <a:solidFill>
              <a:prstClr val="black">
                <a:lumMod val="95000"/>
                <a:lumOff val="5000"/>
              </a:prstClr>
            </a:solidFill>
          </a:endParaRPr>
        </a:p>
        <a:p xmlns:a="http://schemas.openxmlformats.org/drawingml/2006/main">
          <a:pPr algn="l">
            <a:lnSpc>
              <a:spcPts val="1500"/>
            </a:lnSpc>
          </a:pPr>
          <a:endParaRPr lang="ru-RU" sz="14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 xmlns:a="http://schemas.openxmlformats.org/drawingml/2006/main">
          <a:pPr lvl="0" algn="l">
            <a:lnSpc>
              <a:spcPts val="1500"/>
            </a:lnSpc>
          </a:pP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400" dirty="0">
              <a:solidFill>
                <a:prstClr val="black">
                  <a:lumMod val="95000"/>
                  <a:lumOff val="5000"/>
                </a:prstClr>
              </a:solidFill>
            </a:rPr>
            <a:t>объем прибыли прибыльных предприятий по полному кругу–</a:t>
          </a:r>
          <a:r>
            <a:rPr lang="ru-RU" sz="1400" dirty="0">
              <a:solidFill>
                <a:schemeClr val="tx1"/>
              </a:solidFill>
            </a:rPr>
            <a:t> </a:t>
          </a:r>
          <a:r>
            <a:rPr lang="ru-RU" sz="1400" dirty="0" smtClean="0">
              <a:solidFill>
                <a:schemeClr val="tx1"/>
              </a:solidFill>
            </a:rPr>
            <a:t>101,8</a:t>
          </a:r>
          <a:r>
            <a:rPr lang="ru-RU" sz="1400" dirty="0" smtClean="0">
              <a:solidFill>
                <a:prstClr val="black"/>
              </a:solidFill>
            </a:rPr>
            <a:t>%;</a:t>
          </a:r>
          <a:endParaRPr lang="ru-RU" sz="1400" dirty="0">
            <a:solidFill>
              <a:prstClr val="black"/>
            </a:solidFill>
          </a:endParaRPr>
        </a:p>
        <a:p xmlns:a="http://schemas.openxmlformats.org/drawingml/2006/main">
          <a:pPr algn="l">
            <a:lnSpc>
              <a:spcPts val="1500"/>
            </a:lnSpc>
          </a:pP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</a:rPr>
            <a:t> </a:t>
          </a:r>
        </a:p>
        <a:p xmlns:a="http://schemas.openxmlformats.org/drawingml/2006/main">
          <a:pPr lvl="0" algn="l">
            <a:lnSpc>
              <a:spcPts val="1500"/>
            </a:lnSpc>
          </a:pP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400" dirty="0">
              <a:solidFill>
                <a:prstClr val="black">
                  <a:lumMod val="95000"/>
                  <a:lumOff val="5000"/>
                </a:prstClr>
              </a:solidFill>
            </a:rPr>
            <a:t>фонд заработной платы по полному кругу организаций – </a:t>
          </a:r>
          <a:r>
            <a:rPr lang="ru-RU" sz="1400" dirty="0" smtClean="0">
              <a:solidFill>
                <a:schemeClr val="tx1"/>
              </a:solidFill>
            </a:rPr>
            <a:t>107,5</a:t>
          </a:r>
          <a:r>
            <a:rPr lang="ru-RU" sz="1400" dirty="0" smtClean="0">
              <a:solidFill>
                <a:prstClr val="black">
                  <a:lumMod val="95000"/>
                  <a:lumOff val="5000"/>
                </a:prstClr>
              </a:solidFill>
            </a:rPr>
            <a:t>%;</a:t>
          </a:r>
          <a:endParaRPr lang="ru-RU" sz="1400" dirty="0">
            <a:solidFill>
              <a:prstClr val="black">
                <a:lumMod val="95000"/>
                <a:lumOff val="5000"/>
              </a:prstClr>
            </a:solidFill>
          </a:endParaRPr>
        </a:p>
        <a:p xmlns:a="http://schemas.openxmlformats.org/drawingml/2006/main">
          <a:pPr algn="l">
            <a:lnSpc>
              <a:spcPts val="1500"/>
            </a:lnSpc>
          </a:pPr>
          <a:endParaRPr lang="ru-RU" sz="1200" dirty="0" smtClean="0">
            <a:solidFill>
              <a:schemeClr val="tx1">
                <a:lumMod val="95000"/>
                <a:lumOff val="5000"/>
              </a:schemeClr>
            </a:solidFill>
          </a:endParaRPr>
        </a:p>
        <a:p xmlns:a="http://schemas.openxmlformats.org/drawingml/2006/main">
          <a:pPr algn="l">
            <a:lnSpc>
              <a:spcPts val="1500"/>
            </a:lnSpc>
          </a:pPr>
          <a:r>
            <a:rPr lang="ru-RU" sz="1400" dirty="0" smtClean="0">
              <a:solidFill>
                <a:schemeClr val="tx1">
                  <a:lumMod val="95000"/>
                  <a:lumOff val="5000"/>
                </a:schemeClr>
              </a:solidFill>
            </a:rPr>
            <a:t>*</a:t>
          </a:r>
          <a:r>
            <a:rPr lang="ru-RU" sz="1400" dirty="0" smtClean="0">
              <a:solidFill>
                <a:schemeClr val="tx1"/>
              </a:solidFill>
            </a:rPr>
            <a:t>собираемость </a:t>
          </a:r>
          <a:r>
            <a:rPr lang="ru-RU" sz="1400" dirty="0">
              <a:solidFill>
                <a:schemeClr val="tx1"/>
              </a:solidFill>
            </a:rPr>
            <a:t>налогов за ряд предшествующих лет, а также ряд других параметров, влияющих на изменение налогооблагаемой базы, в том числе динамика поступлений налога на прибыль, предприятий входящих в консолидированную группу налогоплательщиков (К=0,99</a:t>
          </a:r>
          <a:r>
            <a:rPr lang="ru-RU" sz="1400" dirty="0" smtClean="0">
              <a:solidFill>
                <a:schemeClr val="tx1"/>
              </a:solidFill>
            </a:rPr>
            <a:t>). </a:t>
          </a:r>
        </a:p>
      </cdr:txBody>
    </cdr:sp>
  </cdr:relSizeAnchor>
  <cdr:relSizeAnchor xmlns:cdr="http://schemas.openxmlformats.org/drawingml/2006/chartDrawing">
    <cdr:from>
      <cdr:x>0.07948</cdr:x>
      <cdr:y>0.30016</cdr:y>
    </cdr:from>
    <cdr:to>
      <cdr:x>0.21493</cdr:x>
      <cdr:y>0.38097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735352" y="1872208"/>
          <a:ext cx="1253254" cy="504038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44 766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0.64422</cdr:x>
      <cdr:y>0.22228</cdr:y>
    </cdr:from>
    <cdr:to>
      <cdr:x>0.77968</cdr:x>
      <cdr:y>0.3031</cdr:y>
    </cdr:to>
    <cdr:sp macro="" textlink="">
      <cdr:nvSpPr>
        <cdr:cNvPr id="5" name="Овал 4"/>
        <cdr:cNvSpPr/>
      </cdr:nvSpPr>
      <cdr:spPr>
        <a:xfrm xmlns:a="http://schemas.openxmlformats.org/drawingml/2006/main">
          <a:off x="5960690" y="1386408"/>
          <a:ext cx="1253347" cy="5041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55 703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0.44966</cdr:x>
      <cdr:y>0.24537</cdr:y>
    </cdr:from>
    <cdr:to>
      <cdr:x>0.58512</cdr:x>
      <cdr:y>0.32619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4160490" y="1530424"/>
          <a:ext cx="1253347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53 112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0.25847</cdr:x>
      <cdr:y>0.27707</cdr:y>
    </cdr:from>
    <cdr:to>
      <cdr:x>0.39392</cdr:x>
      <cdr:y>0.35789</cdr:y>
    </cdr:to>
    <cdr:sp macro="" textlink="">
      <cdr:nvSpPr>
        <cdr:cNvPr id="7" name="Овал 6"/>
        <cdr:cNvSpPr/>
      </cdr:nvSpPr>
      <cdr:spPr>
        <a:xfrm xmlns:a="http://schemas.openxmlformats.org/drawingml/2006/main">
          <a:off x="2391536" y="1728192"/>
          <a:ext cx="1253254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49 575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0.83879</cdr:x>
      <cdr:y>0.18764</cdr:y>
    </cdr:from>
    <cdr:to>
      <cdr:x>0.97425</cdr:x>
      <cdr:y>0.26846</cdr:y>
    </cdr:to>
    <cdr:sp macro="" textlink="">
      <cdr:nvSpPr>
        <cdr:cNvPr id="8" name="Овал 7"/>
        <cdr:cNvSpPr/>
      </cdr:nvSpPr>
      <cdr:spPr>
        <a:xfrm xmlns:a="http://schemas.openxmlformats.org/drawingml/2006/main">
          <a:off x="7760890" y="1170384"/>
          <a:ext cx="1253347" cy="504099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00"/>
        </a:solidFill>
        <a:ln xmlns:a="http://schemas.openxmlformats.org/drawingml/2006/main">
          <a:solidFill>
            <a:schemeClr val="tx1"/>
          </a:solidFill>
        </a:ln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</a:rPr>
            <a:t>58 359</a:t>
          </a:r>
          <a:endParaRPr lang="ru-RU" sz="18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0.74712</cdr:x>
      <cdr:y>0.88367</cdr:y>
    </cdr:from>
    <cdr:to>
      <cdr:x>0.7588</cdr:x>
      <cdr:y>0.90099</cdr:y>
    </cdr:to>
    <cdr:sp macro="" textlink="">
      <cdr:nvSpPr>
        <cdr:cNvPr id="10" name="Управляющая кнопка: настраиваемая 9"/>
        <cdr:cNvSpPr/>
      </cdr:nvSpPr>
      <cdr:spPr>
        <a:xfrm xmlns:a="http://schemas.openxmlformats.org/drawingml/2006/main">
          <a:off x="6912768" y="5511741"/>
          <a:ext cx="108000" cy="108000"/>
        </a:xfrm>
        <a:prstGeom xmlns:a="http://schemas.openxmlformats.org/drawingml/2006/main" prst="actionButtonBlank">
          <a:avLst/>
        </a:prstGeom>
        <a:solidFill xmlns:a="http://schemas.openxmlformats.org/drawingml/2006/main">
          <a:srgbClr val="FFCC00"/>
        </a:solidFill>
        <a:scene3d xmlns:a="http://schemas.openxmlformats.org/drawingml/2006/main">
          <a:camera prst="orthographicFront"/>
          <a:lightRig rig="threePt" dir="t"/>
        </a:scene3d>
        <a:sp3d xmlns:a="http://schemas.openxmlformats.org/drawingml/2006/main">
          <a:bevelT/>
        </a:sp3d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0.74819</cdr:x>
      <cdr:y>0.80092</cdr:y>
    </cdr:from>
    <cdr:to>
      <cdr:x>0.97389</cdr:x>
      <cdr:y>0.85864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6922688" y="4995585"/>
          <a:ext cx="208823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0.75441</cdr:x>
      <cdr:y>0.86058</cdr:y>
    </cdr:from>
    <cdr:to>
      <cdr:x>0.9995</cdr:x>
      <cdr:y>0.97603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980148" y="5367725"/>
          <a:ext cx="2267744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среднемесячная </a:t>
          </a:r>
        </a:p>
        <a:p xmlns:a="http://schemas.openxmlformats.org/drawingml/2006/main">
          <a:pPr algn="l"/>
          <a:r>
            <a:rPr lang="ru-RU" sz="1400" b="1" dirty="0" smtClean="0">
              <a:solidFill>
                <a:schemeClr val="tx1"/>
              </a:solidFill>
            </a:rPr>
            <a:t>заработная плата, руб</a:t>
          </a:r>
          <a:r>
            <a:rPr lang="ru-RU" sz="1400" b="1" dirty="0" smtClean="0">
              <a:solidFill>
                <a:srgbClr val="002060"/>
              </a:solidFill>
            </a:rPr>
            <a:t>. </a:t>
          </a:r>
          <a:endParaRPr lang="ru-RU" sz="1400" dirty="0"/>
        </a:p>
      </cdr:txBody>
    </cdr:sp>
  </cdr:relSizeAnchor>
  <cdr:relSizeAnchor xmlns:cdr="http://schemas.openxmlformats.org/drawingml/2006/chartDrawing">
    <cdr:from>
      <cdr:x>0.41075</cdr:x>
      <cdr:y>0.10683</cdr:y>
    </cdr:from>
    <cdr:to>
      <cdr:x>0.50414</cdr:x>
      <cdr:y>0.16455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3800450" y="666328"/>
          <a:ext cx="864096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400" dirty="0"/>
        </a:p>
      </cdr:txBody>
    </cdr:sp>
  </cdr:relSizeAnchor>
  <cdr:relSizeAnchor xmlns:cdr="http://schemas.openxmlformats.org/drawingml/2006/chartDrawing">
    <cdr:from>
      <cdr:x>0.76096</cdr:x>
      <cdr:y>0.14146</cdr:y>
    </cdr:from>
    <cdr:to>
      <cdr:x>0.86992</cdr:x>
      <cdr:y>0.19919</cdr:y>
    </cdr:to>
    <cdr:sp macro="" textlink="">
      <cdr:nvSpPr>
        <cdr:cNvPr id="20" name="TextBox 1"/>
        <cdr:cNvSpPr txBox="1"/>
      </cdr:nvSpPr>
      <cdr:spPr>
        <a:xfrm xmlns:a="http://schemas.openxmlformats.org/drawingml/2006/main">
          <a:off x="7040810" y="882352"/>
          <a:ext cx="1008154" cy="36004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ru-RU" sz="2000" b="1" dirty="0">
            <a:solidFill>
              <a:srgbClr val="0070C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0.63387</cdr:x>
      <cdr:y>0.75633</cdr:y>
    </cdr:from>
    <cdr:to>
      <cdr:x>0.75199</cdr:x>
      <cdr:y>0.85143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96136" y="3247010"/>
          <a:ext cx="1080089" cy="4082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800" dirty="0" smtClean="0"/>
            <a:t>Годы</a:t>
          </a:r>
          <a:endParaRPr lang="ru-RU" sz="18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19413" cy="493713"/>
          </a:xfrm>
          <a:prstGeom prst="rect">
            <a:avLst/>
          </a:prstGeom>
        </p:spPr>
        <p:txBody>
          <a:bodyPr vert="horz" lIns="91397" tIns="45699" rIns="91397" bIns="45699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1"/>
            <a:ext cx="2919412" cy="493713"/>
          </a:xfrm>
          <a:prstGeom prst="rect">
            <a:avLst/>
          </a:prstGeom>
        </p:spPr>
        <p:txBody>
          <a:bodyPr vert="horz" lIns="91397" tIns="45699" rIns="91397" bIns="45699" rtlCol="0"/>
          <a:lstStyle>
            <a:lvl1pPr algn="r">
              <a:defRPr sz="1200"/>
            </a:lvl1pPr>
          </a:lstStyle>
          <a:p>
            <a:fld id="{9714EE2A-F10B-488F-89CA-AD0D9D9D9FD2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7" tIns="45699" rIns="91397" bIns="4569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3" y="4686301"/>
            <a:ext cx="5389563" cy="4440238"/>
          </a:xfrm>
          <a:prstGeom prst="rect">
            <a:avLst/>
          </a:prstGeom>
        </p:spPr>
        <p:txBody>
          <a:bodyPr vert="horz" lIns="91397" tIns="45699" rIns="91397" bIns="456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71013"/>
            <a:ext cx="2919413" cy="493712"/>
          </a:xfrm>
          <a:prstGeom prst="rect">
            <a:avLst/>
          </a:prstGeom>
        </p:spPr>
        <p:txBody>
          <a:bodyPr vert="horz" lIns="91397" tIns="45699" rIns="91397" bIns="45699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397" tIns="45699" rIns="91397" bIns="45699" rtlCol="0" anchor="b"/>
          <a:lstStyle>
            <a:lvl1pPr algn="r">
              <a:defRPr sz="1200"/>
            </a:lvl1pPr>
          </a:lstStyle>
          <a:p>
            <a:fld id="{6B8FE30B-F275-46AD-97DE-D9FE7A2FCE8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489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32614-8F3E-4A4D-916F-520032B9D572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5159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51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E6DCDE-B633-40E9-9E05-D7C6EE7310FF}" type="slidenum">
              <a:rPr lang="ru-RU" smtClean="0"/>
              <a:pPr/>
              <a:t>58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66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1844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54236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8321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146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6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92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29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323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9761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80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6917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4909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373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8744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236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007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55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4023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6179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274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936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54434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648071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701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337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4444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766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52707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0341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0582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5301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586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33406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9433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876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37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1205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5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0676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6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3081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9697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29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604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23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47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21.12.2022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203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3.wdp"/><Relationship Id="rId5" Type="http://schemas.openxmlformats.org/officeDocument/2006/relationships/image" Target="../media/image43.pn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5.wdp"/><Relationship Id="rId5" Type="http://schemas.openxmlformats.org/officeDocument/2006/relationships/image" Target="../media/image46.png"/><Relationship Id="rId4" Type="http://schemas.microsoft.com/office/2007/relationships/hdphoto" Target="../media/hdphoto4.wdp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8.jpeg"/><Relationship Id="rId4" Type="http://schemas.microsoft.com/office/2007/relationships/hdphoto" Target="../media/hdphoto6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___Microsoft_PowerPoint5.pptx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9.em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5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9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78.pn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microsoft.com/office/2007/relationships/hdphoto" Target="../media/hdphoto8.wdp"/><Relationship Id="rId5" Type="http://schemas.openxmlformats.org/officeDocument/2006/relationships/image" Target="../media/image79.png"/><Relationship Id="rId4" Type="http://schemas.microsoft.com/office/2007/relationships/hdphoto" Target="../media/hdphoto7.wdp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1.wdp"/><Relationship Id="rId4" Type="http://schemas.openxmlformats.org/officeDocument/2006/relationships/image" Target="../media/image8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87.jpeg"/></Relationships>
</file>

<file path=ppt/slides/_rels/slide5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13" Type="http://schemas.microsoft.com/office/2007/relationships/diagramDrawing" Target="../diagrams/drawing5.xml"/><Relationship Id="rId3" Type="http://schemas.openxmlformats.org/officeDocument/2006/relationships/image" Target="../media/image89.jpeg"/><Relationship Id="rId7" Type="http://schemas.openxmlformats.org/officeDocument/2006/relationships/diagramColors" Target="../diagrams/colors4.xml"/><Relationship Id="rId12" Type="http://schemas.openxmlformats.org/officeDocument/2006/relationships/diagramColors" Target="../diagrams/colors5.xml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4.xml"/><Relationship Id="rId6" Type="http://schemas.openxmlformats.org/officeDocument/2006/relationships/diagramQuickStyle" Target="../diagrams/quickStyle4.xml"/><Relationship Id="rId11" Type="http://schemas.openxmlformats.org/officeDocument/2006/relationships/diagramQuickStyle" Target="../diagrams/quickStyle5.xml"/><Relationship Id="rId5" Type="http://schemas.openxmlformats.org/officeDocument/2006/relationships/diagramLayout" Target="../diagrams/layout4.xml"/><Relationship Id="rId10" Type="http://schemas.openxmlformats.org/officeDocument/2006/relationships/diagramLayout" Target="../diagrams/layout5.xml"/><Relationship Id="rId4" Type="http://schemas.openxmlformats.org/officeDocument/2006/relationships/diagramData" Target="../diagrams/data4.xml"/><Relationship Id="rId9" Type="http://schemas.openxmlformats.org/officeDocument/2006/relationships/diagramData" Target="../diagrams/data5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94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13.wdp"/><Relationship Id="rId4" Type="http://schemas.openxmlformats.org/officeDocument/2006/relationships/image" Target="../media/image9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55603"/>
            <a:ext cx="3334541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RomaliyskayaOR.FINUP\Рабочий стол\РАЗНОЕ\фото туапсе\tuapsinsky__wg6daq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38437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13" y="4449609"/>
            <a:ext cx="2794182" cy="21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Туапсе-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5" y="4478045"/>
            <a:ext cx="3020276" cy="2122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RomaliyskayaOR.FINUP\Рабочий стол\РАЗНОЕ\фото туапсе\b7afa506ce3ecc173856c9318ef7e3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" y="4449609"/>
            <a:ext cx="2979442" cy="215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95536" y="2017036"/>
            <a:ext cx="8424935" cy="28101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rgbClr val="0070C0"/>
              </a:solidFill>
              <a:latin typeface="Bookman Old Style" panose="02050604050505020204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ПРОЕКТ БЮДЖЕТА </a:t>
            </a:r>
            <a:endParaRPr lang="ru-RU" sz="4000" b="1" dirty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МУНИЦИПАЛЬНОГО ОБРАЗОВАНИЯ</a:t>
            </a:r>
            <a:endParaRPr lang="ru-RU" sz="6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ТУАПСИНСКИЙ </a:t>
            </a:r>
            <a:r>
              <a:rPr lang="ru-RU" sz="2800" b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РАЙОН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2023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 И НА ПЛАНОВЫЙ ПЕРИОД </a:t>
            </a:r>
            <a:endParaRPr lang="ru-RU" sz="2800" b="1" dirty="0" smtClean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2024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2025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16" y="192644"/>
            <a:ext cx="1592758" cy="185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9125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816" y="0"/>
            <a:ext cx="8998184" cy="57243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kern="300" dirty="0" smtClean="0">
                <a:solidFill>
                  <a:srgbClr val="002060"/>
                </a:solidFill>
                <a:effectLst/>
              </a:rPr>
              <a:t>Основные показатели прогноза социально-экономического развития на 2023 и на период до 2025 года </a:t>
            </a:r>
            <a:endParaRPr lang="ru-RU" sz="1800" b="1" u="sng" kern="300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4319215"/>
              </p:ext>
            </p:extLst>
          </p:nvPr>
        </p:nvGraphicFramePr>
        <p:xfrm>
          <a:off x="0" y="579538"/>
          <a:ext cx="9143998" cy="633361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427984"/>
                <a:gridCol w="632296"/>
                <a:gridCol w="879872"/>
                <a:gridCol w="936104"/>
                <a:gridCol w="769834"/>
                <a:gridCol w="738803"/>
                <a:gridCol w="759105"/>
              </a:tblGrid>
              <a:tr h="3690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Наименование показателей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единица </a:t>
                      </a:r>
                      <a:r>
                        <a:rPr lang="ru-RU" sz="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измерения</a:t>
                      </a:r>
                      <a:endParaRPr lang="ru-RU" sz="600" b="0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факт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2022 </a:t>
                      </a:r>
                    </a:p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оценка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2025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</a:tr>
              <a:tr h="2179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Прибыль прибыльных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предприятий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smtClean="0">
                          <a:effectLst/>
                        </a:rPr>
                        <a:t>млн.руб.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20 695,2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15 989,1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16 272,5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17 674,0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19 523,0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79,3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77,3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108,6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110,5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Фонд заработной платы (ФОТ)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17 302,4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18 700,1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20 105,4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21 192,5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22 351,1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</a:t>
                      </a:r>
                      <a:r>
                        <a:rPr lang="ru-RU" sz="1050" u="none" strike="noStrike" dirty="0" smtClean="0">
                          <a:effectLst/>
                        </a:rPr>
                        <a:t>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108,3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108,1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098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Промышленная деятельность 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объем отгруженной продукции)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24 294,9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21 778,9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21 172,1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20 916,0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20 681,8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в % к пред. году в </a:t>
                      </a:r>
                      <a:r>
                        <a:rPr lang="ru-RU" sz="1050" u="none" strike="noStrike" dirty="0" smtClean="0">
                          <a:effectLst/>
                        </a:rPr>
                        <a:t>действ.ценах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106,6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7408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том числе по видам экономической деятельности: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 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продукции сельского хозяйства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всех </a:t>
                      </a:r>
                      <a:r>
                        <a:rPr lang="ru-RU" sz="1050" b="1" u="none" strike="noStrike" dirty="0">
                          <a:effectLst/>
                        </a:rPr>
                        <a:t>сельхозпроизводителей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1 536,6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1 609,2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1 745,9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1 870,9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2 013,8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95,3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услуг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по транспортировке и хранению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32 521,0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31 466,3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32 138,1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33 037,5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34 095,2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дейст.ценах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90,8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розничной торговли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43 007,5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48 063,2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53 536,4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58 472,9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63 092,4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115,2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97,5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Оборот общественного питания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3 288,5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3 639,2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3 802,1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4 024,6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4 306,0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107,7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101,9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Инвестиции в основной капитал за счет всех источников финансирования (без неформальной экономики)   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14 987,4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20 788,9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23 280,9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25 012,7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26 417,1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124,5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102,0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Объем выполненных работ по виду деятельности "строительство" </a:t>
                      </a:r>
                      <a:r>
                        <a:rPr lang="ru-RU" sz="1050" b="1" u="none" strike="noStrike" dirty="0" smtClean="0">
                          <a:effectLst/>
                        </a:rPr>
                        <a:t>(</a:t>
                      </a:r>
                      <a:r>
                        <a:rPr lang="ru-RU" sz="1050" b="1" u="none" strike="noStrike" dirty="0">
                          <a:effectLst/>
                        </a:rPr>
                        <a:t>без неформальной экономики)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3 492,8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4 905,7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5 213,0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5 487,0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5 762,0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172,8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126,1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100,2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Доходы предприятий курортно-туристического комплекса - всего (с учетом доходов малых предприятий и </a:t>
                      </a:r>
                      <a:r>
                        <a:rPr lang="ru-RU" sz="1050" b="1" u="none" strike="noStrike" dirty="0" smtClean="0">
                          <a:effectLst/>
                        </a:rPr>
                        <a:t>физ.</a:t>
                      </a:r>
                      <a:r>
                        <a:rPr lang="ru-RU" sz="1050" b="1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лиц</a:t>
                      </a:r>
                      <a:r>
                        <a:rPr lang="ru-RU" sz="1050" b="1" u="none" strike="noStrike" dirty="0">
                          <a:effectLst/>
                        </a:rPr>
                        <a:t>)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8 967,6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10 442,0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11 454,7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12 650,1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14 014,0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 в сопост.ценах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521,9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Уровень регистрируемой  безработицы  к численности экономически активного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населения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33145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Среднемесячная заработная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плата по крупным и средним организациям</a:t>
                      </a:r>
                      <a:endParaRPr lang="ru-RU" sz="1050" b="1" i="0" u="none" strike="noStrike" dirty="0">
                        <a:solidFill>
                          <a:schemeClr val="tx1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млн.руб.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44 765,8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49 574,8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53 111,8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55 703,0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58 358,6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1582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112,2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110,7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107,1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104,8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1114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 smtClean="0">
                          <a:effectLst/>
                        </a:rPr>
                        <a:t>Индекс потребительских </a:t>
                      </a:r>
                      <a:r>
                        <a:rPr lang="ru-RU" sz="105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цен (среднегодовой)</a:t>
                      </a:r>
                      <a:endParaRPr lang="ru-RU" sz="1050" b="1" i="1" u="none" strike="noStrike" dirty="0">
                        <a:solidFill>
                          <a:schemeClr val="tx1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107,5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115,0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109,0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104,6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104,0</a:t>
                      </a:r>
                      <a:endParaRPr lang="ru-RU" sz="105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7620" marR="7620" marT="7620" marB="0" anchor="b"/>
                </a:tc>
              </a:tr>
              <a:tr h="1809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Убыток по всем видам </a:t>
                      </a:r>
                      <a:r>
                        <a:rPr lang="ru-RU" sz="1050" b="1" u="none" strike="noStrike" dirty="0" smtClean="0">
                          <a:effectLst/>
                        </a:rPr>
                        <a:t>деятельности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млн.руб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890,6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675,5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621,2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573,4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535,5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  <a:tr h="21213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u="none" strike="noStrike" dirty="0">
                          <a:effectLst/>
                        </a:rPr>
                        <a:t>    в % к пред.  году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anose="0204050205050503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81,9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75,8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92,0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92,3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93,4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29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RomaliyskayaOR.FINUP\Рабочий стол\РАЗНОЕ\фото туапсе\новые\tuapse1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0000"/>
                    </a14:imgEffect>
                    <a14:imgEffect>
                      <a14:colorTemperature colorTemp="7200"/>
                    </a14:imgEffect>
                    <a14:imgEffect>
                      <a14:brightnessContrast bright="28000"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428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8428" y="0"/>
            <a:ext cx="925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Структура отраслей экономики, формирующая доходную часть бюджета МО Туапсинский район на </a:t>
            </a:r>
            <a:r>
              <a:rPr lang="ru-RU" sz="2400" b="1" dirty="0" smtClean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2023 </a:t>
            </a:r>
            <a:r>
              <a:rPr lang="ru-RU" sz="2400" b="1" dirty="0">
                <a:solidFill>
                  <a:srgbClr val="000099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</a:rPr>
              <a:t>год</a:t>
            </a:r>
            <a:endParaRPr lang="ru-RU" sz="2400" b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219300840"/>
              </p:ext>
            </p:extLst>
          </p:nvPr>
        </p:nvGraphicFramePr>
        <p:xfrm>
          <a:off x="-108428" y="835189"/>
          <a:ext cx="9252336" cy="60391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4702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600" y="68627"/>
            <a:ext cx="9144000" cy="504056"/>
          </a:xfrm>
        </p:spPr>
        <p:txBody>
          <a:bodyPr/>
          <a:lstStyle/>
          <a:p>
            <a:pPr algn="l"/>
            <a:r>
              <a:rPr lang="ru-RU" sz="2400" b="1" dirty="0" smtClean="0">
                <a:solidFill>
                  <a:srgbClr val="002060"/>
                </a:solidFill>
              </a:rPr>
              <a:t>Основные характеристики местного бюджета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2617484"/>
              </p:ext>
            </p:extLst>
          </p:nvPr>
        </p:nvGraphicFramePr>
        <p:xfrm>
          <a:off x="36252" y="2898982"/>
          <a:ext cx="9055084" cy="393344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6369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9614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2568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96240">
                <a:tc rowSpan="2">
                  <a:txBody>
                    <a:bodyPr/>
                    <a:lstStyle/>
                    <a:p>
                      <a:pPr algn="ctr"/>
                      <a:endParaRPr lang="ru-RU" sz="19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2021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2022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</a:rPr>
                        <a:t>Проект</a:t>
                      </a:r>
                      <a:endParaRPr lang="ru-RU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2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отчет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план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2023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2024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tx1"/>
                          </a:solidFill>
                        </a:rPr>
                        <a:t>2025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Доходы, всего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2 941,9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2 959,1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3 146,5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2 879,9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2 824,6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3093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Налоговые и неналоговые доходы</a:t>
                      </a:r>
                      <a:endParaRPr lang="ru-RU" sz="700" b="1" dirty="0"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1 270,6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1 212,8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1 330,0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1 322,5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1 323,3</a:t>
                      </a:r>
                      <a:endParaRPr lang="ru-RU" sz="1900" b="1" dirty="0"/>
                    </a:p>
                  </a:txBody>
                  <a:tcPr anchor="ctr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Безвозмездные  поступления </a:t>
                      </a:r>
                      <a:endParaRPr lang="ru-RU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1 671,3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1 746,3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1 816,6</a:t>
                      </a:r>
                      <a:endParaRPr lang="ru-RU" sz="19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1 557,3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1 501,3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Расходы, всего 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877,7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3 160,1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3 224,7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2 879,9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>
                          <a:solidFill>
                            <a:srgbClr val="002060"/>
                          </a:solidFill>
                        </a:rPr>
                        <a:t>2</a:t>
                      </a:r>
                      <a:r>
                        <a:rPr lang="ru-RU" sz="1900" b="1" baseline="0" dirty="0" smtClean="0">
                          <a:solidFill>
                            <a:srgbClr val="002060"/>
                          </a:solidFill>
                        </a:rPr>
                        <a:t> 816,2</a:t>
                      </a:r>
                      <a:endParaRPr lang="ru-RU" sz="19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54304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</a:rPr>
                        <a:t>Дефицит(–)                      Профицит (+)</a:t>
                      </a: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64,2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- 201,0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-78,2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8,4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5959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Источники финансирования дефицита бюджета (сальдо)</a:t>
                      </a:r>
                      <a:endParaRPr kumimoji="0" lang="ru-RU" sz="19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17780" marR="17780" marT="0" marB="0"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-64,2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201,0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78,2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0,0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b="1" dirty="0" smtClean="0"/>
                        <a:t>-8,4</a:t>
                      </a:r>
                      <a:endParaRPr lang="ru-RU" sz="1900" b="1" dirty="0"/>
                    </a:p>
                  </a:txBody>
                  <a:tcPr>
                    <a:cell3D prstMaterial="dkEdge">
                      <a:bevel prst="cross"/>
                      <a:lightRig rig="flood" dir="t"/>
                    </a:cell3D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7812360" y="244806"/>
            <a:ext cx="1539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млн</a:t>
            </a:r>
            <a:r>
              <a:rPr lang="ru-RU" b="1" dirty="0">
                <a:solidFill>
                  <a:srgbClr val="002060"/>
                </a:solidFill>
              </a:rPr>
              <a:t>. 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04" y="779562"/>
            <a:ext cx="2832727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800766"/>
            <a:ext cx="2772308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70" y="786498"/>
            <a:ext cx="2915633" cy="199948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51520" y="1589499"/>
            <a:ext cx="122444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3 146,5</a:t>
            </a:r>
            <a:endParaRPr lang="ru-RU" sz="20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37820" y="1779303"/>
            <a:ext cx="1262211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3 224,7</a:t>
            </a:r>
            <a:endParaRPr lang="ru-RU" sz="20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1446564"/>
            <a:ext cx="1250818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2 816,2</a:t>
            </a:r>
            <a:endParaRPr lang="ru-RU" sz="20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357158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68422">
                    <a:lumMod val="50000"/>
                  </a:srgbClr>
                </a:solidFill>
                <a:latin typeface="Bookman Old Style" panose="02050604050505020204" pitchFamily="18" charset="0"/>
              </a:rPr>
              <a:t>2023</a:t>
            </a:r>
            <a:endParaRPr lang="ru-RU" sz="2400" b="1" dirty="0">
              <a:solidFill>
                <a:srgbClr val="E68422">
                  <a:lumMod val="5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05926" y="373442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68422">
                    <a:lumMod val="50000"/>
                  </a:srgbClr>
                </a:solidFill>
                <a:latin typeface="Bookman Old Style" panose="02050604050505020204" pitchFamily="18" charset="0"/>
              </a:rPr>
              <a:t>2024</a:t>
            </a:r>
            <a:endParaRPr lang="ru-RU" sz="2400" b="1" dirty="0">
              <a:solidFill>
                <a:srgbClr val="E68422">
                  <a:lumMod val="50000"/>
                </a:srgb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31840" y="1589499"/>
            <a:ext cx="122413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2 879,9</a:t>
            </a:r>
            <a:endParaRPr lang="ru-RU" sz="20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100434" y="1623788"/>
            <a:ext cx="1296144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Доходы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50000"/>
                  </a:srgbClr>
                </a:solidFill>
              </a:rPr>
              <a:t>2 824,6</a:t>
            </a:r>
            <a:endParaRPr lang="ru-RU" sz="20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64" y="1589499"/>
            <a:ext cx="1332084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Расходы </a:t>
            </a:r>
          </a:p>
          <a:p>
            <a:pPr algn="ctr"/>
            <a:r>
              <a:rPr lang="ru-RU" sz="2000" b="1" dirty="0" smtClean="0">
                <a:solidFill>
                  <a:srgbClr val="63891F">
                    <a:lumMod val="75000"/>
                  </a:srgbClr>
                </a:solidFill>
              </a:rPr>
              <a:t>2 879,9</a:t>
            </a:r>
            <a:endParaRPr lang="ru-RU" sz="20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9916" y="35665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68422">
                    <a:lumMod val="50000"/>
                  </a:srgbClr>
                </a:solidFill>
                <a:latin typeface="Bookman Old Style" panose="02050604050505020204" pitchFamily="18" charset="0"/>
              </a:rPr>
              <a:t>2025</a:t>
            </a:r>
            <a:endParaRPr lang="ru-RU" sz="2400" b="1" dirty="0">
              <a:solidFill>
                <a:srgbClr val="E68422">
                  <a:lumMod val="50000"/>
                </a:srgb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779" y="-25872"/>
            <a:ext cx="8579296" cy="57606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</a:rPr>
              <a:t>Структура налоговых и неналоговых доходов</a:t>
            </a:r>
            <a:endParaRPr lang="ru-RU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1449187"/>
              </p:ext>
            </p:extLst>
          </p:nvPr>
        </p:nvGraphicFramePr>
        <p:xfrm>
          <a:off x="23125" y="404664"/>
          <a:ext cx="9018784" cy="6453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6165304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prstClr val="black"/>
                </a:solidFill>
              </a:rPr>
              <a:t>м</a:t>
            </a:r>
            <a:r>
              <a:rPr lang="ru-RU" sz="1000" b="1" dirty="0" smtClean="0">
                <a:solidFill>
                  <a:prstClr val="black"/>
                </a:solidFill>
              </a:rPr>
              <a:t>лн. руб. </a:t>
            </a:r>
            <a:endParaRPr lang="ru-RU" sz="1000" b="1" dirty="0">
              <a:solidFill>
                <a:prstClr val="black"/>
              </a:solidFill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3939056" y="1806026"/>
            <a:ext cx="1008120" cy="33046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ru-RU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0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118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Изменения в бюджетном и налоговом  законодательстве,  планируемые к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Palatino Linotype" panose="02040502050505030304" pitchFamily="18" charset="0"/>
              </a:rPr>
              <a:t>введению в 2023 году</a:t>
            </a:r>
            <a:endParaRPr lang="ru-RU" sz="2400" dirty="0"/>
          </a:p>
        </p:txBody>
      </p:sp>
      <p:graphicFrame>
        <p:nvGraphicFramePr>
          <p:cNvPr id="3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55927"/>
              </p:ext>
            </p:extLst>
          </p:nvPr>
        </p:nvGraphicFramePr>
        <p:xfrm>
          <a:off x="107504" y="771896"/>
          <a:ext cx="8928992" cy="60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67634" y="3933056"/>
            <a:ext cx="25202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prstClr val="black"/>
                </a:solidFill>
              </a:rPr>
              <a:t>  </a:t>
            </a:r>
            <a:r>
              <a:rPr lang="ru-RU" sz="2400" b="1" dirty="0" smtClean="0">
                <a:solidFill>
                  <a:prstClr val="black"/>
                </a:solidFill>
              </a:rPr>
              <a:t>Отмена с                  1 января 2023 г. института КГН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1412776"/>
            <a:ext cx="244827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</a:rPr>
              <a:t>    2,44%                                 </a:t>
            </a:r>
            <a:r>
              <a:rPr lang="ru-RU" sz="2400" b="1" dirty="0" smtClean="0">
                <a:solidFill>
                  <a:prstClr val="black"/>
                </a:solidFill>
              </a:rPr>
              <a:t>(ранее 2,55%)</a:t>
            </a:r>
            <a:endParaRPr lang="ru-RU" sz="2400" b="1" dirty="0">
              <a:solidFill>
                <a:prstClr val="black"/>
              </a:solidFill>
            </a:endParaRPr>
          </a:p>
          <a:p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16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90500"/>
            <a:ext cx="7560840" cy="648072"/>
          </a:xfrm>
        </p:spPr>
        <p:txBody>
          <a:bodyPr/>
          <a:lstStyle/>
          <a:p>
            <a:pPr algn="l"/>
            <a:r>
              <a:rPr lang="ru-RU" sz="3200" b="1" dirty="0">
                <a:solidFill>
                  <a:srgbClr val="002060"/>
                </a:solidFill>
                <a:effectLst/>
              </a:rPr>
              <a:t>Налоговые и неналоговые доходы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5512626"/>
              </p:ext>
            </p:extLst>
          </p:nvPr>
        </p:nvGraphicFramePr>
        <p:xfrm>
          <a:off x="-51784" y="620688"/>
          <a:ext cx="9252520" cy="6237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-44888" y="3789040"/>
            <a:ext cx="12173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млн. руб.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39240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http://www.kubzsk.ru/kodeksdb/noframe/law?SetPict.gif&amp;nd=921018907&amp;nh=0&amp;pictid=010000003200&amp;abs=&amp;crc=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77"/>
          <a:stretch>
            <a:fillRect/>
          </a:stretch>
        </p:blipFill>
        <p:spPr bwMode="auto">
          <a:xfrm>
            <a:off x="3707905" y="5013176"/>
            <a:ext cx="2952328" cy="1728192"/>
          </a:xfrm>
          <a:prstGeom prst="roundRect">
            <a:avLst>
              <a:gd name="adj" fmla="val 16667"/>
            </a:avLst>
          </a:prstGeom>
          <a:solidFill>
            <a:schemeClr val="bg1">
              <a:lumMod val="95000"/>
            </a:schemeClr>
          </a:solidFill>
          <a:ln w="28575">
            <a:solidFill>
              <a:srgbClr val="0033CC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0405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800" b="1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effectLst/>
              </a:rPr>
            </a:br>
            <a:r>
              <a:rPr lang="ru-RU" sz="3200" b="1" dirty="0" smtClean="0">
                <a:solidFill>
                  <a:srgbClr val="002060"/>
                </a:solidFill>
                <a:effectLst/>
              </a:rPr>
              <a:t>Структура безвозмездных поступлений </a:t>
            </a:r>
            <a:endParaRPr lang="ru-RU" sz="2800" b="1" dirty="0">
              <a:solidFill>
                <a:srgbClr val="002060"/>
              </a:solidFill>
              <a:effectLst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3790507"/>
              </p:ext>
            </p:extLst>
          </p:nvPr>
        </p:nvGraphicFramePr>
        <p:xfrm>
          <a:off x="107504" y="844647"/>
          <a:ext cx="9017024" cy="2584353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3926769"/>
                <a:gridCol w="1599795"/>
                <a:gridCol w="1745230"/>
                <a:gridCol w="1745230"/>
              </a:tblGrid>
              <a:tr h="31448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Наименование показателя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2023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b="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плановый период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73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2024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2025 </a:t>
                      </a:r>
                      <a:r>
                        <a:rPr lang="ru-RU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год</a:t>
                      </a:r>
                      <a:endParaRPr lang="ru-RU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>
                    <a:cell3D prstMaterial="dkEdge">
                      <a:bevel/>
                      <a:lightRig rig="flood" dir="t"/>
                    </a:cell3D>
                  </a:tcPr>
                </a:tc>
              </a:tr>
              <a:tr h="31956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1" u="none" strike="noStrike" dirty="0" smtClean="0">
                          <a:effectLst/>
                        </a:rPr>
                        <a:t>Всего: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1 816,5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dirty="0" smtClean="0">
                          <a:effectLst/>
                        </a:rPr>
                        <a:t>1 557,3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1" u="none" strike="noStrike" smtClean="0">
                          <a:effectLst/>
                        </a:rPr>
                        <a:t>1 501,3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24716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Дотации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1956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Субсидии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284,8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109,3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107,7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1956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Субвенции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1 340,7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1 293,9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1 299,5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1956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41,9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+mn-cs"/>
                        </a:rPr>
                        <a:t>41,9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  <a:tr h="319562"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Palatino Linotype" pitchFamily="18" charset="0"/>
                        </a:rPr>
                        <a:t>Прочие поступления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Palatino Linotype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58,4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cell3D prstMaterial="dkEdge">
                      <a:bevel/>
                      <a:lightRig rig="flood" dir="t"/>
                    </a:cell3D>
                  </a:tcPr>
                </a:tc>
              </a:tr>
            </a:tbl>
          </a:graphicData>
        </a:graphic>
      </p:graphicFrame>
      <p:pic>
        <p:nvPicPr>
          <p:cNvPr id="7" name="Рисунок 6" descr="\\Server38\53\БЮДЖЕТ 2016\БЮДЖЕТ ДЛЯ ГРАЖДАН\КАРТИНКИ БЮДЖЕТ ДЛЯ ГРАЖДАН\6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0" y="5013176"/>
            <a:ext cx="3358691" cy="172819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419872" y="3861049"/>
            <a:ext cx="3456386" cy="83099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Администрации городских и сельских поселений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Туапсинского района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95970" y="3861049"/>
            <a:ext cx="3831866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Администрация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Краснодарского края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7855" y="4615550"/>
            <a:ext cx="1944216" cy="338554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1689,6 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84368" y="557458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м</a:t>
            </a:r>
            <a:r>
              <a:rPr lang="ru-RU" sz="1400" dirty="0" smtClean="0"/>
              <a:t>лн. руб.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82" y="3429005"/>
            <a:ext cx="897531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Администрация МО Туапсинский район в 2023 году получит:</a:t>
            </a:r>
            <a:endParaRPr lang="ru-RU" sz="22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411760" y="29866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endParaRPr lang="ru-RU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/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23928" y="4622983"/>
            <a:ext cx="2241080" cy="338554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41,9 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01378" name="Picture 2" descr="https://kubnews.ru/upload/iblock/eea/eea4a2ce32550d90eb3333b0fa770fb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8" y="5082258"/>
            <a:ext cx="2160238" cy="165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983760" y="4013449"/>
            <a:ext cx="2039036" cy="58477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Крупный инвестор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786695" y="4623993"/>
            <a:ext cx="2241080" cy="338554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85,0 млн.руб.</a:t>
            </a:r>
            <a:endParaRPr lang="ru-RU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537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087" y="90783"/>
            <a:ext cx="8229600" cy="601916"/>
          </a:xfrm>
        </p:spPr>
        <p:txBody>
          <a:bodyPr/>
          <a:lstStyle/>
          <a:p>
            <a:r>
              <a:rPr lang="ru-RU" sz="2800" b="1" u="sng" dirty="0" smtClean="0">
                <a:solidFill>
                  <a:srgbClr val="FF0000"/>
                </a:solidFill>
              </a:rPr>
              <a:t>РАСХОДЫ БЮДЖЕТА ФОРМИРУЮТСЯ </a:t>
            </a:r>
            <a:endParaRPr lang="ru-RU" sz="2800" u="sng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0232082"/>
              </p:ext>
            </p:extLst>
          </p:nvPr>
        </p:nvGraphicFramePr>
        <p:xfrm>
          <a:off x="136002" y="740910"/>
          <a:ext cx="9001000" cy="265233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5982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090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7864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1540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53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2023 год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2024 год</a:t>
                      </a:r>
                      <a:endParaRPr lang="ru-RU" sz="20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2025 год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2253" marR="82253">
                    <a:solidFill>
                      <a:srgbClr val="A3E7E5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824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</a:rPr>
                        <a:t>Всего, в том числе:</a:t>
                      </a:r>
                      <a:endParaRPr lang="ru-RU" sz="18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effectLst/>
                          <a:latin typeface="+mn-lt"/>
                          <a:ea typeface="Times New Roman"/>
                        </a:rPr>
                        <a:t>3 224 689,7</a:t>
                      </a:r>
                      <a:endParaRPr lang="ru-RU" sz="20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dirty="0" smtClean="0">
                          <a:effectLst/>
                          <a:latin typeface="+mn-lt"/>
                          <a:ea typeface="Times New Roman"/>
                        </a:rPr>
                        <a:t>2 879 866,2</a:t>
                      </a:r>
                      <a:endParaRPr lang="ru-RU" sz="2000" b="1" i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i="1" dirty="0" smtClean="0"/>
                        <a:t>2 816 240,5</a:t>
                      </a:r>
                      <a:endParaRPr lang="ru-RU" sz="2000" b="1" i="1" dirty="0"/>
                    </a:p>
                  </a:txBody>
                  <a:tcPr marL="68580" marR="6858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8756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Безвозмездные поступления (край, поселения, прочие)</a:t>
                      </a:r>
                      <a:endParaRPr lang="ru-RU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1 816 553,0</a:t>
                      </a:r>
                      <a:endParaRPr lang="ru-RU" sz="20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1 557 314,9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1 501 355,9</a:t>
                      </a:r>
                      <a:endParaRPr lang="ru-RU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558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- Средства местного бюджета</a:t>
                      </a:r>
                      <a:endParaRPr lang="ru-RU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+mn-lt"/>
                          <a:ea typeface="Times New Roman"/>
                        </a:rPr>
                        <a:t>1 329 983,5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+mn-lt"/>
                          <a:ea typeface="Times New Roman"/>
                        </a:rPr>
                        <a:t>1 322 551,3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1 314 884,6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5587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Привлечение  бюджетного кредита</a:t>
                      </a:r>
                      <a:endParaRPr lang="ru-RU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+mn-lt"/>
                          <a:ea typeface="Times New Roman"/>
                        </a:rPr>
                        <a:t>78 153,2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effectLst/>
                          <a:latin typeface="+mn-lt"/>
                          <a:ea typeface="Times New Roman"/>
                        </a:rPr>
                        <a:t>0,0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61690" marR="61690" marT="0" marB="0" anchor="ctr">
                    <a:solidFill>
                      <a:srgbClr val="A3E7E5">
                        <a:alpha val="67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12132" y="466810"/>
            <a:ext cx="9352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тыс. руб.</a:t>
            </a:r>
            <a:endParaRPr lang="ru-RU" sz="1400" dirty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59666723"/>
              </p:ext>
            </p:extLst>
          </p:nvPr>
        </p:nvGraphicFramePr>
        <p:xfrm>
          <a:off x="3415" y="2924944"/>
          <a:ext cx="9144000" cy="4293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3984" y="3405431"/>
            <a:ext cx="1403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млн. руб.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848885" y="3174599"/>
            <a:ext cx="11602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2 816,2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36241" y="3153443"/>
            <a:ext cx="1224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2 879,9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547664" y="3140968"/>
            <a:ext cx="1124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/>
          </a:p>
          <a:p>
            <a:r>
              <a:rPr lang="ru-RU" sz="2400" b="1" dirty="0" smtClean="0"/>
              <a:t>3 224,7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28500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соседними углами 5"/>
          <p:cNvSpPr/>
          <p:nvPr/>
        </p:nvSpPr>
        <p:spPr>
          <a:xfrm>
            <a:off x="-66181" y="5589240"/>
            <a:ext cx="9210180" cy="1268760"/>
          </a:xfrm>
          <a:prstGeom prst="snip2SameRect">
            <a:avLst>
              <a:gd name="adj1" fmla="val 28027"/>
              <a:gd name="adj2" fmla="val 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u="sng" dirty="0" smtClean="0">
                <a:solidFill>
                  <a:srgbClr val="FF0000"/>
                </a:solidFill>
              </a:rPr>
              <a:t> 87,2 %</a:t>
            </a:r>
            <a:r>
              <a:rPr lang="ru-RU" sz="2400" b="1" u="sng" dirty="0" smtClean="0"/>
              <a:t> </a:t>
            </a:r>
            <a:r>
              <a:rPr lang="ru-RU" sz="2400" b="1" dirty="0"/>
              <a:t>расходов, распределенных в рамках муниципальных программ, имеют социальную </a:t>
            </a:r>
            <a:r>
              <a:rPr lang="ru-RU" sz="2400" b="1" dirty="0" smtClean="0"/>
              <a:t>направленность</a:t>
            </a:r>
          </a:p>
          <a:p>
            <a:pPr algn="ctr"/>
            <a:endParaRPr lang="ru-RU" sz="2000" b="1" dirty="0"/>
          </a:p>
        </p:txBody>
      </p:sp>
      <p:sp>
        <p:nvSpPr>
          <p:cNvPr id="7" name="Прямоугольник с двумя вырезанными соседними углами 6"/>
          <p:cNvSpPr/>
          <p:nvPr/>
        </p:nvSpPr>
        <p:spPr>
          <a:xfrm>
            <a:off x="-31312" y="4293096"/>
            <a:ext cx="9175311" cy="1296144"/>
          </a:xfrm>
          <a:prstGeom prst="snip2SameRect">
            <a:avLst>
              <a:gd name="adj1" fmla="val 0"/>
              <a:gd name="adj2" fmla="val 16755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Расходная </a:t>
            </a:r>
            <a:r>
              <a:rPr lang="ru-RU" sz="2400" b="1" dirty="0"/>
              <a:t>часть бюджета </a:t>
            </a:r>
            <a:r>
              <a:rPr lang="ru-RU" sz="2400" b="1" dirty="0" smtClean="0"/>
              <a:t>сформирована </a:t>
            </a:r>
            <a:r>
              <a:rPr lang="ru-RU" sz="2400" b="1" dirty="0"/>
              <a:t>и представлена в программном формате на </a:t>
            </a:r>
            <a:r>
              <a:rPr lang="ru-RU" sz="2400" b="1" dirty="0" smtClean="0"/>
              <a:t>основе </a:t>
            </a:r>
          </a:p>
          <a:p>
            <a:pPr algn="ctr"/>
            <a:r>
              <a:rPr lang="ru-RU" sz="2400" b="1" u="sng" dirty="0" smtClean="0">
                <a:solidFill>
                  <a:srgbClr val="BE125C"/>
                </a:solidFill>
              </a:rPr>
              <a:t>20</a:t>
            </a:r>
            <a:r>
              <a:rPr lang="ru-RU" sz="2400" b="1" u="sng" dirty="0" smtClean="0"/>
              <a:t> </a:t>
            </a:r>
            <a:r>
              <a:rPr lang="ru-RU" sz="2400" b="1" dirty="0"/>
              <a:t>муниципальных программ  Туапсинского </a:t>
            </a:r>
            <a:r>
              <a:rPr lang="ru-RU" sz="2400" b="1" dirty="0" smtClean="0"/>
              <a:t>района</a:t>
            </a:r>
            <a:endParaRPr lang="ru-RU" sz="2400" b="1" dirty="0"/>
          </a:p>
        </p:txBody>
      </p:sp>
      <p:pic>
        <p:nvPicPr>
          <p:cNvPr id="5" name="Рисунок 4" descr="\\Server38\53\БЮДЖЕТ 2020\БЮДЖЕТ ДЛЯ ГРАЖДАН\MUNICIPALPROGRAMMY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361" y="0"/>
            <a:ext cx="5904656" cy="43651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662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58985" y="116632"/>
            <a:ext cx="8317471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/>
              <a:t>Расходы в рамках муниципальных программ (млн. руб.)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4957342" cy="53908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Всего: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9914" y="2322716"/>
            <a:ext cx="4962489" cy="432048"/>
          </a:xfrm>
          <a:prstGeom prst="roundRect">
            <a:avLst/>
          </a:prstGeom>
          <a:solidFill>
            <a:srgbClr val="33CC33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Образование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9914" y="1772817"/>
            <a:ext cx="4925579" cy="432048"/>
          </a:xfrm>
          <a:prstGeom prst="roundRect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На социальную сферу </a:t>
            </a:r>
            <a:r>
              <a:rPr lang="ru-RU" b="1" dirty="0" smtClean="0">
                <a:solidFill>
                  <a:srgbClr val="BE125C"/>
                </a:solidFill>
              </a:rPr>
              <a:t>( 87,2%), </a:t>
            </a:r>
            <a:r>
              <a:rPr lang="ru-RU" dirty="0" smtClean="0">
                <a:solidFill>
                  <a:schemeClr val="bg1"/>
                </a:solidFill>
              </a:rPr>
              <a:t>в том числе: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9914" y="4437112"/>
            <a:ext cx="4962489" cy="5000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Культура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9914" y="5152113"/>
            <a:ext cx="4973316" cy="552477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schemeClr val="bg1"/>
                </a:solidFill>
              </a:rPr>
              <a:t>Молодежная политика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6213" y="3501008"/>
            <a:ext cx="4973316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Социальная политика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42203" y="2924944"/>
            <a:ext cx="4931027" cy="432048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Физическая культура и спорт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58985" y="5902515"/>
            <a:ext cx="5077111" cy="87129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>
              <a:extrusionClr>
                <a:schemeClr val="bg1"/>
              </a:extrusionClr>
              <a:contourClr>
                <a:schemeClr val="bg1"/>
              </a:contourClr>
            </a:sp3d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</a:rPr>
              <a:t>Прочие (АПК, ЖКХ, безопасность, санаторно-курортный комплекс, экономическое развитие и т.д.)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107484" y="1124744"/>
            <a:ext cx="1491695" cy="53907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3 071,9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125096" y="2924944"/>
            <a:ext cx="1491695" cy="438497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249,1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107485" y="5973857"/>
            <a:ext cx="1491695" cy="72007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threePt" dir="t"/>
            </a:scene3d>
            <a:sp3d contourW="12700">
              <a:extrusionClr>
                <a:schemeClr val="bg1"/>
              </a:extrusionClr>
              <a:contourClr>
                <a:schemeClr val="bg1"/>
              </a:contourClr>
            </a:sp3d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394,2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7139904" y="3512939"/>
            <a:ext cx="1496643" cy="642942"/>
          </a:xfrm>
          <a:prstGeom prst="round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181,7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02537" y="5156653"/>
            <a:ext cx="1492410" cy="599239"/>
          </a:xfrm>
          <a:prstGeom prst="roundRect">
            <a:avLst/>
          </a:prstGeom>
          <a:solidFill>
            <a:srgbClr val="F16BA4"/>
          </a:solidFill>
          <a:ln>
            <a:solidFill>
              <a:srgbClr val="F16B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12,7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107485" y="4438867"/>
            <a:ext cx="1487461" cy="50006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101,8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102537" y="2358734"/>
            <a:ext cx="1496643" cy="450951"/>
          </a:xfrm>
          <a:prstGeom prst="roundRect">
            <a:avLst/>
          </a:prstGeom>
          <a:solidFill>
            <a:srgbClr val="33CC33"/>
          </a:solidFill>
          <a:ln>
            <a:solidFill>
              <a:srgbClr val="99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2 132,4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102537" y="1772817"/>
            <a:ext cx="1496643" cy="413792"/>
          </a:xfrm>
          <a:prstGeom prst="roundRect">
            <a:avLst/>
          </a:prstGeom>
          <a:solidFill>
            <a:srgbClr val="FFC000"/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2 677,7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32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331"/>
            <a:ext cx="8553128" cy="623574"/>
          </a:xfrm>
        </p:spPr>
        <p:txBody>
          <a:bodyPr>
            <a:noAutofit/>
          </a:bodyPr>
          <a:lstStyle/>
          <a:p>
            <a:pPr algn="l"/>
            <a:r>
              <a:rPr lang="ru-RU" sz="3600" b="1" u="sng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Что такое бюджет для граждан?</a:t>
            </a:r>
            <a:endParaRPr lang="ru-RU" sz="3600" b="1" u="sng" dirty="0">
              <a:solidFill>
                <a:srgbClr val="00206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35963" y="1932038"/>
            <a:ext cx="620053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3538" algn="just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000" b="1" dirty="0" smtClean="0">
                <a:solidFill>
                  <a:srgbClr val="00330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Представленная информация пред-назначена для широкого круга пользователей и будет интересна разным категориям населения, так как бюджет муниципального района затрагивает интересы каждого жителя муниципального образования Туапсинский район.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427" y="4237925"/>
            <a:ext cx="9036496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житель муниципального образования Туапсинский район является,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с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одной стороны, участником формирования бюджета, где он уплачивая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налоги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, наполняет доходы бюджета, с другой стороны,  участником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исполнения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бюджета, где он получает часть расходов, как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потребитель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услуг в сфере образования, культуры, физической </a:t>
            </a:r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культуры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и спорта, социального обеспечения и др. </a:t>
            </a:r>
          </a:p>
          <a:p>
            <a:pPr algn="just"/>
            <a:r>
              <a:rPr lang="ru-RU" sz="19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Мы </a:t>
            </a:r>
            <a:r>
              <a:rPr lang="ru-RU" sz="19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постарались представить бюджет муниципального района в доступной и понятной для граждан форме.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824042"/>
            <a:ext cx="9252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3538">
              <a:spcBef>
                <a:spcPts val="525"/>
              </a:spcBef>
              <a:buSzPct val="65000"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ru-RU" altLang="ru-RU" sz="2400" b="1" dirty="0">
                <a:solidFill>
                  <a:srgbClr val="0000FF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«Бюджет для граждан» </a:t>
            </a:r>
            <a:r>
              <a:rPr lang="ru-RU" altLang="ru-RU" sz="2400" b="1" dirty="0" smtClean="0">
                <a:solidFill>
                  <a:srgbClr val="0000FF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  </a:t>
            </a:r>
            <a:r>
              <a:rPr lang="ru-RU" altLang="ru-RU" sz="21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познакомит </a:t>
            </a:r>
            <a:r>
              <a:rPr lang="ru-RU" altLang="ru-RU" sz="2100" b="1" dirty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Вас с положениями основного финансового документа муниципального образования Туапсинский </a:t>
            </a:r>
            <a:r>
              <a:rPr lang="ru-RU" altLang="ru-RU" sz="2100" b="1" dirty="0" smtClean="0">
                <a:solidFill>
                  <a:srgbClr val="002060"/>
                </a:solidFill>
                <a:latin typeface="Palatino Linotype" panose="02040502050505030304" pitchFamily="18" charset="0"/>
                <a:cs typeface="Times New Roman" panose="02020603050405020304" pitchFamily="18" charset="0"/>
              </a:rPr>
              <a:t>район на 2023 год и на плановый период 2024 и 2025гг.</a:t>
            </a:r>
            <a:endParaRPr lang="ru-RU" altLang="ru-RU" sz="2100" b="1" dirty="0">
              <a:solidFill>
                <a:srgbClr val="002060"/>
              </a:solidFill>
              <a:latin typeface="Palatino Linotype" panose="0204050205050503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1378" name="Picture 2" descr="https://www.tula.ru/activity/economics/city-budget/2018/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1" b="14300"/>
          <a:stretch/>
        </p:blipFill>
        <p:spPr bwMode="auto">
          <a:xfrm>
            <a:off x="92428" y="1932037"/>
            <a:ext cx="2743536" cy="2305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77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44292" y="957696"/>
            <a:ext cx="1863411" cy="1250518"/>
          </a:xfrm>
          <a:prstGeom prst="ellipse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Образование </a:t>
            </a:r>
          </a:p>
          <a:p>
            <a:pPr algn="ctr"/>
            <a:r>
              <a:rPr lang="ru-RU" sz="1600" b="1" dirty="0" smtClean="0"/>
              <a:t>2 132,4</a:t>
            </a:r>
            <a:endParaRPr lang="ru-RU" sz="1600" dirty="0"/>
          </a:p>
        </p:txBody>
      </p:sp>
      <p:sp>
        <p:nvSpPr>
          <p:cNvPr id="5" name="Овал 4"/>
          <p:cNvSpPr/>
          <p:nvPr/>
        </p:nvSpPr>
        <p:spPr>
          <a:xfrm>
            <a:off x="5447807" y="933371"/>
            <a:ext cx="1643074" cy="1274843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Культура  </a:t>
            </a:r>
            <a:r>
              <a:rPr lang="ru-RU" sz="1600" b="1" dirty="0" smtClean="0"/>
              <a:t>101,8</a:t>
            </a:r>
          </a:p>
        </p:txBody>
      </p:sp>
      <p:sp>
        <p:nvSpPr>
          <p:cNvPr id="7" name="Овал 6"/>
          <p:cNvSpPr/>
          <p:nvPr/>
        </p:nvSpPr>
        <p:spPr>
          <a:xfrm>
            <a:off x="2015969" y="930685"/>
            <a:ext cx="1656185" cy="1304540"/>
          </a:xfrm>
          <a:prstGeom prst="ellipse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Спорт  249,1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7153357" y="976498"/>
            <a:ext cx="1883139" cy="1242610"/>
          </a:xfrm>
          <a:prstGeom prst="ellipse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/>
              <a:t>Молодеж-ная</a:t>
            </a:r>
            <a:r>
              <a:rPr lang="ru-RU" sz="1400" b="1" dirty="0" smtClean="0"/>
              <a:t> политика  </a:t>
            </a:r>
            <a:r>
              <a:rPr lang="ru-RU" sz="1600" b="1" dirty="0" smtClean="0"/>
              <a:t>12,7</a:t>
            </a:r>
          </a:p>
        </p:txBody>
      </p:sp>
      <p:sp>
        <p:nvSpPr>
          <p:cNvPr id="9" name="Овал 8"/>
          <p:cNvSpPr/>
          <p:nvPr/>
        </p:nvSpPr>
        <p:spPr>
          <a:xfrm>
            <a:off x="3794111" y="946801"/>
            <a:ext cx="1555779" cy="1261413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/>
              <a:t>Соц</a:t>
            </a:r>
            <a:r>
              <a:rPr lang="ru-RU" sz="1400" b="1" dirty="0"/>
              <a:t>.</a:t>
            </a:r>
            <a:endParaRPr lang="ru-RU" sz="1400" b="1" dirty="0" smtClean="0"/>
          </a:p>
          <a:p>
            <a:pPr algn="ctr"/>
            <a:r>
              <a:rPr lang="ru-RU" sz="1400" b="1" dirty="0"/>
              <a:t>п</a:t>
            </a:r>
            <a:r>
              <a:rPr lang="ru-RU" sz="1400" b="1" dirty="0" smtClean="0"/>
              <a:t>олитика                          </a:t>
            </a:r>
            <a:r>
              <a:rPr lang="ru-RU" sz="1600" b="1" dirty="0" smtClean="0"/>
              <a:t>181,7</a:t>
            </a:r>
            <a:endParaRPr lang="ru-RU" sz="1600" b="1" dirty="0"/>
          </a:p>
        </p:txBody>
      </p:sp>
      <p:sp>
        <p:nvSpPr>
          <p:cNvPr id="11" name="Блок-схема: процесс 10"/>
          <p:cNvSpPr/>
          <p:nvPr/>
        </p:nvSpPr>
        <p:spPr>
          <a:xfrm>
            <a:off x="76396" y="2291932"/>
            <a:ext cx="1733674" cy="88410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и</a:t>
            </a:r>
            <a:r>
              <a:rPr lang="ru-RU" sz="1400" dirty="0" smtClean="0"/>
              <a:t>з них:</a:t>
            </a:r>
          </a:p>
          <a:p>
            <a:pPr algn="ctr"/>
            <a:r>
              <a:rPr lang="ru-RU" sz="1400" dirty="0" smtClean="0"/>
              <a:t>содержание  учреждений </a:t>
            </a:r>
          </a:p>
          <a:p>
            <a:pPr algn="ctr"/>
            <a:r>
              <a:rPr lang="ru-RU" sz="1400" dirty="0" smtClean="0"/>
              <a:t>1 638,9</a:t>
            </a:r>
          </a:p>
        </p:txBody>
      </p:sp>
      <p:sp>
        <p:nvSpPr>
          <p:cNvPr id="35" name="Блок-схема: процесс 34"/>
          <p:cNvSpPr/>
          <p:nvPr/>
        </p:nvSpPr>
        <p:spPr>
          <a:xfrm>
            <a:off x="55035" y="3238338"/>
            <a:ext cx="1764860" cy="93781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организация школьного питания </a:t>
            </a:r>
          </a:p>
          <a:p>
            <a:pPr algn="ctr"/>
            <a:r>
              <a:rPr lang="ru-RU" sz="1400" dirty="0" smtClean="0"/>
              <a:t>125,9</a:t>
            </a:r>
            <a:endParaRPr lang="ru-RU" sz="1400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44293" y="5301208"/>
            <a:ext cx="1764860" cy="747115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отд. категориям </a:t>
            </a:r>
          </a:p>
          <a:p>
            <a:pPr algn="ctr"/>
            <a:r>
              <a:rPr lang="ru-RU" sz="1400" dirty="0" smtClean="0"/>
              <a:t>5,0</a:t>
            </a:r>
            <a:endParaRPr lang="ru-RU" sz="1400" dirty="0"/>
          </a:p>
        </p:txBody>
      </p:sp>
      <p:sp>
        <p:nvSpPr>
          <p:cNvPr id="37" name="Блок-схема: процесс 36"/>
          <p:cNvSpPr/>
          <p:nvPr/>
        </p:nvSpPr>
        <p:spPr>
          <a:xfrm>
            <a:off x="55035" y="6127570"/>
            <a:ext cx="1764860" cy="631992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</a:t>
            </a:r>
          </a:p>
          <a:p>
            <a:pPr algn="ctr"/>
            <a:r>
              <a:rPr lang="ru-RU" sz="1400" dirty="0" smtClean="0"/>
              <a:t>  0,6</a:t>
            </a:r>
            <a:endParaRPr lang="ru-RU" sz="1400" dirty="0"/>
          </a:p>
        </p:txBody>
      </p:sp>
      <p:sp>
        <p:nvSpPr>
          <p:cNvPr id="41" name="Блок-схема: процесс 40"/>
          <p:cNvSpPr/>
          <p:nvPr/>
        </p:nvSpPr>
        <p:spPr>
          <a:xfrm>
            <a:off x="5553829" y="2328591"/>
            <a:ext cx="1599527" cy="840581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из них:</a:t>
            </a:r>
          </a:p>
          <a:p>
            <a:pPr algn="ctr"/>
            <a:r>
              <a:rPr lang="ru-RU" sz="1400" dirty="0" smtClean="0"/>
              <a:t>содержание  учреждений</a:t>
            </a:r>
          </a:p>
          <a:p>
            <a:pPr algn="ctr"/>
            <a:r>
              <a:rPr lang="ru-RU" sz="1400" dirty="0" smtClean="0"/>
              <a:t>87,2</a:t>
            </a:r>
          </a:p>
        </p:txBody>
      </p:sp>
      <p:sp>
        <p:nvSpPr>
          <p:cNvPr id="42" name="Блок-схема: процесс 41"/>
          <p:cNvSpPr/>
          <p:nvPr/>
        </p:nvSpPr>
        <p:spPr>
          <a:xfrm>
            <a:off x="5553830" y="4168100"/>
            <a:ext cx="1599527" cy="845076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 отдельным категориям </a:t>
            </a:r>
          </a:p>
          <a:p>
            <a:pPr algn="ctr"/>
            <a:r>
              <a:rPr lang="ru-RU" sz="1400" dirty="0" smtClean="0"/>
              <a:t>4,5</a:t>
            </a:r>
            <a:endParaRPr lang="ru-RU" sz="1400" dirty="0"/>
          </a:p>
        </p:txBody>
      </p:sp>
      <p:sp>
        <p:nvSpPr>
          <p:cNvPr id="44" name="Блок-схема: процесс 43"/>
          <p:cNvSpPr/>
          <p:nvPr/>
        </p:nvSpPr>
        <p:spPr>
          <a:xfrm>
            <a:off x="5570753" y="5128760"/>
            <a:ext cx="1582603" cy="695098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проведение мероприятий 2,0 </a:t>
            </a:r>
            <a:endParaRPr lang="ru-RU" sz="1400" dirty="0"/>
          </a:p>
        </p:txBody>
      </p:sp>
      <p:sp>
        <p:nvSpPr>
          <p:cNvPr id="56" name="Блок-схема: процесс 55"/>
          <p:cNvSpPr/>
          <p:nvPr/>
        </p:nvSpPr>
        <p:spPr>
          <a:xfrm flipH="1">
            <a:off x="1907703" y="2291029"/>
            <a:ext cx="1764449" cy="840582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из них: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содержание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учреждений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137,4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58" name="Блок-схема: процесс 57"/>
          <p:cNvSpPr/>
          <p:nvPr/>
        </p:nvSpPr>
        <p:spPr>
          <a:xfrm>
            <a:off x="1907704" y="5801012"/>
            <a:ext cx="1764448" cy="958549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доведение з/п тренеров до </a:t>
            </a:r>
            <a:r>
              <a:rPr lang="ru-RU" sz="1400" dirty="0" err="1" smtClean="0">
                <a:solidFill>
                  <a:schemeClr val="bg1"/>
                </a:solidFill>
              </a:rPr>
              <a:t>среднекраевого</a:t>
            </a:r>
            <a:r>
              <a:rPr lang="ru-RU" sz="1400" dirty="0" smtClean="0">
                <a:solidFill>
                  <a:schemeClr val="bg1"/>
                </a:solidFill>
              </a:rPr>
              <a:t> уровня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6,1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2" name="Блок-схема: процесс 61"/>
          <p:cNvSpPr/>
          <p:nvPr/>
        </p:nvSpPr>
        <p:spPr>
          <a:xfrm>
            <a:off x="7420600" y="2328590"/>
            <a:ext cx="1543887" cy="847445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содержание</a:t>
            </a:r>
          </a:p>
          <a:p>
            <a:pPr algn="ctr"/>
            <a:r>
              <a:rPr lang="ru-RU" sz="1400" dirty="0" smtClean="0"/>
              <a:t>учреждений </a:t>
            </a:r>
          </a:p>
          <a:p>
            <a:pPr algn="ctr"/>
            <a:r>
              <a:rPr lang="ru-RU" sz="1400" dirty="0" smtClean="0"/>
              <a:t>11,0</a:t>
            </a:r>
            <a:endParaRPr lang="ru-RU" sz="1400" dirty="0"/>
          </a:p>
        </p:txBody>
      </p:sp>
      <p:sp>
        <p:nvSpPr>
          <p:cNvPr id="66" name="Блок-схема: процесс 65"/>
          <p:cNvSpPr/>
          <p:nvPr/>
        </p:nvSpPr>
        <p:spPr>
          <a:xfrm>
            <a:off x="3755149" y="4921301"/>
            <a:ext cx="1692657" cy="779222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доплаты</a:t>
            </a:r>
            <a:r>
              <a:rPr lang="ru-RU" sz="1600" dirty="0" smtClean="0"/>
              <a:t> </a:t>
            </a:r>
            <a:r>
              <a:rPr lang="ru-RU" sz="1400" dirty="0" smtClean="0"/>
              <a:t>к пенсии </a:t>
            </a:r>
          </a:p>
          <a:p>
            <a:pPr algn="ctr"/>
            <a:r>
              <a:rPr lang="ru-RU" sz="1400" dirty="0" smtClean="0"/>
              <a:t>5,2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8604448" y="188640"/>
            <a:ext cx="539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" y="188640"/>
            <a:ext cx="9144000" cy="648072"/>
          </a:xfrm>
          <a:prstGeom prst="roundRect">
            <a:avLst/>
          </a:prstGeom>
          <a:solidFill>
            <a:srgbClr val="3C4E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ЗАПЛАНИРОВАННЫЕ МЕРОПРИЯТИЯ В РАМКАХ МУНИЦИПАЛЬНЫХ ПРОГРАММ НА СОЦИАЛЬНУЮ СФЕРУ (МЛН. РУБ.)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7144895" y="4365104"/>
            <a:ext cx="2251641" cy="2309434"/>
          </a:xfrm>
          <a:prstGeom prst="ellipse">
            <a:avLst/>
          </a:prstGeom>
          <a:solidFill>
            <a:srgbClr val="F4FA0E"/>
          </a:solidFill>
          <a:ln>
            <a:solidFill>
              <a:srgbClr val="FFC000"/>
            </a:solidFill>
          </a:ln>
          <a:scene3d>
            <a:camera prst="isometricOffAxis1Righ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87,2 % </a:t>
            </a:r>
            <a:r>
              <a:rPr lang="ru-RU" sz="2100" b="1" dirty="0" smtClean="0">
                <a:solidFill>
                  <a:schemeClr val="accent3">
                    <a:lumMod val="50000"/>
                  </a:schemeClr>
                </a:solidFill>
              </a:rPr>
              <a:t>расходов в рамках программ</a:t>
            </a:r>
            <a:endParaRPr lang="ru-RU" sz="21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" name="Блок-схема: процесс 22"/>
          <p:cNvSpPr/>
          <p:nvPr/>
        </p:nvSpPr>
        <p:spPr>
          <a:xfrm>
            <a:off x="7414874" y="3281472"/>
            <a:ext cx="1549613" cy="948063"/>
          </a:xfrm>
          <a:prstGeom prst="flowChartProcess">
            <a:avLst/>
          </a:prstGeom>
          <a:solidFill>
            <a:srgbClr val="0070C0"/>
          </a:solidFill>
          <a:ln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проведение мероприятий  1,7</a:t>
            </a:r>
            <a:endParaRPr lang="ru-RU" sz="1400" dirty="0"/>
          </a:p>
        </p:txBody>
      </p:sp>
      <p:sp>
        <p:nvSpPr>
          <p:cNvPr id="24" name="Блок-схема: процесс 23"/>
          <p:cNvSpPr/>
          <p:nvPr/>
        </p:nvSpPr>
        <p:spPr>
          <a:xfrm>
            <a:off x="3755150" y="5801012"/>
            <a:ext cx="1692656" cy="958549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оказание помощи гражданам</a:t>
            </a:r>
          </a:p>
          <a:p>
            <a:pPr algn="ctr"/>
            <a:r>
              <a:rPr lang="ru-RU" sz="1400" dirty="0" smtClean="0"/>
              <a:t>  0,2</a:t>
            </a:r>
            <a:endParaRPr lang="ru-RU" sz="1400" dirty="0"/>
          </a:p>
        </p:txBody>
      </p:sp>
      <p:sp>
        <p:nvSpPr>
          <p:cNvPr id="25" name="Блок-схема: процесс 24"/>
          <p:cNvSpPr/>
          <p:nvPr/>
        </p:nvSpPr>
        <p:spPr>
          <a:xfrm>
            <a:off x="44293" y="4239168"/>
            <a:ext cx="1764860" cy="937814"/>
          </a:xfrm>
          <a:prstGeom prst="flowChartProcess">
            <a:avLst/>
          </a:prstGeom>
          <a:solidFill>
            <a:srgbClr val="7B4141"/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охрана учреждений </a:t>
            </a:r>
          </a:p>
          <a:p>
            <a:pPr algn="ctr"/>
            <a:r>
              <a:rPr lang="ru-RU" sz="1400" dirty="0" smtClean="0"/>
              <a:t>47,9</a:t>
            </a:r>
            <a:endParaRPr lang="ru-RU" sz="1400" dirty="0"/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1907704" y="4395054"/>
            <a:ext cx="1764448" cy="631003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</a:rPr>
              <a:t>о</a:t>
            </a:r>
            <a:r>
              <a:rPr lang="ru-RU" sz="1400" dirty="0" smtClean="0">
                <a:solidFill>
                  <a:schemeClr val="bg1"/>
                </a:solidFill>
              </a:rPr>
              <a:t>храна учреждений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6,7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27" name="Блок-схема: процесс 26"/>
          <p:cNvSpPr/>
          <p:nvPr/>
        </p:nvSpPr>
        <p:spPr>
          <a:xfrm>
            <a:off x="5570753" y="3261003"/>
            <a:ext cx="1574440" cy="816069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охрана учреждений</a:t>
            </a:r>
          </a:p>
          <a:p>
            <a:pPr algn="ctr"/>
            <a:r>
              <a:rPr lang="ru-RU" sz="1400" dirty="0" smtClean="0"/>
              <a:t>2,5</a:t>
            </a:r>
            <a:endParaRPr lang="ru-RU" sz="1400" dirty="0"/>
          </a:p>
        </p:txBody>
      </p:sp>
      <p:sp>
        <p:nvSpPr>
          <p:cNvPr id="28" name="Блок-схема: процесс 27"/>
          <p:cNvSpPr/>
          <p:nvPr/>
        </p:nvSpPr>
        <p:spPr>
          <a:xfrm>
            <a:off x="3755149" y="2311014"/>
            <a:ext cx="1692657" cy="832570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из них:</a:t>
            </a:r>
          </a:p>
          <a:p>
            <a:pPr algn="ctr"/>
            <a:r>
              <a:rPr lang="ru-RU" sz="1400" dirty="0" smtClean="0"/>
              <a:t>опека и попечительство 64,5</a:t>
            </a:r>
            <a:endParaRPr lang="ru-RU" sz="1400" dirty="0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1907704" y="5105914"/>
            <a:ext cx="1764448" cy="594609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стипендия спортсменам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0,7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31" name="Блок-схема: процесс 30"/>
          <p:cNvSpPr/>
          <p:nvPr/>
        </p:nvSpPr>
        <p:spPr>
          <a:xfrm>
            <a:off x="3755150" y="3242494"/>
            <a:ext cx="1692657" cy="685011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жилье детям-сиротам </a:t>
            </a:r>
          </a:p>
          <a:p>
            <a:pPr algn="ctr"/>
            <a:r>
              <a:rPr lang="ru-RU" sz="1400" dirty="0" smtClean="0"/>
              <a:t>70,3</a:t>
            </a:r>
            <a:endParaRPr lang="ru-RU" sz="1400" dirty="0"/>
          </a:p>
        </p:txBody>
      </p:sp>
      <p:sp>
        <p:nvSpPr>
          <p:cNvPr id="30" name="Блок-схема: процесс 29"/>
          <p:cNvSpPr/>
          <p:nvPr/>
        </p:nvSpPr>
        <p:spPr>
          <a:xfrm>
            <a:off x="5553830" y="5877272"/>
            <a:ext cx="1591065" cy="882290"/>
          </a:xfrm>
          <a:prstGeom prst="flowChartProcess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err="1" smtClean="0"/>
              <a:t>найм</a:t>
            </a:r>
            <a:r>
              <a:rPr lang="ru-RU" sz="1400" dirty="0" smtClean="0"/>
              <a:t> жилья  </a:t>
            </a:r>
          </a:p>
          <a:p>
            <a:pPr algn="ctr"/>
            <a:r>
              <a:rPr lang="ru-RU" sz="1400" dirty="0" smtClean="0"/>
              <a:t>0,1</a:t>
            </a:r>
            <a:endParaRPr lang="ru-RU" sz="1400" dirty="0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3755150" y="4022463"/>
            <a:ext cx="1692656" cy="847028"/>
          </a:xfrm>
          <a:prstGeom prst="flowChartProcess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ж</a:t>
            </a:r>
            <a:r>
              <a:rPr lang="ru-RU" sz="1400" dirty="0" smtClean="0"/>
              <a:t>илье молодым семьям</a:t>
            </a:r>
          </a:p>
          <a:p>
            <a:pPr algn="ctr"/>
            <a:r>
              <a:rPr lang="ru-RU" sz="1400" dirty="0" smtClean="0"/>
              <a:t>24,0</a:t>
            </a:r>
            <a:endParaRPr lang="ru-RU" sz="1400" dirty="0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1907702" y="3201155"/>
            <a:ext cx="1764450" cy="1108695"/>
          </a:xfrm>
          <a:prstGeom prst="flowChartProcess">
            <a:avLst/>
          </a:prstGeom>
          <a:solidFill>
            <a:srgbClr val="820000"/>
          </a:solidFill>
          <a:ln>
            <a:solidFill>
              <a:srgbClr val="C0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 малобюджетный спортивный комплекс </a:t>
            </a:r>
            <a:r>
              <a:rPr lang="ru-RU" sz="1400" dirty="0" err="1" smtClean="0">
                <a:solidFill>
                  <a:schemeClr val="bg1"/>
                </a:solidFill>
              </a:rPr>
              <a:t>пгт.Джубга</a:t>
            </a:r>
            <a:r>
              <a:rPr lang="ru-RU" sz="14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ru-RU" sz="1400" dirty="0" smtClean="0">
                <a:solidFill>
                  <a:schemeClr val="bg1"/>
                </a:solidFill>
              </a:rPr>
              <a:t>78,1 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260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r>
              <a:rPr lang="ru-RU" sz="28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        </a:t>
            </a:r>
            <a:endParaRPr lang="ru-RU" sz="2800" b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264454"/>
              </p:ext>
            </p:extLst>
          </p:nvPr>
        </p:nvGraphicFramePr>
        <p:xfrm>
          <a:off x="0" y="688963"/>
          <a:ext cx="9144000" cy="609567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24741"/>
                <a:gridCol w="1323523"/>
                <a:gridCol w="1057249"/>
                <a:gridCol w="1138487"/>
              </a:tblGrid>
              <a:tr h="4320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</a:rPr>
                        <a:t>Наименование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2023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2024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2025 год</a:t>
                      </a:r>
                    </a:p>
                  </a:txBody>
                  <a:tcPr marL="4420" marR="4420" marT="4420" marB="0" anchor="ctr"/>
                </a:tc>
              </a:tr>
              <a:tr h="230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u="none" strike="noStrike" dirty="0">
                          <a:effectLst/>
                        </a:rPr>
                        <a:t>ВСЕГО: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3 071 728,0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2 672 700,9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/>
                          <a:ea typeface="Times New Roman"/>
                        </a:rPr>
                        <a:t>2 585 826,6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образования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1 882 199,2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1 817 741,5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1 800 689,2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7606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"Туапсинский район - территория комфортного </a:t>
                      </a:r>
                      <a:r>
                        <a:rPr lang="ru-RU" sz="1400" u="none" strike="noStrike" dirty="0" smtClean="0">
                          <a:effectLst/>
                        </a:rPr>
                        <a:t>проживания»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314 104,2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56 034,3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12 899,1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"Управление </a:t>
                      </a:r>
                      <a:r>
                        <a:rPr lang="ru-RU" sz="1400" u="none" strike="noStrike" dirty="0" smtClean="0">
                          <a:effectLst/>
                        </a:rPr>
                        <a:t>муниципальными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финансами»</a:t>
                      </a:r>
                      <a:endParaRPr lang="ru-RU" sz="1400" u="none" strike="noStrike" dirty="0" smtClean="0">
                        <a:effectLst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58 033,6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38 033,6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38 032,8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2420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«Развитие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к</a:t>
                      </a:r>
                      <a:r>
                        <a:rPr lang="ru-RU" sz="1400" u="none" strike="noStrike" dirty="0" smtClean="0">
                          <a:effectLst/>
                        </a:rPr>
                        <a:t>ультуры  в Туапсинском 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95 121,3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89 801,9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88 378,7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физической культуры и спорта в  Туапсинском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районе»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154 523,8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141 533,1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140 919,5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59621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"Развитие жилищно-коммунального хозяйства в муниципальном образовании 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12 682,5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12 740,4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12 740,4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517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"Функционирование органов местного самоуправления в муниципальном образовании 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111 960,2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110 019,5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110 512,6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2856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effectLst/>
                        </a:rPr>
                        <a:t>Муниципальная программа "Молодежь Туапсинского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11 954,5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11 180,6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11 180,6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3817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Ведомственная целевая программа "Развитие агропромышленного комплекса на территории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6 421,4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6 045,8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6 045,8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41637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dirty="0">
                          <a:effectLst/>
                        </a:rPr>
                        <a:t>программа </a:t>
                      </a:r>
                      <a:r>
                        <a:rPr lang="ru-RU" sz="1400" u="none" strike="noStrike" dirty="0" smtClean="0">
                          <a:effectLst/>
                        </a:rPr>
                        <a:t>«По улучшению положения детей</a:t>
                      </a:r>
                      <a:r>
                        <a:rPr lang="ru-RU" sz="1400" u="none" strike="noStrike" baseline="0" dirty="0" smtClean="0">
                          <a:effectLst/>
                        </a:rPr>
                        <a:t> в </a:t>
                      </a:r>
                      <a:r>
                        <a:rPr lang="ru-RU" sz="1400" u="none" strike="noStrike" dirty="0" smtClean="0">
                          <a:effectLst/>
                        </a:rPr>
                        <a:t> муниципальном образовании </a:t>
                      </a:r>
                      <a:r>
                        <a:rPr lang="ru-RU" sz="1400" u="none" strike="noStrike" dirty="0">
                          <a:effectLst/>
                        </a:rPr>
                        <a:t>Туапсинский </a:t>
                      </a:r>
                      <a:r>
                        <a:rPr lang="ru-RU" sz="1400" u="none" strike="noStrike" dirty="0" smtClean="0">
                          <a:effectLst/>
                        </a:rPr>
                        <a:t>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67 800,4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69 948,2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71 544,8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44408" y="381186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09668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5637123"/>
              </p:ext>
            </p:extLst>
          </p:nvPr>
        </p:nvGraphicFramePr>
        <p:xfrm>
          <a:off x="0" y="823273"/>
          <a:ext cx="9143999" cy="6796935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5609344"/>
                <a:gridCol w="1383126"/>
                <a:gridCol w="1075764"/>
                <a:gridCol w="1075765"/>
              </a:tblGrid>
              <a:tr h="73015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800" b="1" u="none" strike="noStrike" kern="1200" dirty="0">
                          <a:effectLst/>
                        </a:rPr>
                        <a:t>Наименование</a:t>
                      </a:r>
                      <a:endParaRPr lang="ru-RU" sz="18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2023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2024 год</a:t>
                      </a:r>
                    </a:p>
                  </a:txBody>
                  <a:tcPr marL="4420" marR="4420" marT="44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u="none" strike="noStrike" dirty="0" smtClean="0">
                          <a:effectLst/>
                        </a:rPr>
                        <a:t>2025 год</a:t>
                      </a:r>
                    </a:p>
                  </a:txBody>
                  <a:tcPr marL="4420" marR="4420" marT="4420" marB="0" anchor="ctr"/>
                </a:tc>
              </a:tr>
              <a:tr h="63567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Муниципальная программа «Обеспечение</a:t>
                      </a:r>
                      <a:r>
                        <a:rPr lang="ru-RU" sz="1400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перевозок обучающихся в образовательных учреждениях и учреждениях социальной сферы»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30 540,9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30 540,9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30 540,9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63567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программа «Содействие развитию гражданского общества и гармонизации </a:t>
                      </a:r>
                      <a:r>
                        <a:rPr lang="ru-RU" sz="1400" u="none" strike="noStrike" kern="1200" dirty="0">
                          <a:effectLst/>
                        </a:rPr>
                        <a:t>межнациональных </a:t>
                      </a:r>
                      <a:r>
                        <a:rPr lang="ru-RU" sz="1400" u="none" strike="noStrike" kern="1200" dirty="0" smtClean="0">
                          <a:effectLst/>
                        </a:rPr>
                        <a:t>отношений"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13 564,4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264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"Защита населения и территории от чрезвычайных ситуаций, обеспечение пожарной безопасности"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150 717,3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151 871,5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113 661,3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415759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"Управление муниципальной собственностью"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105 431,5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74 967,5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79 660,8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665458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>
                          <a:effectLst/>
                        </a:rPr>
                        <a:t>Муниципальная программа "Экономическое развитие Туапсинского района"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33 851,0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33 496,7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46 257,8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«Доступная среда муниципального образования Туапсинский район» 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1 294,1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358,3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«Обеспечение безопасности населения Туапсинского района»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6 529,0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11 592,0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6 529,0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34333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«Социальная поддержка отдельных категорий граждан муниципального образования Туапсинский район»</a:t>
                      </a: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5 391,0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5 191,0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5 191,0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  <a:tr h="760524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ru-RU" sz="1400" u="none" strike="noStrike" kern="1200" dirty="0" smtClean="0">
                          <a:effectLst/>
                        </a:rPr>
                        <a:t>Муниципальная программа «Развитие санаторно-курортного и туристского комплекса муниципального образования Туапсинский район»</a:t>
                      </a:r>
                      <a:endParaRPr lang="ru-RU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20" marR="4420" marT="442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10 901,8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10 668,3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</a:rPr>
                        <a:t>10 684,0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17780" marR="17780" marT="0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2910" y="0"/>
            <a:ext cx="8246150" cy="836712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800" b="1" i="1" dirty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МУНИЦИПАЛЬНЫЕ </a:t>
            </a:r>
            <a:r>
              <a:rPr lang="ru-RU" sz="2800" b="1" i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ПРОГРАММЫ</a:t>
            </a:r>
            <a:endParaRPr lang="ru-RU" sz="2800" b="1" i="1" dirty="0">
              <a:ln w="17780" cmpd="sng">
                <a:noFill/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1121" y="512499"/>
            <a:ext cx="1043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тыс. руб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1478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82" y="836713"/>
            <a:ext cx="9144000" cy="165618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000" b="1" u="sng" dirty="0" smtClean="0"/>
              <a:t>МУНИЦИПАЛЬНАЯ </a:t>
            </a:r>
            <a:r>
              <a:rPr lang="ru-RU" sz="2000" b="1" u="sng" dirty="0"/>
              <a:t>ПРОГРАММА «РАЗВИТИЕ ОБРАЗОВАНИЯ </a:t>
            </a:r>
            <a:br>
              <a:rPr lang="ru-RU" sz="2000" b="1" u="sng" dirty="0"/>
            </a:br>
            <a:r>
              <a:rPr lang="ru-RU" sz="2000" b="1" u="sng" dirty="0"/>
              <a:t>В МУНИЦИПАЛЬНОМ ОБРАЗОВАНИИ ТУАПСИНСКИЙ РАЙОН»</a:t>
            </a:r>
            <a:br>
              <a:rPr lang="ru-RU" sz="2000" b="1" u="sng" dirty="0"/>
            </a:br>
            <a:r>
              <a:rPr lang="ru-RU" sz="2000" b="1" u="sng" dirty="0"/>
              <a:t>РАСХОДЫ НА </a:t>
            </a:r>
            <a:r>
              <a:rPr lang="ru-RU" sz="2000" b="1" u="sng" dirty="0" smtClean="0"/>
              <a:t>2023 </a:t>
            </a:r>
            <a:r>
              <a:rPr lang="ru-RU" sz="2000" b="1" u="sng" dirty="0"/>
              <a:t>ГОД – </a:t>
            </a:r>
            <a:r>
              <a:rPr lang="ru-RU" sz="2000" b="1" u="sng" dirty="0" smtClean="0"/>
              <a:t>1 882 199,2 </a:t>
            </a:r>
            <a:r>
              <a:rPr lang="ru-RU" sz="2000" b="1" u="sng" dirty="0"/>
              <a:t>тыс. </a:t>
            </a:r>
            <a:r>
              <a:rPr lang="ru-RU" sz="2000" b="1" u="sng" dirty="0" smtClean="0"/>
              <a:t>рублей</a:t>
            </a:r>
            <a:br>
              <a:rPr lang="ru-RU" sz="2000" b="1" u="sng" dirty="0" smtClean="0"/>
            </a:b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2000" b="1" u="sng" dirty="0" smtClean="0">
                <a:solidFill>
                  <a:srgbClr val="FF0000"/>
                </a:solidFill>
              </a:rPr>
              <a:t>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 16 162,4 </a:t>
            </a:r>
            <a:r>
              <a:rPr lang="ru-RU" sz="2000" b="1" u="sng" dirty="0">
                <a:solidFill>
                  <a:srgbClr val="FF0000"/>
                </a:solidFill>
              </a:rPr>
              <a:t>тыс. руб</a:t>
            </a:r>
            <a:r>
              <a:rPr lang="ru-RU" sz="2000" b="1" u="sng" dirty="0" smtClean="0">
                <a:solidFill>
                  <a:srgbClr val="FF0000"/>
                </a:solidFill>
              </a:rPr>
              <a:t>.</a:t>
            </a:r>
            <a:endParaRPr lang="ru-RU" sz="2000" b="1" u="sng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2744053"/>
            <a:ext cx="3888432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приобретение оборудования и мебели для МБОУ СОШ № 19 с. Ольгинка –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 1 027,4 тыс. руб.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1999" y="2744053"/>
            <a:ext cx="4392489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капитальный </a:t>
            </a:r>
            <a:r>
              <a:rPr lang="ru-RU" sz="1600" dirty="0">
                <a:solidFill>
                  <a:schemeClr val="tx1"/>
                </a:solidFill>
              </a:rPr>
              <a:t>ремонт </a:t>
            </a:r>
            <a:r>
              <a:rPr lang="ru-RU" sz="1600" dirty="0" smtClean="0">
                <a:solidFill>
                  <a:schemeClr val="tx1"/>
                </a:solidFill>
              </a:rPr>
              <a:t>спортивных залов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общеобразовательных организаций   –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5 565,7 тыс. руб.</a:t>
            </a:r>
            <a:endParaRPr lang="ru-RU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53582" y="5808722"/>
            <a:ext cx="6287404" cy="101566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капитальный ремонт зданий и сооружений, благоустройство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территорий образовательных организаций – </a:t>
            </a:r>
            <a:r>
              <a:rPr lang="ru-RU" sz="1600" b="1" dirty="0" smtClean="0">
                <a:solidFill>
                  <a:schemeClr val="tx1"/>
                </a:solidFill>
              </a:rPr>
              <a:t> 9 569,3 тыс. руб</a:t>
            </a:r>
            <a:r>
              <a:rPr lang="ru-RU" sz="1400" b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  <a:p>
            <a:pPr algn="ctr"/>
            <a:endParaRPr lang="ru-RU" sz="1400" b="1" dirty="0" smtClean="0">
              <a:solidFill>
                <a:schemeClr val="tx1"/>
              </a:solidFill>
            </a:endParaRPr>
          </a:p>
        </p:txBody>
      </p:sp>
      <p:pic>
        <p:nvPicPr>
          <p:cNvPr id="101378" name="Picture 2" descr="https://freelancehack.ru/wp-content/uploads/2018/09/mebel-dlya-shkol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17032"/>
            <a:ext cx="3888432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0" name="Picture 4" descr="https://www.newsler.ru/data/content/2019/85205/a4018bb79683524e667ece805ac517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17033"/>
            <a:ext cx="4392488" cy="201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884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19" y="116632"/>
            <a:ext cx="8571611" cy="12961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2400" b="1" u="sng" dirty="0" smtClean="0">
                <a:solidFill>
                  <a:srgbClr val="FF0000"/>
                </a:solidFill>
              </a:rPr>
              <a:t>Формирование </a:t>
            </a:r>
            <a:r>
              <a:rPr lang="ru-RU" sz="2400" b="1" u="sng" dirty="0">
                <a:solidFill>
                  <a:srgbClr val="FF0000"/>
                </a:solidFill>
              </a:rPr>
              <a:t>системы оценки качества образования и образовательных результатов -</a:t>
            </a:r>
            <a:br>
              <a:rPr lang="ru-RU" sz="2400" b="1" u="sng" dirty="0">
                <a:solidFill>
                  <a:srgbClr val="FF0000"/>
                </a:solidFill>
              </a:rPr>
            </a:br>
            <a:r>
              <a:rPr lang="ru-RU" sz="2400" b="1" u="sng" dirty="0">
                <a:solidFill>
                  <a:srgbClr val="FF0000"/>
                </a:solidFill>
              </a:rPr>
              <a:t> </a:t>
            </a:r>
            <a:r>
              <a:rPr lang="ru-RU" sz="2400" b="1" u="sng" dirty="0" smtClean="0">
                <a:solidFill>
                  <a:srgbClr val="FF0000"/>
                </a:solidFill>
              </a:rPr>
              <a:t> 4 001,0 тыс</a:t>
            </a:r>
            <a:r>
              <a:rPr lang="ru-RU" sz="2400" b="1" u="sng" dirty="0">
                <a:solidFill>
                  <a:srgbClr val="FF0000"/>
                </a:solidFill>
              </a:rPr>
              <a:t>. </a:t>
            </a:r>
            <a:r>
              <a:rPr lang="ru-RU" sz="2400" b="1" u="sng" dirty="0" smtClean="0">
                <a:solidFill>
                  <a:srgbClr val="FF0000"/>
                </a:solidFill>
              </a:rPr>
              <a:t>рублей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884" y="1628800"/>
            <a:ext cx="8358246" cy="92333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осуществление </a:t>
            </a:r>
            <a:r>
              <a:rPr lang="ru-RU" dirty="0">
                <a:solidFill>
                  <a:schemeClr val="tx1"/>
                </a:solidFill>
              </a:rPr>
              <a:t>государственных полномочий по </a:t>
            </a:r>
            <a:r>
              <a:rPr lang="ru-RU" dirty="0" smtClean="0">
                <a:solidFill>
                  <a:schemeClr val="tx1"/>
                </a:solidFill>
              </a:rPr>
              <a:t>материально-    техническому </a:t>
            </a:r>
            <a:r>
              <a:rPr lang="ru-RU" dirty="0">
                <a:solidFill>
                  <a:schemeClr val="tx1"/>
                </a:solidFill>
              </a:rPr>
              <a:t>обеспечению пунктов проведения экзаменов </a:t>
            </a:r>
            <a:r>
              <a:rPr lang="ru-RU" dirty="0" smtClean="0">
                <a:solidFill>
                  <a:schemeClr val="tx1"/>
                </a:solidFill>
              </a:rPr>
              <a:t>для государственной итоговой аттестации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85786" y="285728"/>
            <a:ext cx="8072430" cy="64294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013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08920"/>
            <a:ext cx="4644007" cy="413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3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708921"/>
            <a:ext cx="4426280" cy="4136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141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82" y="332656"/>
            <a:ext cx="9144000" cy="10801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500" b="1" u="sng" dirty="0" smtClean="0"/>
              <a:t/>
            </a:r>
            <a:br>
              <a:rPr lang="ru-RU" sz="1500" b="1" u="sng" dirty="0" smtClean="0"/>
            </a:br>
            <a:r>
              <a:rPr lang="ru-RU" sz="1600" b="1" u="sng" dirty="0" smtClean="0"/>
              <a:t/>
            </a:r>
            <a:br>
              <a:rPr lang="ru-RU" sz="1600" b="1" u="sng" dirty="0" smtClean="0"/>
            </a:br>
            <a:r>
              <a:rPr lang="ru-RU" sz="2000" b="1" u="sng" dirty="0" smtClean="0">
                <a:solidFill>
                  <a:srgbClr val="FF0000"/>
                </a:solidFill>
                <a:effectLst/>
              </a:rPr>
              <a:t>Реализация </a:t>
            </a:r>
            <a:r>
              <a:rPr lang="ru-RU" sz="2000" b="1" u="sng" dirty="0">
                <a:solidFill>
                  <a:srgbClr val="FF0000"/>
                </a:solidFill>
                <a:effectLst/>
              </a:rPr>
              <a:t>мер популяризации среди детей и молодежи </a:t>
            </a:r>
            <a:r>
              <a:rPr lang="ru-RU" sz="2000" b="1" u="sng" dirty="0" err="1">
                <a:solidFill>
                  <a:srgbClr val="FF0000"/>
                </a:solidFill>
                <a:effectLst/>
              </a:rPr>
              <a:t>научнообразовательной</a:t>
            </a:r>
            <a:r>
              <a:rPr lang="ru-RU" sz="2000" b="1" u="sng" dirty="0">
                <a:solidFill>
                  <a:srgbClr val="FF0000"/>
                </a:solidFill>
                <a:effectLst/>
              </a:rPr>
              <a:t> и творческой деятельности, выявление талантливой </a:t>
            </a:r>
            <a:r>
              <a:rPr lang="ru-RU" sz="2000" b="1" u="sng" dirty="0" smtClean="0">
                <a:solidFill>
                  <a:srgbClr val="FF0000"/>
                </a:solidFill>
                <a:effectLst/>
              </a:rPr>
              <a:t>молодежи – 2 144,9 </a:t>
            </a:r>
            <a:r>
              <a:rPr lang="ru-RU" sz="2000" b="1" u="sng" dirty="0">
                <a:solidFill>
                  <a:srgbClr val="FF0000"/>
                </a:solidFill>
                <a:effectLst/>
              </a:rPr>
              <a:t>тыс. руб</a:t>
            </a:r>
            <a:r>
              <a:rPr lang="ru-RU" sz="2000" b="1" u="sng" dirty="0" smtClean="0">
                <a:solidFill>
                  <a:srgbClr val="FF0000"/>
                </a:solidFill>
                <a:effectLst/>
              </a:rPr>
              <a:t>.</a:t>
            </a:r>
            <a:endParaRPr lang="ru-RU" sz="2000" b="1" u="sng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558533"/>
            <a:ext cx="8318728" cy="64633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организация обучения муниципальных </a:t>
            </a:r>
            <a:r>
              <a:rPr lang="ru-RU" dirty="0" err="1" smtClean="0">
                <a:solidFill>
                  <a:schemeClr val="tx1"/>
                </a:solidFill>
              </a:rPr>
              <a:t>тьюторов</a:t>
            </a:r>
            <a:r>
              <a:rPr lang="ru-RU" dirty="0" smtClean="0">
                <a:solidFill>
                  <a:schemeClr val="tx1"/>
                </a:solidFill>
              </a:rPr>
              <a:t>, муниципальных координаторов, членов предметных комиссий ГИА, ОГЭ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0" y="0"/>
            <a:ext cx="9144000" cy="126876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sng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2000" b="1" u="sng" dirty="0" smtClean="0"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5122" name="Picture 2" descr="\\Server38\53\БЮДЖЕТ 2020\БЮДЖЕТ ДЛЯ ГРАЖДАН\картинки для бюджета для граждан\Тьютор\талант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36912"/>
            <a:ext cx="4248472" cy="39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\\Server38\53\БЮДЖЕТ 2020\БЮДЖЕТ ДЛЯ ГРАЖДАН\картинки для бюджета для граждан\Тьютор\тьют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157" y="2636912"/>
            <a:ext cx="4285331" cy="393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42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58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FF0000"/>
                </a:solidFill>
              </a:rPr>
              <a:t>Обеспечение системы образования Краснодарского края высококвалифицированными кадрами, </a:t>
            </a:r>
            <a:r>
              <a:rPr lang="ru-RU" sz="20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2000" b="1" dirty="0">
                <a:solidFill>
                  <a:srgbClr val="FF0000"/>
                </a:solidFill>
              </a:rPr>
              <a:t>механизмов мотивации педагогов к повышению качества работы 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и </a:t>
            </a:r>
            <a:r>
              <a:rPr lang="ru-RU" sz="2000" b="1" dirty="0">
                <a:solidFill>
                  <a:srgbClr val="FF0000"/>
                </a:solidFill>
              </a:rPr>
              <a:t>непрерывному профессиональному развитию </a:t>
            </a:r>
            <a:r>
              <a:rPr lang="ru-RU" sz="2000" b="1" dirty="0" smtClean="0">
                <a:solidFill>
                  <a:srgbClr val="FF0000"/>
                </a:solidFill>
              </a:rPr>
              <a:t>– 7 163,9 </a:t>
            </a:r>
            <a:r>
              <a:rPr lang="ru-RU" sz="2000" b="1" dirty="0">
                <a:solidFill>
                  <a:srgbClr val="FF0000"/>
                </a:solidFill>
              </a:rPr>
              <a:t>тыс. руб.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746805"/>
              </p:ext>
            </p:extLst>
          </p:nvPr>
        </p:nvGraphicFramePr>
        <p:xfrm>
          <a:off x="31846" y="1268760"/>
          <a:ext cx="9036496" cy="5589241"/>
        </p:xfrm>
        <a:graphic>
          <a:graphicData uri="http://schemas.openxmlformats.org/drawingml/2006/table">
            <a:tbl>
              <a:tblPr>
                <a:tableStyleId>{18603FDC-E32A-4AB5-989C-0864C3EAD2B8}</a:tableStyleId>
              </a:tblPr>
              <a:tblGrid>
                <a:gridCol w="4248289"/>
                <a:gridCol w="4788207"/>
              </a:tblGrid>
              <a:tr h="125457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                                                    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осуществление 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 в сельской местности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600" u="none" strike="noStrike" dirty="0" smtClean="0">
                          <a:effectLst/>
                        </a:rPr>
                        <a:t>Туапсинского района – </a:t>
                      </a:r>
                      <a:r>
                        <a:rPr lang="ru-RU" sz="1600" b="1" u="none" strike="noStrike" dirty="0" smtClean="0">
                          <a:effectLst/>
                        </a:rPr>
                        <a:t>1 545,4 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600" u="none" strike="noStrike" dirty="0" smtClean="0">
                        <a:effectLst/>
                      </a:endParaRPr>
                    </a:p>
                    <a:p>
                      <a:pPr algn="ctr" fontAlgn="t"/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>
                          <a:effectLst/>
                        </a:rPr>
                        <a:t>социальная выплата компенсационного характера, связанная с оплатой жилого помещения по договору найма (поднайма) - </a:t>
                      </a:r>
                      <a:r>
                        <a:rPr lang="ru-RU" sz="1600" u="none" strike="noStrike" dirty="0" smtClean="0">
                          <a:effectLst/>
                        </a:rPr>
                        <a:t>            </a:t>
                      </a:r>
                      <a:r>
                        <a:rPr lang="ru-RU" sz="1600" b="1" u="none" strike="noStrike" dirty="0" smtClean="0">
                          <a:effectLst/>
                        </a:rPr>
                        <a:t>600,0 </a:t>
                      </a:r>
                      <a:r>
                        <a:rPr lang="ru-RU" sz="1600" b="1" u="none" strike="noStrike" dirty="0">
                          <a:effectLst/>
                        </a:rPr>
                        <a:t>тыс. руб.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316386">
                <a:tc vMerge="1"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018276">
                <a:tc gridSpan="2"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600" u="none" strike="noStrike" dirty="0" smtClean="0">
                          <a:effectLst/>
                        </a:rPr>
                        <a:t>финансирование расходов в целях доведения средней заработной платы педагогических работников муниципальных организаций дополнительного образования детей до средней заработной платы учителей – </a:t>
                      </a:r>
                      <a:r>
                        <a:rPr lang="ru-RU" sz="1600" b="1" u="none" strike="noStrike" dirty="0" smtClean="0">
                          <a:effectLst/>
                        </a:rPr>
                        <a:t>5 018,5 тыс. руб.</a:t>
                      </a:r>
                      <a:endParaRPr lang="ru-RU" sz="16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2529" name="Picture 1" descr="\\Server38\53\БЮДЖЕТ 2018\БЮДЖЕТ ДЛЯ ГРАЖДАН\ФОТО для редактирования\big_thum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984" y="2708920"/>
            <a:ext cx="4464496" cy="3001536"/>
          </a:xfrm>
          <a:prstGeom prst="rect">
            <a:avLst/>
          </a:prstGeom>
          <a:noFill/>
        </p:spPr>
      </p:pic>
      <p:pic>
        <p:nvPicPr>
          <p:cNvPr id="102402" name="Picture 2" descr="О мерах социальной поддержки по оплате ЖКУ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374441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058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1520" y="0"/>
            <a:ext cx="8646977" cy="12687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900" b="1" dirty="0">
                <a:solidFill>
                  <a:srgbClr val="FF0000"/>
                </a:solidFill>
              </a:rPr>
              <a:t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</a:t>
            </a:r>
            <a:r>
              <a:rPr lang="ru-RU" sz="1900" b="1" dirty="0" smtClean="0">
                <a:solidFill>
                  <a:srgbClr val="FF0000"/>
                </a:solidFill>
              </a:rPr>
              <a:t>– 1 724 934,0 </a:t>
            </a:r>
            <a:r>
              <a:rPr lang="ru-RU" sz="1900" b="1" dirty="0">
                <a:solidFill>
                  <a:srgbClr val="FF0000"/>
                </a:solidFill>
              </a:rPr>
              <a:t>тыс. руб.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0756969"/>
              </p:ext>
            </p:extLst>
          </p:nvPr>
        </p:nvGraphicFramePr>
        <p:xfrm>
          <a:off x="179511" y="1196752"/>
          <a:ext cx="8712969" cy="4023360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3964011"/>
                <a:gridCol w="4748958"/>
              </a:tblGrid>
              <a:tr h="1089939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казенных учреждений (Централизованная бухгалтерия, Комитет развития образования)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86 682,8 тыс</a:t>
                      </a:r>
                      <a:r>
                        <a:rPr lang="ru-RU" sz="18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. </a:t>
                      </a:r>
                      <a:r>
                        <a:rPr lang="ru-RU" sz="1800" b="1" u="none" strike="noStrike" dirty="0">
                          <a:effectLst/>
                        </a:rPr>
                        <a:t>руб.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обеспечение </a:t>
                      </a:r>
                      <a:r>
                        <a:rPr lang="ru-RU" sz="1400" u="none" strike="noStrike" dirty="0">
                          <a:effectLst/>
                        </a:rPr>
                        <a:t>деятельности муниципальных бюджетных учреждений дополнительного образования детей  - </a:t>
                      </a:r>
                      <a:endParaRPr lang="ru-RU" sz="1400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55 854,8 тыс</a:t>
                      </a:r>
                      <a:r>
                        <a:rPr lang="ru-RU" sz="1800" b="1" u="none" strike="noStrike" dirty="0">
                          <a:effectLst/>
                        </a:rPr>
                        <a:t>. руб.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</a:tr>
              <a:tr h="2798493"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отдельных полномочий Краснодарского края по обеспечению выплаты компенсации части родительской платы, присмотр и уход за детьми, посещающими организации, реализующие общеобразовательную программу дошкольного образования </a:t>
                      </a:r>
                      <a:r>
                        <a:rPr lang="ru-RU" sz="1400" u="none" strike="noStrike" dirty="0" smtClean="0">
                          <a:effectLst/>
                        </a:rPr>
                        <a:t>– 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800" b="1" u="none" strike="noStrike" dirty="0" smtClean="0">
                          <a:effectLst/>
                        </a:rPr>
                        <a:t>13 661,1 тыс</a:t>
                      </a:r>
                      <a:r>
                        <a:rPr lang="ru-RU" sz="1800" b="1" u="none" strike="noStrike" dirty="0">
                          <a:effectLst/>
                        </a:rPr>
                        <a:t>. руб</a:t>
                      </a:r>
                      <a:r>
                        <a:rPr lang="ru-RU" sz="1800" b="1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обеспечение выплаты денежного вознаграждения за классное руководство – 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</a:rPr>
                        <a:t> </a:t>
                      </a:r>
                      <a:r>
                        <a:rPr lang="ru-RU" sz="1800" b="1" u="none" strike="noStrike" dirty="0" smtClean="0">
                          <a:effectLst/>
                        </a:rPr>
                        <a:t>47 861,5 тыс. руб.</a:t>
                      </a:r>
                    </a:p>
                    <a:p>
                      <a:pPr algn="ctr" fontAlgn="t">
                        <a:buFont typeface="Arial" charset="0"/>
                        <a:buNone/>
                      </a:pP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>
                        <a:buFont typeface="Arial" charset="0"/>
                        <a:buNone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algn="ctr" fontAlgn="t">
                        <a:buFont typeface="Arial" charset="0"/>
                        <a:buNone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осуществление </a:t>
                      </a:r>
                      <a:r>
                        <a:rPr lang="ru-RU" sz="1400" u="none" strike="noStrike" dirty="0">
                          <a:effectLst/>
                        </a:rPr>
                        <a:t>государственных полномочий по обеспечению государственных гарантий реализации прав на получение общедоступного и бесплатного </a:t>
                      </a:r>
                      <a:r>
                        <a:rPr lang="ru-RU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образования </a:t>
                      </a:r>
                      <a:r>
                        <a:rPr lang="ru-RU" sz="14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– </a:t>
                      </a:r>
                      <a:r>
                        <a:rPr lang="ru-RU" sz="18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1 514 584,0 </a:t>
                      </a:r>
                      <a:r>
                        <a:rPr lang="ru-RU" sz="1800" b="1" u="none" strike="noStrike" dirty="0" smtClean="0">
                          <a:effectLst/>
                        </a:rPr>
                        <a:t>тыс</a:t>
                      </a:r>
                      <a:r>
                        <a:rPr lang="ru-RU" sz="1800" b="1" u="none" strike="noStrike" dirty="0">
                          <a:effectLst/>
                        </a:rPr>
                        <a:t>. руб</a:t>
                      </a:r>
                      <a:r>
                        <a:rPr lang="ru-RU" sz="1800" b="1" u="none" strike="noStrike" dirty="0" smtClean="0">
                          <a:effectLst/>
                        </a:rPr>
                        <a:t>.</a:t>
                      </a:r>
                    </a:p>
                    <a:p>
                      <a:pPr algn="ctr" fontAlgn="t">
                        <a:buFont typeface="Arial" charset="0"/>
                        <a:buChar char="•"/>
                      </a:pP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ru-RU" sz="1400" b="1" u="none" strike="noStrike" dirty="0" smtClean="0">
                        <a:effectLst/>
                      </a:endParaRP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</a:rPr>
                        <a:t>* </a:t>
                      </a:r>
                      <a:r>
                        <a:rPr lang="ru-RU" sz="1400" u="none" strike="noStrike" dirty="0" smtClean="0">
                          <a:effectLst/>
                        </a:rPr>
                        <a:t>обеспечение деятельности управления образования –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ru-RU" sz="1800" b="1" u="none" strike="noStrike" dirty="0" smtClean="0">
                          <a:effectLst/>
                        </a:rPr>
                        <a:t> 6</a:t>
                      </a:r>
                      <a:r>
                        <a:rPr lang="ru-RU" sz="1800" b="1" u="none" strike="noStrike" baseline="0" dirty="0" smtClean="0">
                          <a:effectLst/>
                        </a:rPr>
                        <a:t> 289,8</a:t>
                      </a:r>
                      <a:r>
                        <a:rPr lang="ru-RU" sz="1800" b="1" u="none" strike="noStrike" dirty="0" smtClean="0">
                          <a:effectLst/>
                        </a:rPr>
                        <a:t> тыс. руб.</a:t>
                      </a:r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9" name="Рисунок 8" descr="\\Server38\53\БЮДЖЕТ 2015\БЮДЖЕТ ДЛЯ ГРАЖДАН\КАРТИНКИ для БЮДЖЕТА ДЛЯ ГРАЖДАН\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5301208"/>
            <a:ext cx="3744416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498" name="Picture 2" descr="https://xn----7sbhblcmfacdnd4bb7bwitd4y.xn--p1ai/images/2020/10/60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4176464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976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85" y="0"/>
            <a:ext cx="8712968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/>
            </a:r>
            <a:br>
              <a:rPr lang="ru-RU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>Реализация </a:t>
            </a:r>
            <a:r>
              <a:rPr lang="ru-RU" sz="2400" b="1" dirty="0">
                <a:solidFill>
                  <a:srgbClr val="FF0000"/>
                </a:solidFill>
              </a:rPr>
              <a:t>мер по специальной поддержке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отдельных категорий обучающихся – 126 </a:t>
            </a:r>
            <a:r>
              <a:rPr lang="ru-RU" sz="2400" b="1" dirty="0" smtClean="0">
                <a:solidFill>
                  <a:srgbClr val="FF0000"/>
                </a:solidFill>
              </a:rPr>
              <a:t>775,6 </a:t>
            </a:r>
            <a:r>
              <a:rPr lang="ru-RU" sz="2400" b="1" dirty="0">
                <a:solidFill>
                  <a:srgbClr val="FF0000"/>
                </a:solidFill>
              </a:rPr>
              <a:t>тыс. руб.</a:t>
            </a:r>
            <a:endParaRPr lang="ru-RU" sz="2400" b="1" dirty="0"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446004" y="4800215"/>
            <a:ext cx="32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400" dirty="0" smtClean="0">
                <a:solidFill>
                  <a:srgbClr val="7030A0"/>
                </a:solidFill>
              </a:rPr>
              <a:t>     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5575" y="980728"/>
            <a:ext cx="2880321" cy="2808311"/>
          </a:xfrm>
          <a:prstGeom prst="roundRect">
            <a:avLst>
              <a:gd name="adj" fmla="val 25525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600" dirty="0" smtClean="0">
                <a:solidFill>
                  <a:schemeClr val="tx1"/>
                </a:solidFill>
              </a:rPr>
              <a:t> ч</a:t>
            </a:r>
            <a:r>
              <a:rPr lang="ru-RU" dirty="0" smtClean="0">
                <a:solidFill>
                  <a:schemeClr val="tx1"/>
                </a:solidFill>
              </a:rPr>
              <a:t>астичная компенсация </a:t>
            </a:r>
            <a:r>
              <a:rPr lang="ru-RU" dirty="0">
                <a:solidFill>
                  <a:schemeClr val="tx1"/>
                </a:solidFill>
              </a:rPr>
              <a:t>удорожания стоимости питания </a:t>
            </a:r>
            <a:r>
              <a:rPr lang="ru-RU" dirty="0" smtClean="0">
                <a:solidFill>
                  <a:schemeClr val="tx1"/>
                </a:solidFill>
              </a:rPr>
              <a:t>учащихся дневных образовательных организаций -  </a:t>
            </a:r>
          </a:p>
          <a:p>
            <a:pPr algn="ctr" fontAlgn="t"/>
            <a:r>
              <a:rPr lang="ru-RU" sz="2000" b="1" dirty="0" smtClean="0">
                <a:solidFill>
                  <a:schemeClr val="tx1"/>
                </a:solidFill>
              </a:rPr>
              <a:t> 2 400,0 тыс. </a:t>
            </a:r>
            <a:r>
              <a:rPr lang="ru-RU" sz="2000" b="1" dirty="0">
                <a:solidFill>
                  <a:schemeClr val="tx1"/>
                </a:solidFill>
              </a:rPr>
              <a:t>руб.</a:t>
            </a:r>
            <a:endParaRPr lang="ru-RU" sz="2000" b="1" dirty="0">
              <a:solidFill>
                <a:schemeClr val="tx1"/>
              </a:solidFill>
              <a:latin typeface="Calibri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03849" y="3646396"/>
            <a:ext cx="2945069" cy="143770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организация </a:t>
            </a:r>
            <a:r>
              <a:rPr lang="ru-RU" dirty="0">
                <a:solidFill>
                  <a:schemeClr val="tx1"/>
                </a:solidFill>
              </a:rPr>
              <a:t>и </a:t>
            </a:r>
            <a:r>
              <a:rPr lang="ru-RU" dirty="0" smtClean="0">
                <a:solidFill>
                  <a:schemeClr val="tx1"/>
                </a:solidFill>
              </a:rPr>
              <a:t>обеспечение </a:t>
            </a:r>
            <a:r>
              <a:rPr lang="ru-RU" dirty="0">
                <a:solidFill>
                  <a:schemeClr val="tx1"/>
                </a:solidFill>
              </a:rPr>
              <a:t>питания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детей </a:t>
            </a:r>
            <a:r>
              <a:rPr lang="ru-RU" dirty="0">
                <a:solidFill>
                  <a:schemeClr val="tx1"/>
                </a:solidFill>
              </a:rPr>
              <a:t>ОВЗ и </a:t>
            </a:r>
            <a:r>
              <a:rPr lang="ru-RU" dirty="0" smtClean="0">
                <a:solidFill>
                  <a:schemeClr val="tx1"/>
                </a:solidFill>
              </a:rPr>
              <a:t>детей-инвалидов </a:t>
            </a:r>
            <a:r>
              <a:rPr lang="ru-RU" sz="1600" dirty="0">
                <a:solidFill>
                  <a:schemeClr val="tx1"/>
                </a:solidFill>
              </a:rPr>
              <a:t>–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13 530,2 тыс. руб.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00192" y="980729"/>
            <a:ext cx="2711516" cy="18002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беспечение </a:t>
            </a:r>
            <a:r>
              <a:rPr lang="ru-RU" dirty="0">
                <a:solidFill>
                  <a:schemeClr val="tx1"/>
                </a:solidFill>
              </a:rPr>
              <a:t>льготным питанием учащихся из многодетных </a:t>
            </a:r>
            <a:r>
              <a:rPr lang="ru-RU" dirty="0" smtClean="0">
                <a:solidFill>
                  <a:schemeClr val="tx1"/>
                </a:solidFill>
              </a:rPr>
              <a:t>семей </a:t>
            </a:r>
            <a:r>
              <a:rPr lang="ru-RU" sz="1600" dirty="0" smtClean="0">
                <a:solidFill>
                  <a:schemeClr val="tx1"/>
                </a:solidFill>
              </a:rPr>
              <a:t>– </a:t>
            </a:r>
            <a:r>
              <a:rPr lang="ru-RU" sz="2000" b="1" dirty="0" smtClean="0">
                <a:solidFill>
                  <a:schemeClr val="tx1"/>
                </a:solidFill>
              </a:rPr>
              <a:t> 891,1 тыс</a:t>
            </a:r>
            <a:r>
              <a:rPr lang="ru-RU" sz="2000" b="1" dirty="0">
                <a:solidFill>
                  <a:schemeClr val="tx1"/>
                </a:solidFill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</a:rPr>
              <a:t>руб.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194694" y="980728"/>
            <a:ext cx="2952328" cy="13681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о</a:t>
            </a:r>
            <a:r>
              <a:rPr lang="ru-RU" dirty="0" smtClean="0">
                <a:solidFill>
                  <a:schemeClr val="tx1"/>
                </a:solidFill>
              </a:rPr>
              <a:t>рганизация </a:t>
            </a:r>
            <a:r>
              <a:rPr lang="ru-RU" dirty="0">
                <a:solidFill>
                  <a:schemeClr val="tx1"/>
                </a:solidFill>
              </a:rPr>
              <a:t>питания в начальных классах –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88 457,2 тыс. руб.  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Picture 2" descr="https://globalsib.com/wp-content/uploads/2016/12/PC0600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910463"/>
            <a:ext cx="2880321" cy="257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sp>
        <p:nvSpPr>
          <p:cNvPr id="2" name="AutoShape 2" descr="https://u.9111s.ru/uploads/202002/27/a070adaf22093bed34a91fcd428e073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.9111s.ru/uploads/202002/27/a070adaf22093bed34a91fcd428e0734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r05.fssp.gov.ru/files/05/predostavlenie_zhil_ya_20203141311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https://magadanpravda.ru/images/2021/may_2021/13.05.2021/original_65_vfuflfy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C:\Users\nachbud\Desktop\рахманинова\shkola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3584" y="3839562"/>
            <a:ext cx="2748124" cy="268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3203849" y="5196096"/>
            <a:ext cx="2945069" cy="147630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организация бесплатного </a:t>
            </a:r>
            <a:r>
              <a:rPr lang="ru-RU" dirty="0">
                <a:solidFill>
                  <a:schemeClr val="tx1"/>
                </a:solidFill>
              </a:rPr>
              <a:t>питания </a:t>
            </a:r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детей мобилизованных граждан </a:t>
            </a:r>
            <a:r>
              <a:rPr lang="ru-RU" sz="1600" dirty="0">
                <a:solidFill>
                  <a:schemeClr val="tx1"/>
                </a:solidFill>
              </a:rPr>
              <a:t>–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391,4 тыс</a:t>
            </a:r>
            <a:r>
              <a:rPr lang="ru-RU" sz="2000" b="1" dirty="0">
                <a:solidFill>
                  <a:schemeClr val="tx1"/>
                </a:solidFill>
              </a:rPr>
              <a:t>. </a:t>
            </a:r>
            <a:r>
              <a:rPr lang="ru-RU" sz="2000" b="1" dirty="0" smtClean="0">
                <a:solidFill>
                  <a:schemeClr val="tx1"/>
                </a:solidFill>
              </a:rPr>
              <a:t>руб.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188222" y="2492894"/>
            <a:ext cx="2952328" cy="100811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р</a:t>
            </a:r>
            <a:r>
              <a:rPr lang="ru-RU" dirty="0" smtClean="0">
                <a:solidFill>
                  <a:schemeClr val="tx1"/>
                </a:solidFill>
              </a:rPr>
              <a:t>асходы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на приготовлен</a:t>
            </a:r>
            <a:r>
              <a:rPr lang="ru-RU" sz="1600" dirty="0" smtClean="0">
                <a:solidFill>
                  <a:schemeClr val="tx1"/>
                </a:solidFill>
              </a:rPr>
              <a:t>ие пищи</a:t>
            </a:r>
            <a:r>
              <a:rPr lang="ru-RU" sz="2000" b="1" dirty="0" smtClean="0">
                <a:solidFill>
                  <a:schemeClr val="tx1"/>
                </a:solidFill>
              </a:rPr>
              <a:t>            20 838,0 тыс. руб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263584" y="2912984"/>
            <a:ext cx="2748124" cy="79209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организация подвоза</a:t>
            </a:r>
            <a:r>
              <a:rPr lang="ru-RU" sz="2000" b="1" dirty="0" smtClean="0">
                <a:solidFill>
                  <a:schemeClr val="tx1"/>
                </a:solidFill>
              </a:rPr>
              <a:t>            267,7 тыс. руб</a:t>
            </a:r>
            <a:r>
              <a:rPr lang="ru-RU" sz="20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766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39952" y="20339"/>
            <a:ext cx="4896544" cy="263185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Расходы, связанные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/>
              </a:rPr>
              <a:t>с подвозом обучающихся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муниципального </a:t>
            </a: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effectLst/>
              </a:rPr>
              <a:t>образования Туапсинский район в образовательную организацию Апшеронского </a:t>
            </a:r>
            <a:r>
              <a:rPr lang="ru-RU" sz="16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района, </a:t>
            </a:r>
            <a:br>
              <a:rPr lang="ru-RU" sz="16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r>
              <a:rPr lang="ru-RU" sz="1600" b="1" dirty="0" smtClean="0">
                <a:solidFill>
                  <a:srgbClr val="FF0000"/>
                </a:solidFill>
                <a:effectLst/>
              </a:rPr>
              <a:t>в рамках р</a:t>
            </a:r>
            <a:r>
              <a:rPr lang="ru-RU" sz="1600" b="1" dirty="0" smtClean="0">
                <a:solidFill>
                  <a:srgbClr val="FF0000"/>
                </a:solidFill>
              </a:rPr>
              <a:t>еализация </a:t>
            </a:r>
            <a:r>
              <a:rPr lang="ru-RU" sz="1600" b="1" dirty="0">
                <a:solidFill>
                  <a:srgbClr val="FF0000"/>
                </a:solidFill>
              </a:rPr>
              <a:t>мер по обеспечению доступа населения  Туапсинского района к качественным услугам дошкольного, общего образования и дополнительного образования детей– </a:t>
            </a:r>
            <a:r>
              <a:rPr lang="ru-RU" sz="1600" b="1" dirty="0" smtClean="0">
                <a:solidFill>
                  <a:srgbClr val="FF0000"/>
                </a:solidFill>
              </a:rPr>
              <a:t/>
            </a:r>
            <a:br>
              <a:rPr lang="ru-RU" sz="1600" b="1" dirty="0" smtClean="0">
                <a:solidFill>
                  <a:srgbClr val="FF0000"/>
                </a:solidFill>
              </a:rPr>
            </a:br>
            <a:r>
              <a:rPr lang="ru-RU" sz="16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518,6 тыс</a:t>
            </a:r>
            <a:r>
              <a:rPr lang="ru-RU" sz="2400" b="1" dirty="0">
                <a:solidFill>
                  <a:srgbClr val="FF0000"/>
                </a:solidFill>
              </a:rPr>
              <a:t>. руб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pic>
        <p:nvPicPr>
          <p:cNvPr id="107526" name="Picture 6" descr="http://images.myshared.ru/4/266988/slide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0" b="10833"/>
          <a:stretch/>
        </p:blipFill>
        <p:spPr bwMode="auto">
          <a:xfrm>
            <a:off x="683568" y="2652190"/>
            <a:ext cx="6305393" cy="392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4005064"/>
            <a:ext cx="3551700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0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3171503" cy="2535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8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0159" y="178493"/>
            <a:ext cx="4001801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район </a:t>
            </a:r>
            <a:r>
              <a:rPr lang="ru-RU" sz="2000" dirty="0">
                <a:latin typeface="Palatino Linotype" panose="02040502050505030304" pitchFamily="18" charset="0"/>
              </a:rPr>
              <a:t>–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точка соединения промышленности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и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туристско-рекреационной отраслей, что обеспечивает стабильное и всестороннее развитие не только инфраструктуры, но и </a:t>
            </a:r>
            <a:endParaRPr lang="ru-RU" sz="2200" i="1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200" i="1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социально-культурной </a:t>
            </a:r>
            <a:r>
              <a:rPr lang="ru-RU" sz="2200" i="1" dirty="0">
                <a:solidFill>
                  <a:srgbClr val="000099"/>
                </a:solidFill>
                <a:latin typeface="Palatino Linotype" panose="02040502050505030304" pitchFamily="18" charset="0"/>
              </a:rPr>
              <a:t>сферы.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374123" y="2375421"/>
            <a:ext cx="4604808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solidFill>
                  <a:srgbClr val="000099"/>
                </a:solidFill>
                <a:latin typeface="Palatino Linotype" panose="02040502050505030304" pitchFamily="18" charset="0"/>
                <a:ea typeface="Calibri"/>
                <a:cs typeface="Times New Roman"/>
              </a:rPr>
              <a:t>В Туапсинском районе, как и в России в целом приоритетными являются социальные обязательства перед населением, поэтому такие задачи как обеспечение достойной заработной платы, своевременная выплата пособий, льгот и выплат, а также помощь нуждающимся и незащищенным гражданам, многодетным семьям и инвалидам – это вопросы, на которых внимание заостряется в первую очередь при распределении бюджетных средств и планировании расходов. </a:t>
            </a:r>
            <a:endParaRPr lang="ru-RU" sz="2000" i="1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1030" name="Picture 6" descr="G:\бюджет\uvgr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59" y="3573016"/>
            <a:ext cx="4001801" cy="29558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G:\бюджет для граждан\06092016-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0797" y="178493"/>
            <a:ext cx="4511683" cy="209837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662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0339"/>
            <a:ext cx="8856984" cy="304862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 smtClean="0">
                <a:solidFill>
                  <a:srgbClr val="FF0000"/>
                </a:solidFill>
              </a:rPr>
              <a:t/>
            </a:r>
            <a:br>
              <a:rPr lang="ru-RU" sz="2400" b="1" dirty="0" smtClean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/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Расходы, связанные </a:t>
            </a:r>
            <a:r>
              <a:rPr lang="ru-RU" sz="2800" b="1" dirty="0">
                <a:solidFill>
                  <a:schemeClr val="bg2">
                    <a:lumMod val="50000"/>
                  </a:schemeClr>
                </a:solidFill>
                <a:effectLst/>
              </a:rPr>
              <a:t>с </a:t>
            </a: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реализацией федерального проекта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«Патриотическое воспитание граждан Российской Федерации», </a:t>
            </a:r>
            <a:br>
              <a:rPr lang="ru-RU" sz="28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обеспечение оснащением муниципальных общеобразовательных организаций–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 498,8 тыс</a:t>
            </a:r>
            <a:r>
              <a:rPr lang="ru-RU" sz="2800" b="1" dirty="0">
                <a:solidFill>
                  <a:srgbClr val="FF0000"/>
                </a:solidFill>
              </a:rPr>
              <a:t>. руб</a:t>
            </a:r>
            <a:r>
              <a:rPr lang="ru-RU" sz="2800" b="1" dirty="0" smtClean="0">
                <a:solidFill>
                  <a:srgbClr val="FF0000"/>
                </a:solidFill>
              </a:rPr>
              <a:t>.</a:t>
            </a:r>
            <a:endParaRPr lang="ru-RU" sz="2800" b="1" dirty="0">
              <a:solidFill>
                <a:schemeClr val="bg2">
                  <a:lumMod val="50000"/>
                </a:schemeClr>
              </a:solidFill>
              <a:effectLst/>
            </a:endParaRPr>
          </a:p>
        </p:txBody>
      </p:sp>
      <p:sp>
        <p:nvSpPr>
          <p:cNvPr id="2" name="AutoShape 2" descr="https://gym44irk.ru/images/foto/%D0%9B%D0%BE%D0%B3%D0%BE%D1%82%D0%B8%D0%BF%D1%8B/Snimok_e_krana_2020-05-27_v_11.06.26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gym44irk.ru/images/foto/%D0%9B%D0%BE%D0%B3%D0%BE%D1%82%D0%B8%D0%BF%D1%8B/Snimok_e_krana_2020-05-27_v_11.06.26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https://gym44irk.ru/images/foto/%D0%9B%D0%BE%D0%B3%D0%BE%D1%82%D0%B8%D0%BF%D1%8B/Snimok_e_krana_2020-05-27_v_11.06.26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31" name="Picture 7" descr="\\ServerPril\53\БЮДЖЕТ 2023\НАШ ПРОЕКТ\БЮДЖЕТ ДЛЯ ГРАЖДАН\на комиссию\Snimok_e_krana_2020-05-27_v_11.06.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212976"/>
            <a:ext cx="506416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33" name="Picture 9" descr="https://school-textbook.com/uploads/posts/books/31787/317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35" y="3212976"/>
            <a:ext cx="3924265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739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>
                <a:solidFill>
                  <a:srgbClr val="0033CC"/>
                </a:solidFill>
              </a:rPr>
              <a:t>МУНИЦИПАЛЬНАЯ ПРОГРАММА </a:t>
            </a:r>
            <a:r>
              <a:rPr lang="ru-RU" sz="2000" b="1" u="sng" dirty="0" smtClean="0">
                <a:solidFill>
                  <a:srgbClr val="0033CC"/>
                </a:solidFill>
              </a:rPr>
              <a:t>«ТУАПСИНСКИЙ </a:t>
            </a:r>
            <a:r>
              <a:rPr lang="ru-RU" sz="2000" b="1" u="sng" dirty="0">
                <a:solidFill>
                  <a:srgbClr val="0033CC"/>
                </a:solidFill>
              </a:rPr>
              <a:t>РАЙОН - </a:t>
            </a:r>
            <a:br>
              <a:rPr lang="ru-RU" sz="2000" b="1" u="sng" dirty="0">
                <a:solidFill>
                  <a:srgbClr val="0033CC"/>
                </a:solidFill>
              </a:rPr>
            </a:br>
            <a:r>
              <a:rPr lang="ru-RU" sz="2000" b="1" u="sng" dirty="0">
                <a:solidFill>
                  <a:srgbClr val="0033CC"/>
                </a:solidFill>
              </a:rPr>
              <a:t>ТЕРРИТОРИЯ КОМФОРТНОГО </a:t>
            </a:r>
            <a:r>
              <a:rPr lang="ru-RU" sz="2000" b="1" u="sng" dirty="0" smtClean="0">
                <a:solidFill>
                  <a:srgbClr val="0033CC"/>
                </a:solidFill>
              </a:rPr>
              <a:t>ПРОЖИВАНИЯ»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857232"/>
            <a:ext cx="8136904" cy="523220"/>
          </a:xfrm>
          <a:prstGeom prst="rect">
            <a:avLst/>
          </a:prstGeom>
          <a:solidFill>
            <a:srgbClr val="EA7A9A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РАСХОДЫ НА </a:t>
            </a:r>
            <a:r>
              <a:rPr lang="ru-RU" sz="2800" b="1" dirty="0" smtClean="0"/>
              <a:t>2023 </a:t>
            </a:r>
            <a:r>
              <a:rPr lang="ru-RU" sz="2800" b="1" dirty="0"/>
              <a:t>год </a:t>
            </a:r>
            <a:r>
              <a:rPr lang="ru-RU" sz="2800" b="1" dirty="0" smtClean="0"/>
              <a:t>–  314 104,2 тыс</a:t>
            </a:r>
            <a:r>
              <a:rPr lang="ru-RU" sz="2800" b="1" dirty="0"/>
              <a:t>. </a:t>
            </a:r>
            <a:r>
              <a:rPr lang="ru-RU" sz="2800" b="1" dirty="0" smtClean="0"/>
              <a:t>руб. </a:t>
            </a:r>
            <a:endParaRPr lang="ru-RU" sz="2800" dirty="0"/>
          </a:p>
        </p:txBody>
      </p:sp>
      <p:sp>
        <p:nvSpPr>
          <p:cNvPr id="8" name="Овал 7"/>
          <p:cNvSpPr/>
          <p:nvPr/>
        </p:nvSpPr>
        <p:spPr>
          <a:xfrm>
            <a:off x="179512" y="1556792"/>
            <a:ext cx="4392479" cy="4968552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2000" b="1" dirty="0" smtClean="0"/>
              <a:t>Обеспечение деятельности муниципального казенного учреждения «Управление строительства муниципальных образований" - </a:t>
            </a:r>
            <a:br>
              <a:rPr lang="ru-RU" sz="2000" b="1" dirty="0" smtClean="0"/>
            </a:br>
            <a:r>
              <a:rPr lang="ru-RU" sz="2000" b="1" dirty="0" smtClean="0"/>
              <a:t>3 456,2  тыс. руб.</a:t>
            </a:r>
            <a:endParaRPr lang="ru-RU" sz="2000" b="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85984" y="1643050"/>
            <a:ext cx="45720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>
              <a:defRPr/>
            </a:pPr>
            <a:r>
              <a:rPr lang="ru-RU" dirty="0" smtClean="0"/>
              <a:t> </a:t>
            </a:r>
            <a:endParaRPr lang="ru-RU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Овал 14"/>
          <p:cNvSpPr/>
          <p:nvPr/>
        </p:nvSpPr>
        <p:spPr>
          <a:xfrm flipH="1">
            <a:off x="4788022" y="1556792"/>
            <a:ext cx="4176465" cy="4876594"/>
          </a:xfrm>
          <a:prstGeom prst="ellipse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2000" b="1" dirty="0" smtClean="0"/>
              <a:t>Обеспечение деятельности управления капитального строительства администрации муниципального образования Туапсинский район </a:t>
            </a:r>
            <a:r>
              <a:rPr lang="ru-RU" sz="2000" dirty="0" smtClean="0"/>
              <a:t>– </a:t>
            </a:r>
            <a:br>
              <a:rPr lang="ru-RU" sz="2000" dirty="0" smtClean="0"/>
            </a:br>
            <a:r>
              <a:rPr lang="ru-RU" sz="2000" b="1" dirty="0" smtClean="0"/>
              <a:t>4 943,0 тыс. руб</a:t>
            </a:r>
            <a:r>
              <a:rPr lang="ru-RU" sz="2000" dirty="0" smtClean="0"/>
              <a:t>.</a:t>
            </a:r>
            <a:endParaRPr lang="ru-RU" sz="2000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861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dirty="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39866" y="922339"/>
            <a:ext cx="2847958" cy="3082727"/>
          </a:xfrm>
          <a:prstGeom prst="roundRect">
            <a:avLst/>
          </a:prstGeom>
          <a:solidFill>
            <a:srgbClr val="FF66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Проектирование строительства                             Центра </a:t>
            </a:r>
            <a:r>
              <a:rPr lang="ru-RU" b="1" dirty="0">
                <a:solidFill>
                  <a:schemeClr val="bg1"/>
                </a:solidFill>
              </a:rPr>
              <a:t>единоборств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в с. Агой –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9 500,0 </a:t>
            </a:r>
            <a:r>
              <a:rPr lang="ru-RU" b="1" dirty="0">
                <a:solidFill>
                  <a:schemeClr val="bg1"/>
                </a:solidFill>
              </a:rPr>
              <a:t>тыс. </a:t>
            </a:r>
            <a:r>
              <a:rPr lang="ru-RU" b="1" dirty="0" smtClean="0">
                <a:solidFill>
                  <a:schemeClr val="bg1"/>
                </a:solidFill>
              </a:rPr>
              <a:t>рублей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9866" y="0"/>
            <a:ext cx="9004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Строительство и проведение капитальных ремонтов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учреждений социальной сферы – 305 705,0</a:t>
            </a:r>
            <a:r>
              <a:rPr lang="ru-RU" sz="2800" b="1" dirty="0" smtClean="0">
                <a:solidFill>
                  <a:schemeClr val="tx2"/>
                </a:solidFill>
              </a:rPr>
              <a:t> тыс. руб</a:t>
            </a:r>
            <a:r>
              <a:rPr lang="ru-RU" sz="2400" b="1" dirty="0" smtClean="0">
                <a:solidFill>
                  <a:schemeClr val="tx2"/>
                </a:solidFill>
              </a:rPr>
              <a:t>.: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059832" y="922337"/>
            <a:ext cx="3168352" cy="3082728"/>
          </a:xfrm>
          <a:prstGeom prst="roundRect">
            <a:avLst/>
          </a:prstGeom>
          <a:solidFill>
            <a:srgbClr val="FF66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Проектирование строительства </a:t>
            </a:r>
            <a:r>
              <a:rPr lang="ru-RU" b="1" dirty="0">
                <a:solidFill>
                  <a:schemeClr val="bg1"/>
                </a:solidFill>
              </a:rPr>
              <a:t>детского сада </a:t>
            </a:r>
            <a:r>
              <a:rPr lang="ru-RU" b="1" dirty="0" smtClean="0">
                <a:solidFill>
                  <a:schemeClr val="bg1"/>
                </a:solidFill>
              </a:rPr>
              <a:t>на 140 мест  </a:t>
            </a:r>
            <a:r>
              <a:rPr lang="ru-RU" b="1" dirty="0">
                <a:solidFill>
                  <a:schemeClr val="bg1"/>
                </a:solidFill>
              </a:rPr>
              <a:t>в </a:t>
            </a:r>
            <a:r>
              <a:rPr lang="ru-RU" b="1" dirty="0" err="1">
                <a:solidFill>
                  <a:schemeClr val="bg1"/>
                </a:solidFill>
              </a:rPr>
              <a:t>пгт</a:t>
            </a:r>
            <a:r>
              <a:rPr lang="ru-RU" b="1" dirty="0">
                <a:solidFill>
                  <a:schemeClr val="bg1"/>
                </a:solidFill>
              </a:rPr>
              <a:t>. Новомихайловский – </a:t>
            </a:r>
          </a:p>
          <a:p>
            <a:pPr algn="ctr"/>
            <a:r>
              <a:rPr lang="ru-RU" b="1" dirty="0">
                <a:solidFill>
                  <a:schemeClr val="bg1"/>
                </a:solidFill>
              </a:rPr>
              <a:t>13 </a:t>
            </a:r>
            <a:r>
              <a:rPr lang="ru-RU" b="1" dirty="0" smtClean="0">
                <a:solidFill>
                  <a:schemeClr val="bg1"/>
                </a:solidFill>
              </a:rPr>
              <a:t>287,9 </a:t>
            </a:r>
            <a:r>
              <a:rPr lang="ru-RU" b="1" dirty="0">
                <a:solidFill>
                  <a:schemeClr val="bg1"/>
                </a:solidFill>
              </a:rPr>
              <a:t>тыс. </a:t>
            </a:r>
            <a:r>
              <a:rPr lang="ru-RU" b="1" dirty="0" smtClean="0">
                <a:solidFill>
                  <a:schemeClr val="bg1"/>
                </a:solidFill>
              </a:rPr>
              <a:t>рублей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83" name="Picture 15" descr="C:\Users\KarmryanAR\Desktop\48546346346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867" y="4077071"/>
            <a:ext cx="2847957" cy="237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064649"/>
            <a:ext cx="2962804" cy="2375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6300192" y="922338"/>
            <a:ext cx="2736304" cy="3082728"/>
          </a:xfrm>
          <a:prstGeom prst="roundRect">
            <a:avLst/>
          </a:prstGeom>
          <a:solidFill>
            <a:srgbClr val="FF66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Строительство малобюджетного спортивного комплекса </a:t>
            </a:r>
            <a:r>
              <a:rPr lang="ru-RU" b="1" dirty="0" err="1" smtClean="0">
                <a:solidFill>
                  <a:schemeClr val="bg1"/>
                </a:solidFill>
              </a:rPr>
              <a:t>пгт</a:t>
            </a:r>
            <a:r>
              <a:rPr lang="ru-RU" b="1" dirty="0" smtClean="0">
                <a:solidFill>
                  <a:schemeClr val="bg1"/>
                </a:solidFill>
              </a:rPr>
              <a:t>. Джубга– </a:t>
            </a:r>
            <a:endParaRPr lang="ru-RU" b="1" dirty="0">
              <a:solidFill>
                <a:schemeClr val="bg1"/>
              </a:solidFill>
            </a:endParaRP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78 153,2 </a:t>
            </a:r>
            <a:r>
              <a:rPr lang="ru-RU" b="1" dirty="0">
                <a:solidFill>
                  <a:schemeClr val="bg1"/>
                </a:solidFill>
              </a:rPr>
              <a:t>тыс. </a:t>
            </a:r>
            <a:r>
              <a:rPr lang="ru-RU" b="1" dirty="0" smtClean="0">
                <a:solidFill>
                  <a:schemeClr val="bg1"/>
                </a:solidFill>
              </a:rPr>
              <a:t>рублей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Picture 2" descr="\\ServerPril\53\БЮДЖЕТ 2022\НАШ ПРОЕКТ\БЮДЖЕТ ДЛЯ ГРАЖДАН\Спортивный комплекс Джубга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077072"/>
            <a:ext cx="2808312" cy="237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16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dirty="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33261" y="110695"/>
            <a:ext cx="2710548" cy="3246295"/>
          </a:xfrm>
          <a:prstGeom prst="roundRect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апитальный ремонт кровли  МБОУ СОШ 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</a:rPr>
              <a:t>№ 15 а. </a:t>
            </a:r>
            <a:r>
              <a:rPr lang="ru-RU" sz="1900" b="1" dirty="0" err="1" smtClean="0">
                <a:solidFill>
                  <a:schemeClr val="bg1"/>
                </a:solidFill>
              </a:rPr>
              <a:t>Агуй</a:t>
            </a:r>
            <a:r>
              <a:rPr lang="ru-RU" sz="1900" b="1" dirty="0" smtClean="0">
                <a:solidFill>
                  <a:schemeClr val="bg1"/>
                </a:solidFill>
              </a:rPr>
              <a:t>-Шапсуг – 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</a:rPr>
              <a:t>4 472,6 тыс. рублей</a:t>
            </a:r>
            <a:endParaRPr lang="ru-RU" sz="19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3779912" y="1106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242815" y="110696"/>
            <a:ext cx="2750936" cy="3246295"/>
          </a:xfrm>
          <a:prstGeom prst="roundRect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апитальный ремонт зданий учреждений образования  – 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</a:rPr>
              <a:t>29 222,2 тыс. рублей </a:t>
            </a:r>
          </a:p>
          <a:p>
            <a:pPr algn="ctr"/>
            <a:r>
              <a:rPr lang="ru-RU" sz="1900" b="1" i="1" dirty="0" smtClean="0">
                <a:solidFill>
                  <a:schemeClr val="bg1"/>
                </a:solidFill>
              </a:rPr>
              <a:t>(из них – ремонт ограждений учреждений </a:t>
            </a:r>
            <a:r>
              <a:rPr lang="ru-RU" sz="1900" b="1" i="1" dirty="0" err="1" smtClean="0">
                <a:solidFill>
                  <a:schemeClr val="bg1"/>
                </a:solidFill>
              </a:rPr>
              <a:t>соцсферы</a:t>
            </a:r>
            <a:r>
              <a:rPr lang="ru-RU" sz="1900" b="1" i="1" dirty="0" smtClean="0">
                <a:solidFill>
                  <a:schemeClr val="bg1"/>
                </a:solidFill>
              </a:rPr>
              <a:t> – </a:t>
            </a:r>
          </a:p>
          <a:p>
            <a:pPr algn="ctr"/>
            <a:r>
              <a:rPr lang="ru-RU" sz="1900" b="1" i="1" dirty="0" smtClean="0">
                <a:solidFill>
                  <a:schemeClr val="bg1"/>
                </a:solidFill>
              </a:rPr>
              <a:t>2 000,8 тыс. рублей)</a:t>
            </a:r>
          </a:p>
        </p:txBody>
      </p:sp>
      <p:sp>
        <p:nvSpPr>
          <p:cNvPr id="2" name="AutoShape 2" descr="https://tuapse.krd.muzkult.ru/media/2018/08/08/1228677260/image_image_49350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3" name="Picture 5" descr="https://skoll15.ucoz.ru/_ph/9/2/20584325.jpg?166980880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61" y="3501008"/>
            <a:ext cx="2998579" cy="295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C:\Users\nachbud\Desktop\рахманинова\30-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501008"/>
            <a:ext cx="5501871" cy="2964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2987824" y="110697"/>
            <a:ext cx="3096344" cy="3246294"/>
          </a:xfrm>
          <a:prstGeom prst="roundRect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>
                <a:solidFill>
                  <a:schemeClr val="bg1"/>
                </a:solidFill>
              </a:rPr>
              <a:t>К</a:t>
            </a:r>
            <a:r>
              <a:rPr lang="ru-RU" sz="1900" b="1" dirty="0" smtClean="0">
                <a:solidFill>
                  <a:schemeClr val="bg1"/>
                </a:solidFill>
              </a:rPr>
              <a:t>апитальный ремонт  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</a:rPr>
              <a:t>МБУ СШ № 10 </a:t>
            </a:r>
            <a:r>
              <a:rPr lang="ru-RU" sz="1900" b="1" dirty="0" err="1" smtClean="0">
                <a:solidFill>
                  <a:schemeClr val="bg1"/>
                </a:solidFill>
              </a:rPr>
              <a:t>пгт</a:t>
            </a:r>
            <a:r>
              <a:rPr lang="ru-RU" sz="1900" b="1" dirty="0" smtClean="0">
                <a:solidFill>
                  <a:schemeClr val="bg1"/>
                </a:solidFill>
              </a:rPr>
              <a:t>. Новомихайловский – </a:t>
            </a:r>
          </a:p>
          <a:p>
            <a:pPr algn="ctr"/>
            <a:r>
              <a:rPr lang="ru-RU" sz="1900" b="1" dirty="0" smtClean="0">
                <a:solidFill>
                  <a:schemeClr val="bg1"/>
                </a:solidFill>
              </a:rPr>
              <a:t>4 852,9 тыс. рублей</a:t>
            </a:r>
            <a:endParaRPr lang="ru-RU" sz="19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47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dirty="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05624" y="465138"/>
            <a:ext cx="3979088" cy="2648378"/>
          </a:xfrm>
          <a:prstGeom prst="roundRect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К</a:t>
            </a:r>
            <a:r>
              <a:rPr lang="ru-RU" sz="2000" b="1" dirty="0" smtClean="0">
                <a:solidFill>
                  <a:schemeClr val="bg1"/>
                </a:solidFill>
              </a:rPr>
              <a:t>апитальный ремонт и оснащение зданий образовательных организаций средствами обучения и воспитания –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161 126,8 тыс. рублей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AutoShape 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3779912" y="11069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https://56stroyka.ru/wp-content/uploads/photo-gallery/48546346346.jpg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391980" y="460722"/>
            <a:ext cx="4644516" cy="2652794"/>
          </a:xfrm>
          <a:prstGeom prst="roundRect">
            <a:avLst/>
          </a:prstGeom>
          <a:solidFill>
            <a:srgbClr val="FF66CC"/>
          </a:solidFill>
          <a:ln>
            <a:solidFill>
              <a:srgbClr val="FF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Снос жилых домов, признанных непригодными для проживания в связи </a:t>
            </a:r>
            <a:r>
              <a:rPr lang="ru-RU" sz="2000" b="1" dirty="0" smtClean="0">
                <a:solidFill>
                  <a:schemeClr val="bg1"/>
                </a:solidFill>
              </a:rPr>
              <a:t>с </a:t>
            </a:r>
            <a:r>
              <a:rPr lang="ru-RU" sz="2000" b="1" dirty="0">
                <a:solidFill>
                  <a:schemeClr val="bg1"/>
                </a:solidFill>
              </a:rPr>
              <a:t>ЧС 2018 года </a:t>
            </a:r>
            <a:r>
              <a:rPr lang="ru-RU" sz="2000" b="1" dirty="0" smtClean="0">
                <a:solidFill>
                  <a:schemeClr val="bg1"/>
                </a:solidFill>
              </a:rPr>
              <a:t>–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5 </a:t>
            </a:r>
            <a:r>
              <a:rPr lang="ru-RU" sz="2000" b="1" dirty="0">
                <a:solidFill>
                  <a:schemeClr val="bg1"/>
                </a:solidFill>
              </a:rPr>
              <a:t>089,4 тыс. рублей</a:t>
            </a:r>
          </a:p>
        </p:txBody>
      </p:sp>
      <p:sp>
        <p:nvSpPr>
          <p:cNvPr id="2" name="AutoShape 2" descr="https://tuapse.krd.muzkult.ru/media/2018/08/08/1228677260/image_image_493508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5" name="Picture 7" descr="C:\Users\nachbud\Desktop\рахманинова\1e7e49a1f3ed3073d181af9eb27676a621b8b6760_16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0" y="3277859"/>
            <a:ext cx="4644516" cy="318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78" name="Picture 2" descr="https://infovoronezh.ru/images/News/095699858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24" y="3277860"/>
            <a:ext cx="3979088" cy="331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4906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16632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ea typeface="+mj-ea"/>
                <a:cs typeface="+mj-cs"/>
              </a:rPr>
              <a:t>Муниципальная программа «Управление муниципальными финансами»</a:t>
            </a:r>
          </a:p>
        </p:txBody>
      </p:sp>
      <p:sp>
        <p:nvSpPr>
          <p:cNvPr id="7" name="Овал 6"/>
          <p:cNvSpPr/>
          <p:nvPr/>
        </p:nvSpPr>
        <p:spPr>
          <a:xfrm>
            <a:off x="323528" y="928670"/>
            <a:ext cx="8424936" cy="156422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/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chemeClr val="tx1"/>
                </a:solidFill>
              </a:rPr>
              <a:t>РАСХОДЫ </a:t>
            </a:r>
            <a:endParaRPr lang="ru-RU" sz="22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200" b="1" dirty="0" smtClean="0">
                <a:solidFill>
                  <a:schemeClr val="tx1"/>
                </a:solidFill>
              </a:rPr>
              <a:t>НА 2023 </a:t>
            </a:r>
            <a:r>
              <a:rPr lang="ru-RU" sz="2200" b="1" dirty="0">
                <a:solidFill>
                  <a:schemeClr val="tx1"/>
                </a:solidFill>
              </a:rPr>
              <a:t>год </a:t>
            </a:r>
            <a:r>
              <a:rPr lang="ru-RU" sz="2200" b="1" dirty="0" smtClean="0">
                <a:solidFill>
                  <a:schemeClr val="tx1"/>
                </a:solidFill>
              </a:rPr>
              <a:t>– 58 033,6 тыс</a:t>
            </a:r>
            <a:r>
              <a:rPr lang="ru-RU" sz="2200" b="1" dirty="0">
                <a:solidFill>
                  <a:schemeClr val="tx1"/>
                </a:solidFill>
              </a:rPr>
              <a:t>. </a:t>
            </a:r>
            <a:r>
              <a:rPr lang="ru-RU" sz="2200" b="1" dirty="0" smtClean="0">
                <a:solidFill>
                  <a:schemeClr val="tx1"/>
                </a:solidFill>
              </a:rPr>
              <a:t>руб.</a:t>
            </a:r>
            <a:endParaRPr lang="ru-RU" sz="2200" b="1" dirty="0">
              <a:solidFill>
                <a:schemeClr val="tx1"/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23528" y="2658616"/>
            <a:ext cx="8280920" cy="914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solidFill>
                  <a:schemeClr val="tx1"/>
                </a:solidFill>
              </a:rPr>
              <a:t>Подпрограмма </a:t>
            </a:r>
            <a:r>
              <a:rPr lang="ru-RU" dirty="0" smtClean="0">
                <a:solidFill>
                  <a:schemeClr val="tx1"/>
                </a:solidFill>
              </a:rPr>
              <a:t>«Совершенствование </a:t>
            </a:r>
            <a:r>
              <a:rPr lang="ru-RU" dirty="0">
                <a:solidFill>
                  <a:schemeClr val="tx1"/>
                </a:solidFill>
              </a:rPr>
              <a:t>межбюджетных отношений </a:t>
            </a:r>
            <a:endParaRPr lang="ru-RU" dirty="0" smtClean="0">
              <a:solidFill>
                <a:schemeClr val="tx1"/>
              </a:solidFill>
            </a:endParaRPr>
          </a:p>
          <a:p>
            <a:pPr lvl="0" algn="ctr"/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Туапсинском </a:t>
            </a:r>
            <a:r>
              <a:rPr lang="ru-RU" dirty="0" smtClean="0">
                <a:solidFill>
                  <a:schemeClr val="tx1"/>
                </a:solidFill>
              </a:rPr>
              <a:t>районе» – </a:t>
            </a:r>
            <a:r>
              <a:rPr lang="ru-RU" b="1" dirty="0" smtClean="0">
                <a:solidFill>
                  <a:schemeClr val="tx1"/>
                </a:solidFill>
              </a:rPr>
              <a:t>58 000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2115438" y="3573016"/>
            <a:ext cx="484632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741063" y="3573016"/>
            <a:ext cx="484632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7504" y="4551424"/>
            <a:ext cx="4428492" cy="21899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предоставление дотации на выравнивание бюджетной обеспеченности поселений – </a:t>
            </a:r>
          </a:p>
          <a:p>
            <a:pPr algn="ctr"/>
            <a:r>
              <a:rPr lang="ru-RU" sz="1600" b="1" dirty="0">
                <a:solidFill>
                  <a:schemeClr val="tx1"/>
                </a:solidFill>
              </a:rPr>
              <a:t>38 000,0 тыс. руб.</a:t>
            </a:r>
          </a:p>
        </p:txBody>
      </p:sp>
      <p:sp>
        <p:nvSpPr>
          <p:cNvPr id="16" name="Овал 15"/>
          <p:cNvSpPr/>
          <p:nvPr/>
        </p:nvSpPr>
        <p:spPr>
          <a:xfrm>
            <a:off x="4759229" y="4551424"/>
            <a:ext cx="4356484" cy="2189943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предоставление дотации на </a:t>
            </a:r>
            <a:r>
              <a:rPr lang="ru-RU" sz="1600" dirty="0" smtClean="0">
                <a:solidFill>
                  <a:schemeClr val="tx1"/>
                </a:solidFill>
              </a:rPr>
              <a:t>поддержку мер по обеспечению сбалансированности поселений </a:t>
            </a:r>
            <a:r>
              <a:rPr lang="ru-RU" sz="1600" dirty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20 </a:t>
            </a:r>
            <a:r>
              <a:rPr lang="ru-RU" sz="1600" b="1" dirty="0">
                <a:solidFill>
                  <a:schemeClr val="tx1"/>
                </a:solidFill>
              </a:rPr>
              <a:t>000,0 тыс. руб.</a:t>
            </a:r>
          </a:p>
        </p:txBody>
      </p:sp>
    </p:spTree>
    <p:extLst>
      <p:ext uri="{BB962C8B-B14F-4D97-AF65-F5344CB8AC3E}">
        <p14:creationId xmlns:p14="http://schemas.microsoft.com/office/powerpoint/2010/main" val="259077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2876765"/>
              </p:ext>
            </p:extLst>
          </p:nvPr>
        </p:nvGraphicFramePr>
        <p:xfrm>
          <a:off x="0" y="-27247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66" name="Презентация" r:id="rId3" imgW="5012608" imgH="2817893" progId="PowerPoint.Show.12">
                  <p:embed/>
                </p:oleObj>
              </mc:Choice>
              <mc:Fallback>
                <p:oleObj name="Презентация" r:id="rId3" imgW="5012608" imgH="2817893" progId="PowerPoint.Show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27247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757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3600" b="1" dirty="0" smtClean="0"/>
              <a:t>Дотация на сбалансированность бюджетов поселений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i="1" dirty="0" smtClean="0">
                <a:solidFill>
                  <a:srgbClr val="FF0066"/>
                </a:solidFill>
              </a:rPr>
              <a:t>На 2023 год предусмотрен объем дотации в сумме </a:t>
            </a:r>
            <a:r>
              <a:rPr lang="ru-RU" sz="3600" b="1" i="1" u="sng" dirty="0" smtClean="0">
                <a:solidFill>
                  <a:srgbClr val="FF0066"/>
                </a:solidFill>
              </a:rPr>
              <a:t>20,0 млн. рублей </a:t>
            </a:r>
            <a:r>
              <a:rPr lang="ru-RU" b="1" i="1" dirty="0" smtClean="0">
                <a:solidFill>
                  <a:srgbClr val="FF0066"/>
                </a:solidFill>
              </a:rPr>
              <a:t>на </a:t>
            </a:r>
            <a:r>
              <a:rPr lang="ru-RU" b="1" i="1" dirty="0">
                <a:solidFill>
                  <a:srgbClr val="FF0066"/>
                </a:solidFill>
              </a:rPr>
              <a:t>поддержку мер по обеспечению сбалансированности местных </a:t>
            </a:r>
            <a:r>
              <a:rPr lang="ru-RU" b="1" i="1" dirty="0" smtClean="0">
                <a:solidFill>
                  <a:srgbClr val="FF0066"/>
                </a:solidFill>
              </a:rPr>
              <a:t>бюджетов</a:t>
            </a:r>
            <a:endParaRPr lang="ru-RU" b="1" i="1" dirty="0">
              <a:solidFill>
                <a:srgbClr val="FF0066"/>
              </a:solidFill>
            </a:endParaRPr>
          </a:p>
          <a:p>
            <a:pPr algn="just"/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Методика распределения дотации и правила ее предоставления устанавливаются нормативными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правовыми актами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andara" pitchFamily="34" charset="0"/>
              </a:rPr>
              <a:t>администрации муниципального образования Туапсинский район.</a:t>
            </a:r>
          </a:p>
        </p:txBody>
      </p:sp>
      <p:pic>
        <p:nvPicPr>
          <p:cNvPr id="8194" name="Picture 2" descr="C:\Users\nachbud\Desktop\рахманинова\сба-ансируйте-с-временем-и-еньгами-на-своих-масштабах-41629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653136"/>
            <a:ext cx="2991418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25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620688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74098" y="980728"/>
            <a:ext cx="4500538" cy="193925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chemeClr val="tx1"/>
                </a:solidFill>
              </a:rPr>
              <a:t>Подпрограмма «Управление муниципальным долгом» - </a:t>
            </a:r>
            <a:r>
              <a:rPr lang="ru-RU" sz="2400" b="1" dirty="0" smtClean="0">
                <a:solidFill>
                  <a:schemeClr val="tx1"/>
                </a:solidFill>
              </a:rPr>
              <a:t>33,6 </a:t>
            </a:r>
            <a:r>
              <a:rPr lang="ru-RU" sz="2400" b="1" dirty="0" err="1" smtClean="0">
                <a:solidFill>
                  <a:schemeClr val="tx1"/>
                </a:solidFill>
              </a:rPr>
              <a:t>тыс.руб</a:t>
            </a:r>
            <a:r>
              <a:rPr lang="ru-RU" sz="2400" b="1" dirty="0" smtClean="0">
                <a:solidFill>
                  <a:schemeClr val="tx1"/>
                </a:solidFill>
              </a:rPr>
              <a:t>.  </a:t>
            </a:r>
          </a:p>
          <a:p>
            <a:pPr lvl="0" algn="ctr"/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397980" y="980727"/>
            <a:ext cx="3638516" cy="198660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о</a:t>
            </a:r>
            <a:r>
              <a:rPr lang="ru-RU" sz="1600" dirty="0" smtClean="0">
                <a:solidFill>
                  <a:schemeClr val="tx1"/>
                </a:solidFill>
              </a:rPr>
              <a:t>бслуживание муниципального долга (оплата процентов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за пользование бюджетным кредитом)</a:t>
            </a:r>
            <a:endParaRPr lang="ru-RU" sz="1600" dirty="0">
              <a:solidFill>
                <a:schemeClr val="tx1"/>
              </a:solidFill>
            </a:endParaRPr>
          </a:p>
          <a:p>
            <a:pPr algn="ctr"/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17" name="Рисунок 16" descr="\\Server38\53\БЮДЖЕТ 2016\БЮДЖЕТ ДЛЯ ГРАЖДАН\КАРТИНКИ БЮДЖЕТ ДЛЯ ГРАЖДАН\48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4000" contrast="3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421" y="3183077"/>
            <a:ext cx="5012052" cy="31529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4764495" y="1660254"/>
            <a:ext cx="609956" cy="484632"/>
          </a:xfrm>
          <a:prstGeom prst="rightArrow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26" name="Picture 2" descr="правила предоставления субсидий организациям ОПК на возмещение части затрат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183077"/>
            <a:ext cx="3647930" cy="319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547664" y="-188243"/>
            <a:ext cx="612068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u="sng" dirty="0" smtClean="0">
              <a:solidFill>
                <a:srgbClr val="A53D2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algn="ctr"/>
            <a:r>
              <a:rPr lang="ru-RU" sz="2000" b="1" u="sng" dirty="0" smtClean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Муниципальная </a:t>
            </a:r>
            <a:r>
              <a:rPr lang="ru-RU" sz="2000" b="1" u="sng" dirty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программа </a:t>
            </a:r>
            <a:endParaRPr lang="ru-RU" sz="2000" b="1" u="sng" dirty="0" smtClean="0">
              <a:solidFill>
                <a:srgbClr val="A53D21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</a:endParaRPr>
          </a:p>
          <a:p>
            <a:pPr algn="ctr"/>
            <a:r>
              <a:rPr lang="ru-RU" sz="2000" b="1" u="sng" dirty="0" smtClean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«</a:t>
            </a:r>
            <a:r>
              <a:rPr lang="ru-RU" sz="2000" b="1" u="sng" dirty="0">
                <a:solidFill>
                  <a:srgbClr val="A53D21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</a:rPr>
              <a:t>Управление муниципальными финансами»</a:t>
            </a:r>
          </a:p>
        </p:txBody>
      </p:sp>
    </p:spTree>
    <p:extLst>
      <p:ext uri="{BB962C8B-B14F-4D97-AF65-F5344CB8AC3E}">
        <p14:creationId xmlns:p14="http://schemas.microsoft.com/office/powerpoint/2010/main" val="4051311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9" y="1321840"/>
            <a:ext cx="3654205" cy="3115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2008"/>
            <a:ext cx="82296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 smtClean="0"/>
              <a:t>МУНИЦИПАЛЬНАЯ ПРОГРАММА «РАЗВИТИЕ КУЛЬТУРЫ В ТУАПСИНСКОМ РАЙОНЕ»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90872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70583E"/>
                </a:solidFill>
              </a:rPr>
              <a:t>РАСХОДЫ НА </a:t>
            </a:r>
            <a:r>
              <a:rPr lang="ru-RU" sz="2400" b="1" dirty="0" smtClean="0">
                <a:solidFill>
                  <a:srgbClr val="70583E"/>
                </a:solidFill>
              </a:rPr>
              <a:t>2023 </a:t>
            </a:r>
            <a:r>
              <a:rPr lang="ru-RU" sz="2400" b="1" dirty="0">
                <a:solidFill>
                  <a:srgbClr val="70583E"/>
                </a:solidFill>
              </a:rPr>
              <a:t>год </a:t>
            </a:r>
            <a:r>
              <a:rPr lang="ru-RU" sz="2400" b="1" dirty="0" smtClean="0">
                <a:solidFill>
                  <a:srgbClr val="70583E"/>
                </a:solidFill>
              </a:rPr>
              <a:t>– 95 121,3 </a:t>
            </a:r>
            <a:r>
              <a:rPr lang="ru-RU" sz="2400" b="1" dirty="0">
                <a:solidFill>
                  <a:srgbClr val="70583E"/>
                </a:solidFill>
              </a:rPr>
              <a:t>тыс. рублей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23928" y="3788269"/>
            <a:ext cx="5112568" cy="64633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обеспечение деятельности отдела </a:t>
            </a:r>
            <a:r>
              <a:rPr lang="ru-RU" dirty="0" smtClean="0"/>
              <a:t>культуры </a:t>
            </a:r>
            <a:r>
              <a:rPr lang="ru-RU" dirty="0"/>
              <a:t>- </a:t>
            </a:r>
            <a:r>
              <a:rPr lang="ru-RU" dirty="0" smtClean="0"/>
              <a:t> </a:t>
            </a:r>
            <a:r>
              <a:rPr lang="ru-RU" b="1" dirty="0" smtClean="0"/>
              <a:t>4 284,0 </a:t>
            </a:r>
            <a:r>
              <a:rPr lang="ru-RU" b="1" dirty="0"/>
              <a:t>тыс. руб.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23928" y="2420888"/>
            <a:ext cx="5112568" cy="120032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обеспечение деятельности муниципального казенного учреждения "Туапсинский районный организационно-методический центр" </a:t>
            </a:r>
            <a:r>
              <a:rPr lang="ru-RU" dirty="0" smtClean="0"/>
              <a:t>–  </a:t>
            </a:r>
            <a:r>
              <a:rPr lang="ru-RU" b="1" dirty="0" smtClean="0"/>
              <a:t>9 250,3 тыс</a:t>
            </a:r>
            <a:r>
              <a:rPr lang="ru-RU" b="1" dirty="0"/>
              <a:t>. руб.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923928" y="1398284"/>
            <a:ext cx="5112568" cy="92333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/>
              <a:t>обеспечение деятельности учреждений дополнительного образования детей отрасли "Культура" </a:t>
            </a:r>
            <a:r>
              <a:rPr lang="ru-RU" dirty="0" smtClean="0"/>
              <a:t>– </a:t>
            </a:r>
            <a:r>
              <a:rPr lang="ru-RU" b="1" dirty="0" smtClean="0"/>
              <a:t>75 027,7 тыс</a:t>
            </a:r>
            <a:r>
              <a:rPr lang="ru-RU" b="1" dirty="0"/>
              <a:t>. руб.</a:t>
            </a:r>
          </a:p>
        </p:txBody>
      </p:sp>
      <p:sp>
        <p:nvSpPr>
          <p:cNvPr id="12" name="Объект 4"/>
          <p:cNvSpPr>
            <a:spLocks noGrp="1"/>
          </p:cNvSpPr>
          <p:nvPr>
            <p:ph idx="1"/>
          </p:nvPr>
        </p:nvSpPr>
        <p:spPr>
          <a:xfrm>
            <a:off x="2737113" y="4581298"/>
            <a:ext cx="6290089" cy="2185214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ru-RU" sz="1600" dirty="0" smtClean="0"/>
              <a:t>осуществление </a:t>
            </a:r>
            <a:r>
              <a:rPr lang="ru-RU" sz="1600" dirty="0"/>
              <a:t>отдельных полномочий Краснодарского края по предоставлению мер социальной поддержки в виде компенсации расходов на оплату жилых помещений, отопления и освещения педагогическим работникам муниципальных образовательных учреждений, расположенных на территории Туапсинского района, проживающим и работающим в сельской местности Туапсинского района </a:t>
            </a:r>
            <a:r>
              <a:rPr lang="ru-RU" sz="1600" dirty="0" smtClean="0"/>
              <a:t>– </a:t>
            </a:r>
            <a:r>
              <a:rPr lang="ru-RU" sz="1600" b="1" dirty="0" smtClean="0"/>
              <a:t>72,4  </a:t>
            </a:r>
            <a:r>
              <a:rPr lang="ru-RU" sz="1600" b="1" dirty="0"/>
              <a:t>тыс. руб</a:t>
            </a:r>
            <a:r>
              <a:rPr lang="ru-RU" b="1" dirty="0"/>
              <a:t>. </a:t>
            </a:r>
          </a:p>
        </p:txBody>
      </p:sp>
      <p:pic>
        <p:nvPicPr>
          <p:cNvPr id="13" name="Picture 2" descr="О мерах социальной поддержки по оплате ЖКУ.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82" y="4651366"/>
            <a:ext cx="2574085" cy="2017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401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7452320" y="4432933"/>
            <a:ext cx="670302" cy="821347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148064" y="4460242"/>
            <a:ext cx="520072" cy="820306"/>
          </a:xfrm>
          <a:prstGeom prst="straightConnector1">
            <a:avLst/>
          </a:prstGeom>
          <a:ln w="571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720080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Муниципальное образование </a:t>
            </a: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Туапсинский </a:t>
            </a:r>
            <a:r>
              <a:rPr lang="ru-RU" sz="27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район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644007" y="1196752"/>
            <a:ext cx="4286477" cy="16597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Численность населения </a:t>
            </a:r>
          </a:p>
          <a:p>
            <a:pPr lvl="0" algn="ctr"/>
            <a:r>
              <a:rPr lang="ru-RU" sz="2400" b="1" dirty="0">
                <a:solidFill>
                  <a:schemeClr val="tx1"/>
                </a:solidFill>
                <a:latin typeface="Palatino Linotype" panose="02040502050505030304" pitchFamily="18" charset="0"/>
              </a:rPr>
              <a:t>на </a:t>
            </a:r>
            <a:r>
              <a:rPr lang="ru-RU" sz="2400" b="1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01.01.2022 года</a:t>
            </a:r>
          </a:p>
          <a:p>
            <a:pPr lvl="0" algn="ctr"/>
            <a:r>
              <a:rPr lang="ru-RU" sz="2800" b="1" u="sng" dirty="0" smtClean="0">
                <a:solidFill>
                  <a:srgbClr val="0000FF"/>
                </a:solidFill>
                <a:latin typeface="Palatino Linotype" panose="02040502050505030304" pitchFamily="18" charset="0"/>
              </a:rPr>
              <a:t>126  812 человека (</a:t>
            </a:r>
            <a:r>
              <a:rPr lang="ru-RU" sz="2800" b="1" u="sng" dirty="0" err="1" smtClean="0">
                <a:solidFill>
                  <a:srgbClr val="0000FF"/>
                </a:solidFill>
                <a:latin typeface="Palatino Linotype" panose="02040502050505030304" pitchFamily="18" charset="0"/>
              </a:rPr>
              <a:t>Госстат</a:t>
            </a:r>
            <a:r>
              <a:rPr lang="ru-RU" sz="2800" b="1" u="sng" dirty="0" smtClean="0">
                <a:solidFill>
                  <a:srgbClr val="0000FF"/>
                </a:solidFill>
                <a:latin typeface="Palatino Linotype" panose="02040502050505030304" pitchFamily="18" charset="0"/>
              </a:rPr>
              <a:t>)</a:t>
            </a:r>
            <a:endParaRPr lang="ru-RU" sz="2800" b="1" u="sng" dirty="0">
              <a:solidFill>
                <a:srgbClr val="0000FF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4" name="Блок-схема: узел 13"/>
          <p:cNvSpPr/>
          <p:nvPr/>
        </p:nvSpPr>
        <p:spPr>
          <a:xfrm>
            <a:off x="4974992" y="3356992"/>
            <a:ext cx="3384376" cy="1368152"/>
          </a:xfrm>
          <a:prstGeom prst="flowChartConnector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23 195руб. 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67944" y="5239844"/>
            <a:ext cx="2378643" cy="1015663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sz="2000" b="1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доходов</a:t>
            </a:r>
            <a:r>
              <a:rPr lang="ru-RU" sz="2000" u="sng" dirty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  <a:endParaRPr lang="ru-RU" sz="2000" u="sng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sz="2000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2023 году</a:t>
            </a:r>
            <a:endParaRPr lang="ru-RU" sz="2000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72734" y="5221141"/>
            <a:ext cx="2287909" cy="1015663"/>
          </a:xfrm>
          <a:prstGeom prst="rect">
            <a:avLst/>
          </a:prstGeom>
          <a:solidFill>
            <a:srgbClr val="FFDF57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Объем </a:t>
            </a:r>
            <a:r>
              <a:rPr lang="ru-RU" sz="2000" b="1" u="sng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расходов</a:t>
            </a:r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 </a:t>
            </a: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на 1 </a:t>
            </a:r>
            <a:r>
              <a:rPr lang="ru-RU" sz="2000" dirty="0">
                <a:solidFill>
                  <a:srgbClr val="000099"/>
                </a:solidFill>
                <a:latin typeface="Palatino Linotype" panose="02040502050505030304" pitchFamily="18" charset="0"/>
              </a:rPr>
              <a:t>жителя </a:t>
            </a:r>
            <a:endParaRPr lang="ru-RU" sz="2000" dirty="0" smtClean="0">
              <a:solidFill>
                <a:srgbClr val="000099"/>
              </a:solidFill>
              <a:latin typeface="Palatino Linotype" panose="02040502050505030304" pitchFamily="18" charset="0"/>
            </a:endParaRPr>
          </a:p>
          <a:p>
            <a:pPr algn="ctr"/>
            <a:r>
              <a:rPr lang="ru-RU" sz="2000" dirty="0" smtClean="0">
                <a:solidFill>
                  <a:srgbClr val="000099"/>
                </a:solidFill>
                <a:latin typeface="Palatino Linotype" panose="02040502050505030304" pitchFamily="18" charset="0"/>
              </a:rPr>
              <a:t>в 2023 году</a:t>
            </a:r>
            <a:endParaRPr lang="ru-RU" sz="2000" dirty="0">
              <a:solidFill>
                <a:srgbClr val="000099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30" name="Прямоугольник с двумя скругленными противолежащими углами 29"/>
          <p:cNvSpPr/>
          <p:nvPr/>
        </p:nvSpPr>
        <p:spPr>
          <a:xfrm>
            <a:off x="323530" y="3933056"/>
            <a:ext cx="3574582" cy="2592288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Величина прожиточного минимума в Краснодарском крае </a:t>
            </a:r>
            <a:endParaRPr lang="ru-RU" sz="2400" dirty="0" smtClean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Palatino Linotype" panose="02040502050505030304" pitchFamily="18" charset="0"/>
              </a:rPr>
              <a:t>в 2023 году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  <a:latin typeface="Palatino Linotype" panose="02040502050505030304" pitchFamily="18" charset="0"/>
            </a:endParaRPr>
          </a:p>
          <a:p>
            <a:pPr lvl="0" algn="ctr"/>
            <a:r>
              <a:rPr lang="ru-RU" sz="2800" b="1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14 375 рубля</a:t>
            </a:r>
            <a:r>
              <a:rPr lang="ru-RU" sz="2400" b="1" u="sng" dirty="0" smtClean="0">
                <a:solidFill>
                  <a:schemeClr val="tx1"/>
                </a:solidFill>
                <a:latin typeface="Palatino Linotype" panose="02040502050505030304" pitchFamily="18" charset="0"/>
              </a:rPr>
              <a:t>  </a:t>
            </a:r>
            <a:endParaRPr lang="ru-RU" sz="2400" b="1" u="sng" dirty="0">
              <a:solidFill>
                <a:schemeClr val="tx1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074" name="Picture 2" descr="C:\Users\RomaliyskayaOR\Desktop\Раб стол Ромалийская\РАЗНОЕ\фото туапсе\tuapse-stela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908720"/>
            <a:ext cx="3991288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280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79512" y="0"/>
            <a:ext cx="8958347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«РАЗВИТИЕ КУЛЬТУРЫ В ТУАПСИНСКОМ РАЙОНЕ»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50831" y="764704"/>
            <a:ext cx="5681919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проведение мероприятий – </a:t>
            </a:r>
            <a:r>
              <a:rPr lang="ru-RU" b="1" dirty="0" smtClean="0"/>
              <a:t>1 868,6 тыс. руб.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39466" y="4653136"/>
            <a:ext cx="3136389" cy="203132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социальная выплата компенсационного характера, связанная с оплатой жилого помещения по договору найма (поднайма) – </a:t>
            </a:r>
          </a:p>
          <a:p>
            <a:r>
              <a:rPr lang="ru-RU" b="1" dirty="0" smtClean="0"/>
              <a:t>120,0 тыс. руб.</a:t>
            </a:r>
            <a:endParaRPr lang="ru-RU" b="1" dirty="0"/>
          </a:p>
        </p:txBody>
      </p:sp>
      <p:pic>
        <p:nvPicPr>
          <p:cNvPr id="105476" name="Picture 4" descr="C:\Users\nachbud\Desktop\культура\IMG_20200221_1456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33866"/>
            <a:ext cx="2771800" cy="258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77" name="Picture 5" descr="C:\Users\nachbud\Desktop\культура\O8EFQ6hMkx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961" y="4365104"/>
            <a:ext cx="2875829" cy="2319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7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082" y="1655209"/>
            <a:ext cx="2829708" cy="256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139467" y="692696"/>
            <a:ext cx="3136388" cy="3847207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2000" dirty="0" smtClean="0"/>
              <a:t>финансирование </a:t>
            </a:r>
            <a:r>
              <a:rPr lang="ru-RU" sz="2000" dirty="0"/>
              <a:t>расходов на поэтапное повышение уровня средней заработной платы педработников муниципальных </a:t>
            </a:r>
            <a:r>
              <a:rPr lang="ru-RU" sz="2000" dirty="0" smtClean="0"/>
              <a:t>организаций дополнительного </a:t>
            </a:r>
            <a:r>
              <a:rPr lang="ru-RU" sz="2000" dirty="0"/>
              <a:t>образования детей до средней заработной платы учителей </a:t>
            </a:r>
            <a:r>
              <a:rPr lang="ru-RU" sz="2000" dirty="0" smtClean="0"/>
              <a:t>– </a:t>
            </a:r>
          </a:p>
          <a:p>
            <a:pPr marL="0" indent="0">
              <a:buNone/>
            </a:pPr>
            <a:r>
              <a:rPr lang="ru-RU" sz="2000" b="1" dirty="0" smtClean="0"/>
              <a:t>4 498,3 тыс. руб.</a:t>
            </a:r>
            <a:endParaRPr lang="ru-RU" sz="2000" b="1" dirty="0"/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65104"/>
            <a:ext cx="2760549" cy="2319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88793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1988840"/>
            <a:ext cx="2088232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975" y="-315416"/>
            <a:ext cx="8836026" cy="14401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/>
              <a:t/>
            </a:r>
            <a:br>
              <a:rPr lang="ru-RU" sz="1800" b="1" u="sng" dirty="0"/>
            </a:br>
            <a:r>
              <a:rPr lang="ru-RU" sz="2000" b="1" dirty="0" smtClean="0">
                <a:solidFill>
                  <a:srgbClr val="FF0000"/>
                </a:solidFill>
              </a:rPr>
              <a:t>                           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/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1900" b="1" u="sng" dirty="0" smtClean="0"/>
              <a:t>МУНИЦИПАЛЬНАЯ </a:t>
            </a:r>
            <a:r>
              <a:rPr lang="ru-RU" sz="1900" b="1" u="sng" dirty="0"/>
              <a:t>ПРОГРАММА «РАЗВИТИЕ ФИЗИЧЕСКОЙ КУЛЬТУРЫ В ТУАПСИНСКОМ РАЙОНЕ»</a:t>
            </a:r>
            <a:r>
              <a:rPr lang="ru-RU" sz="2000" b="1" dirty="0">
                <a:solidFill>
                  <a:srgbClr val="FF0000"/>
                </a:solidFill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effectLst/>
              </a:rPr>
              <a:t>Расходы на 2023 год-</a:t>
            </a:r>
            <a:br>
              <a:rPr lang="ru-RU" sz="1600" b="1" dirty="0" smtClean="0">
                <a:solidFill>
                  <a:srgbClr val="FF0000"/>
                </a:solidFill>
                <a:effectLst/>
              </a:rPr>
            </a:br>
            <a:r>
              <a:rPr lang="ru-RU" sz="1600" b="1" dirty="0">
                <a:solidFill>
                  <a:srgbClr val="FF0000"/>
                </a:solidFill>
                <a:effectLst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effectLst/>
              </a:rPr>
              <a:t>                                                                                            154 523,8 </a:t>
            </a:r>
            <a:r>
              <a:rPr lang="ru-RU" sz="1600" b="1" dirty="0" err="1" smtClean="0">
                <a:solidFill>
                  <a:srgbClr val="FF0000"/>
                </a:solidFill>
                <a:effectLst/>
              </a:rPr>
              <a:t>тыс.руб</a:t>
            </a:r>
            <a:r>
              <a:rPr lang="ru-RU" sz="1600" b="1" dirty="0" smtClean="0">
                <a:solidFill>
                  <a:srgbClr val="FF0000"/>
                </a:solidFill>
                <a:effectLst/>
              </a:rPr>
              <a:t>.</a:t>
            </a:r>
            <a:r>
              <a:rPr lang="ru-RU" sz="1200" b="1" dirty="0" smtClean="0">
                <a:effectLst/>
              </a:rPr>
              <a:t/>
            </a:r>
            <a:br>
              <a:rPr lang="ru-RU" sz="1200" b="1" dirty="0" smtClean="0">
                <a:effectLst/>
              </a:rPr>
            </a:br>
            <a:r>
              <a:rPr lang="ru-RU" sz="1800" b="1" u="sng" dirty="0" smtClean="0"/>
              <a:t>                                                              </a:t>
            </a:r>
            <a:endParaRPr lang="ru-RU" sz="1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908720"/>
            <a:ext cx="4139952" cy="108012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dirty="0" smtClean="0"/>
          </a:p>
          <a:p>
            <a:r>
              <a:rPr lang="ru-RU" sz="1400" dirty="0" smtClean="0"/>
              <a:t>*содержание </a:t>
            </a:r>
            <a:r>
              <a:rPr lang="ru-RU" sz="1400" dirty="0"/>
              <a:t>отдела </a:t>
            </a:r>
            <a:r>
              <a:rPr lang="ru-RU" sz="1400" dirty="0" smtClean="0"/>
              <a:t>по ФК и спорту – </a:t>
            </a:r>
          </a:p>
          <a:p>
            <a:r>
              <a:rPr lang="ru-RU" sz="1400" dirty="0" smtClean="0"/>
              <a:t>4 223,7 тыс</a:t>
            </a:r>
            <a:r>
              <a:rPr lang="ru-RU" sz="1400" dirty="0"/>
              <a:t>. руб</a:t>
            </a:r>
            <a:r>
              <a:rPr lang="ru-RU" sz="1400" dirty="0" smtClean="0"/>
              <a:t>.;</a:t>
            </a:r>
          </a:p>
          <a:p>
            <a:r>
              <a:rPr lang="ru-RU" sz="1400" dirty="0" smtClean="0"/>
              <a:t>*лицензирование мед. кабинетов – </a:t>
            </a:r>
          </a:p>
          <a:p>
            <a:r>
              <a:rPr lang="ru-RU" sz="1400" dirty="0" smtClean="0"/>
              <a:t>465,0 тыс. руб.</a:t>
            </a:r>
          </a:p>
          <a:p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93600" y="2132856"/>
            <a:ext cx="4150400" cy="367240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/>
              <a:t>*</a:t>
            </a:r>
            <a:r>
              <a:rPr lang="ru-RU" sz="1400" dirty="0" smtClean="0"/>
              <a:t>содержание спортивных школ–                         133 228,1 тыс</a:t>
            </a:r>
            <a:r>
              <a:rPr lang="ru-RU" sz="1400" dirty="0"/>
              <a:t>. руб</a:t>
            </a:r>
            <a:r>
              <a:rPr lang="ru-RU" sz="1400" dirty="0" smtClean="0"/>
              <a:t>.;</a:t>
            </a:r>
          </a:p>
          <a:p>
            <a:r>
              <a:rPr lang="ru-RU" sz="1400" dirty="0" smtClean="0"/>
              <a:t>*проведение мероприятий – 2 638,1 тыс. руб.;</a:t>
            </a:r>
          </a:p>
          <a:p>
            <a:pPr lvl="0"/>
            <a:r>
              <a:rPr lang="ru-RU" sz="1400" dirty="0" smtClean="0"/>
              <a:t>*доведение средней зарплаты </a:t>
            </a:r>
            <a:r>
              <a:rPr lang="ru-RU" sz="1400" dirty="0" err="1" smtClean="0"/>
              <a:t>педработников</a:t>
            </a:r>
            <a:r>
              <a:rPr lang="ru-RU" sz="1400" dirty="0" smtClean="0"/>
              <a:t> до средней зарплаты учителей –</a:t>
            </a:r>
          </a:p>
          <a:p>
            <a:pPr lvl="0"/>
            <a:r>
              <a:rPr lang="ru-RU" sz="1400" dirty="0" smtClean="0"/>
              <a:t>6 098,0 тыс. руб.;</a:t>
            </a:r>
          </a:p>
          <a:p>
            <a:r>
              <a:rPr lang="ru-RU" sz="1400" dirty="0" smtClean="0"/>
              <a:t>*укрепление материально-технической базы спортивных организаций – 5 120,0   тыс. руб.;</a:t>
            </a:r>
          </a:p>
          <a:p>
            <a:r>
              <a:rPr lang="ru-RU" sz="1400" dirty="0" smtClean="0"/>
              <a:t>*оплата труда инструкторов по спорту –</a:t>
            </a:r>
          </a:p>
          <a:p>
            <a:r>
              <a:rPr lang="ru-RU" sz="1400" dirty="0" smtClean="0"/>
              <a:t>1 372,0 тыс. руб.;</a:t>
            </a:r>
          </a:p>
          <a:p>
            <a:r>
              <a:rPr lang="ru-RU" sz="1400" dirty="0" smtClean="0"/>
              <a:t>* осуществление отдельных государственных полномочий по предоставлению </a:t>
            </a:r>
            <a:r>
              <a:rPr lang="ru-RU" sz="1400" dirty="0" err="1" smtClean="0"/>
              <a:t>соц.поддержки</a:t>
            </a:r>
            <a:r>
              <a:rPr lang="ru-RU" sz="1400" dirty="0" smtClean="0"/>
              <a:t> отдельным категориям работников – 625,0 тыс. руб.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072066" y="5949279"/>
            <a:ext cx="4071934" cy="908721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*проведение спортивных мероприятий –  753,9 тыс. руб.</a:t>
            </a:r>
          </a:p>
        </p:txBody>
      </p:sp>
      <p:sp>
        <p:nvSpPr>
          <p:cNvPr id="3" name="AutoShape 2" descr="https://brasovo-vestnik.ru/wp-content/uploads/2019/10/bab9f9172771394973bef95f73b83dfb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62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28" y="4608753"/>
            <a:ext cx="2031308" cy="1859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988840"/>
            <a:ext cx="196815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Выноска со стрелкой вправо 16"/>
          <p:cNvSpPr/>
          <p:nvPr/>
        </p:nvSpPr>
        <p:spPr>
          <a:xfrm>
            <a:off x="142844" y="6165304"/>
            <a:ext cx="4929222" cy="692696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«Развитие </a:t>
            </a:r>
          </a:p>
          <a:p>
            <a:pPr algn="ctr"/>
            <a:r>
              <a:rPr lang="ru-RU" sz="1400" dirty="0" smtClean="0"/>
              <a:t>массового спорта» –  753,9 тыс. руб.</a:t>
            </a:r>
            <a:endParaRPr lang="ru-RU" sz="1400" dirty="0"/>
          </a:p>
        </p:txBody>
      </p:sp>
      <p:sp>
        <p:nvSpPr>
          <p:cNvPr id="13" name="Выноска со стрелкой вправо 12"/>
          <p:cNvSpPr/>
          <p:nvPr/>
        </p:nvSpPr>
        <p:spPr>
          <a:xfrm>
            <a:off x="142844" y="3429000"/>
            <a:ext cx="4861204" cy="1212166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Подпрограмма «Развитие детско-юношеского спорта» - 149 081,2 тыс. руб.</a:t>
            </a:r>
            <a:endParaRPr lang="ru-RU" sz="1400" dirty="0"/>
          </a:p>
        </p:txBody>
      </p:sp>
      <p:sp>
        <p:nvSpPr>
          <p:cNvPr id="7" name="Выноска со стрелкой вправо 6"/>
          <p:cNvSpPr/>
          <p:nvPr/>
        </p:nvSpPr>
        <p:spPr>
          <a:xfrm>
            <a:off x="142844" y="785794"/>
            <a:ext cx="4861204" cy="1203046"/>
          </a:xfrm>
          <a:prstGeom prst="rightArrowCallout">
            <a:avLst>
              <a:gd name="adj1" fmla="val 23982"/>
              <a:gd name="adj2" fmla="val 50000"/>
              <a:gd name="adj3" fmla="val 32631"/>
              <a:gd name="adj4" fmla="val 82382"/>
            </a:avLst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Подпрограмма </a:t>
            </a:r>
            <a:r>
              <a:rPr lang="ru-RU" sz="1400" dirty="0" smtClean="0"/>
              <a:t>« Обеспечение </a:t>
            </a:r>
            <a:r>
              <a:rPr lang="ru-RU" sz="1400" dirty="0"/>
              <a:t>деятельности учреждений по реализации государственной политики в сфере физической культуры и спорта на муниципальном </a:t>
            </a:r>
            <a:r>
              <a:rPr lang="ru-RU" sz="1400" dirty="0" smtClean="0"/>
              <a:t>уровне » – </a:t>
            </a:r>
          </a:p>
          <a:p>
            <a:pPr algn="ctr"/>
            <a:r>
              <a:rPr lang="ru-RU" sz="1400" dirty="0" smtClean="0"/>
              <a:t>4 688,7 тыс. руб.</a:t>
            </a:r>
            <a:endParaRPr lang="ru-RU" sz="1400" dirty="0"/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565" y="4670275"/>
            <a:ext cx="1854396" cy="1626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44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«РАЗВИТИЕ </a:t>
            </a:r>
            <a:r>
              <a:rPr lang="ru-RU" sz="2000" b="1" u="sng" dirty="0"/>
              <a:t>ЖИЛИЩНО-КОММУНАЛЬНОГО ХОЗЯЙСТВА В МУНИЦИПАЛЬНОМ ОБРАЗОВАНИИ ТУАПСИНСКИЙ </a:t>
            </a:r>
            <a:r>
              <a:rPr lang="ru-RU" sz="2000" b="1" u="sng" dirty="0" smtClean="0"/>
              <a:t>РАЙОН»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218909" y="1089052"/>
            <a:ext cx="6849119" cy="369332"/>
          </a:xfrm>
          <a:prstGeom prst="rect">
            <a:avLst/>
          </a:prstGeom>
          <a:solidFill>
            <a:srgbClr val="FCC4D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РАСХОДЫ НА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2023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год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– 12 682,5 тыс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рублей: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1643051"/>
            <a:ext cx="4857784" cy="2800767"/>
          </a:xfrm>
          <a:prstGeom prst="rect">
            <a:avLst/>
          </a:prstGeom>
          <a:solidFill>
            <a:srgbClr val="FA9CB0"/>
          </a:solidFill>
          <a:ln>
            <a:solidFill>
              <a:srgbClr val="FF33CC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* на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</a:rPr>
              <a:t>осуществлению отдельных полномочий Краснодарского края по ведению учета граждан отдельных категорий в качестве нуждающихся в жилых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помещениях – </a:t>
            </a: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729,8 тыс. руб.</a:t>
            </a:r>
          </a:p>
          <a:p>
            <a:pPr algn="ctr"/>
            <a:endParaRPr lang="ru-RU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* на осуществление отдельных полномочий по осуществлению регионального государственного жилищного надзора и лицензионного контроля – 1 459,6 тыс. руб.</a:t>
            </a: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4" name="Picture 2" descr="F:\schema_1.1.5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443818"/>
            <a:ext cx="4857784" cy="212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250789" y="1643050"/>
            <a:ext cx="3571900" cy="1323439"/>
          </a:xfrm>
          <a:prstGeom prst="rect">
            <a:avLst/>
          </a:prstGeom>
          <a:solidFill>
            <a:srgbClr val="F991A7"/>
          </a:solidFill>
          <a:ln>
            <a:solidFill>
              <a:srgbClr val="FF33CC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</a:rPr>
              <a:t>* на обеспечение деятельности:</a:t>
            </a:r>
          </a:p>
          <a:p>
            <a:pPr algn="ctr"/>
            <a:endParaRPr lang="ru-RU" sz="16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ru-RU" sz="16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Блок-схема: процесс 10"/>
          <p:cNvSpPr/>
          <p:nvPr/>
        </p:nvSpPr>
        <p:spPr>
          <a:xfrm rot="16200000">
            <a:off x="4393405" y="4107661"/>
            <a:ext cx="3286148" cy="1500198"/>
          </a:xfrm>
          <a:prstGeom prst="flowChartProcess">
            <a:avLst/>
          </a:prstGeom>
          <a:solidFill>
            <a:srgbClr val="FA9CB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Управление  ЖКХ и ТЭК –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8 576,9 тыс. руб.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Блок-схема: процесс 11"/>
          <p:cNvSpPr/>
          <p:nvPr/>
        </p:nvSpPr>
        <p:spPr>
          <a:xfrm rot="16200000">
            <a:off x="6391309" y="4107661"/>
            <a:ext cx="3286148" cy="1500198"/>
          </a:xfrm>
          <a:prstGeom prst="flowChartProcess">
            <a:avLst/>
          </a:prstGeom>
          <a:solidFill>
            <a:srgbClr val="FA9CB0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 anchorCtr="1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МБУ «Квартирно-правовая служба» -</a:t>
            </a:r>
          </a:p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 1 916,2 тыс. руб.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Арка 13"/>
          <p:cNvSpPr/>
          <p:nvPr/>
        </p:nvSpPr>
        <p:spPr>
          <a:xfrm>
            <a:off x="5883074" y="2679765"/>
            <a:ext cx="2151309" cy="1069839"/>
          </a:xfrm>
          <a:prstGeom prst="blockArc">
            <a:avLst>
              <a:gd name="adj1" fmla="val 10800005"/>
              <a:gd name="adj2" fmla="val 0"/>
              <a:gd name="adj3" fmla="val 25000"/>
            </a:avLst>
          </a:prstGeom>
          <a:solidFill>
            <a:srgbClr val="FF9999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29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4016"/>
            <a:ext cx="9144000" cy="148478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  <a:effectLst/>
              </a:rPr>
              <a:t>МУНИЦИПАЛЬНАЯ ПРОГРАММА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effectLst/>
              </a:rPr>
              <a:t>«ФУНКЦИОНИРОВАНИЕ </a:t>
            </a:r>
            <a:r>
              <a:rPr lang="ru-RU" sz="2400" b="1" u="sng" dirty="0">
                <a:solidFill>
                  <a:schemeClr val="tx2">
                    <a:lumMod val="75000"/>
                  </a:schemeClr>
                </a:solidFill>
                <a:effectLst/>
              </a:rPr>
              <a:t>ОРГАНОВ МЕСТНОГО САМОУПРАВЛЕНИЯ В МУНИЦИПАЛЬНОМ ОБРАЗОВАНИИ ТУАПСИНСКИЙ </a:t>
            </a:r>
            <a:r>
              <a:rPr lang="ru-RU" sz="2400" b="1" u="sng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РАЙОН»</a:t>
            </a:r>
            <a:endParaRPr lang="ru-RU" sz="2400" b="1" u="sng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6034" y="1827716"/>
            <a:ext cx="5040560" cy="36933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РАСХОДЫ НА 2023 год – 111 960,2 тыс. руб.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932041" y="2428867"/>
            <a:ext cx="4104455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обеспечение деятельности –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95 785,2 тыс. руб.</a:t>
            </a:r>
            <a:r>
              <a:rPr lang="ru-RU" dirty="0" smtClean="0"/>
              <a:t> </a:t>
            </a:r>
          </a:p>
          <a:p>
            <a:pPr algn="ctr"/>
            <a:endParaRPr lang="ru-RU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2428868"/>
            <a:ext cx="4572000" cy="203132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телекоммуникационные </a:t>
            </a:r>
            <a:r>
              <a:rPr lang="ru-RU" dirty="0"/>
              <a:t>и информационные услуги для отраслевых и функциональных органов администрации, включая услуги сети Интернет, техническое сопровождение программных продуктов </a:t>
            </a:r>
            <a:r>
              <a:rPr lang="ru-RU" dirty="0" smtClean="0"/>
              <a:t>– </a:t>
            </a:r>
          </a:p>
          <a:p>
            <a:pPr algn="ctr"/>
            <a:r>
              <a:rPr lang="ru-RU" b="1" dirty="0" smtClean="0"/>
              <a:t>16 175,0 тыс</a:t>
            </a:r>
            <a:r>
              <a:rPr lang="ru-RU" b="1" dirty="0"/>
              <a:t>. руб.</a:t>
            </a:r>
            <a:r>
              <a:rPr lang="ru-RU" dirty="0"/>
              <a:t> </a:t>
            </a:r>
          </a:p>
        </p:txBody>
      </p:sp>
      <p:sp>
        <p:nvSpPr>
          <p:cNvPr id="3" name="Стрелка вниз 2"/>
          <p:cNvSpPr/>
          <p:nvPr/>
        </p:nvSpPr>
        <p:spPr>
          <a:xfrm>
            <a:off x="5699332" y="3352196"/>
            <a:ext cx="484632" cy="701409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830456" y="3352197"/>
            <a:ext cx="484632" cy="705466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44208" y="68580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933536" y="4068303"/>
            <a:ext cx="2167128" cy="27896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МКУ «Центр ОДОМС» - 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87 365,6 тыс. руб.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00664" y="4057663"/>
            <a:ext cx="2043336" cy="28003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МБУ «КОАГД»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 </a:t>
            </a:r>
          </a:p>
          <a:p>
            <a:pPr algn="ct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8 419,6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тыс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 руб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  <p:pic>
        <p:nvPicPr>
          <p:cNvPr id="104450" name="Picture 2" descr="https://ugra.ru/pics-ds04.infourok.ru/uploads/ex/05f8/0003af77-a858b6af/img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60" y="4581128"/>
            <a:ext cx="4572254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5887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" y="1916832"/>
            <a:ext cx="3554770" cy="2880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50594"/>
            <a:ext cx="8856983" cy="76470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u="sng" dirty="0"/>
              <a:t>МУНИЦИПАЛЬНАЯ </a:t>
            </a:r>
            <a:r>
              <a:rPr lang="ru-RU" sz="2400" b="1" u="sng" dirty="0" smtClean="0"/>
              <a:t>ПРОГРАММА</a:t>
            </a:r>
            <a:br>
              <a:rPr lang="ru-RU" sz="2400" b="1" u="sng" dirty="0" smtClean="0"/>
            </a:br>
            <a:r>
              <a:rPr lang="ru-RU" sz="2400" b="1" u="sng" dirty="0" smtClean="0"/>
              <a:t> «МОЛОДЕЖЬ </a:t>
            </a:r>
            <a:r>
              <a:rPr lang="ru-RU" sz="2400" b="1" u="sng" dirty="0"/>
              <a:t>ТУАПСИНСКОГО </a:t>
            </a:r>
            <a:r>
              <a:rPr lang="ru-RU" sz="2400" b="1" u="sng" dirty="0" smtClean="0"/>
              <a:t>РАЙОНА»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555776" y="997826"/>
            <a:ext cx="6588225" cy="8309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*</a:t>
            </a:r>
            <a:r>
              <a:rPr lang="ru-RU" sz="1600" dirty="0" smtClean="0">
                <a:solidFill>
                  <a:srgbClr val="7030A0"/>
                </a:solidFill>
              </a:rPr>
              <a:t>содержание МКУ «Молодежный центр«- 7 013,3 тыс. руб.;  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*содержание управления по работе с молодежью- 4 167,3 тыс. руб.;</a:t>
            </a:r>
          </a:p>
          <a:p>
            <a:pPr lvl="0"/>
            <a:r>
              <a:rPr lang="ru-RU" sz="1600" dirty="0" smtClean="0">
                <a:solidFill>
                  <a:srgbClr val="7030A0"/>
                </a:solidFill>
              </a:rPr>
              <a:t>* проведение мероприятий – 342,4 тыс. руб.</a:t>
            </a:r>
            <a:endParaRPr lang="ru-RU" sz="1600" dirty="0">
              <a:solidFill>
                <a:srgbClr val="7030A0"/>
              </a:solidFill>
            </a:endParaRPr>
          </a:p>
        </p:txBody>
      </p:sp>
      <p:pic>
        <p:nvPicPr>
          <p:cNvPr id="11" name="Рисунок 10" descr="Молодежь Туапсинского района | ВКонтакте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60746"/>
            <a:ext cx="5436096" cy="283640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Блок-схема: знак завершения 5"/>
          <p:cNvSpPr/>
          <p:nvPr/>
        </p:nvSpPr>
        <p:spPr>
          <a:xfrm>
            <a:off x="9117" y="908720"/>
            <a:ext cx="2402643" cy="864096"/>
          </a:xfrm>
          <a:prstGeom prst="flowChartTerminato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Расходы на </a:t>
            </a:r>
            <a:endParaRPr lang="ru-RU" b="1" dirty="0" smtClean="0">
              <a:solidFill>
                <a:srgbClr val="FF0000"/>
              </a:solidFill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2023 </a:t>
            </a:r>
            <a:r>
              <a:rPr lang="ru-RU" b="1" dirty="0">
                <a:solidFill>
                  <a:srgbClr val="FF0000"/>
                </a:solidFill>
              </a:rPr>
              <a:t>год </a:t>
            </a:r>
            <a:r>
              <a:rPr lang="ru-RU" b="1" dirty="0" smtClean="0">
                <a:solidFill>
                  <a:srgbClr val="FF0000"/>
                </a:solidFill>
              </a:rPr>
              <a:t>–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11 954,5 тыс. руб.</a:t>
            </a:r>
          </a:p>
        </p:txBody>
      </p:sp>
      <p:pic>
        <p:nvPicPr>
          <p:cNvPr id="16" name="Picture 2" descr="\\192.168.44.62\53\БЮДЖЕТ 2023\НАШ ПРОЕКТ\БЮДЖЕТ ДЛЯ ГРАЖДАН\картинка радиосистем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13176"/>
            <a:ext cx="3456384" cy="166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3707905" y="4941168"/>
            <a:ext cx="5436096" cy="1656184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приобретение </a:t>
            </a:r>
            <a:r>
              <a:rPr lang="ru-RU" sz="1600" dirty="0" err="1" smtClean="0">
                <a:solidFill>
                  <a:srgbClr val="7030A0"/>
                </a:solidFill>
              </a:rPr>
              <a:t>звукомузыкального</a:t>
            </a:r>
            <a:r>
              <a:rPr lang="ru-RU" sz="1600" dirty="0" smtClean="0">
                <a:solidFill>
                  <a:srgbClr val="7030A0"/>
                </a:solidFill>
              </a:rPr>
              <a:t> оборудования для 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МКУ «Молодежный центр Туапсинского района» - </a:t>
            </a:r>
          </a:p>
          <a:p>
            <a:pPr algn="ctr"/>
            <a:r>
              <a:rPr lang="ru-RU" sz="1600" dirty="0" smtClean="0">
                <a:solidFill>
                  <a:srgbClr val="7030A0"/>
                </a:solidFill>
              </a:rPr>
              <a:t>431,5 тыс. рублей</a:t>
            </a:r>
            <a:endParaRPr lang="ru-RU" sz="1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53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90872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«РАЗВИТИЕ </a:t>
            </a:r>
            <a:r>
              <a:rPr lang="ru-RU" sz="2000" b="1" u="sng" dirty="0"/>
              <a:t>АГРОПРОМЫШЛЕННОГО КОМПЛЕКСА НА ТЕРРИТОРИИ МУНИЦИПАЛЬНОГО ОБРАЗОВАНИЯ ТУАПСИНСКИЙ </a:t>
            </a:r>
            <a:r>
              <a:rPr lang="ru-RU" sz="2000" b="1" u="sng" dirty="0" smtClean="0"/>
              <a:t>РАЙОН»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691680" y="908720"/>
            <a:ext cx="5904656" cy="432048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РАСХОДЫ НА </a:t>
            </a:r>
            <a:r>
              <a:rPr lang="ru-RU" sz="2000" b="1" dirty="0" smtClean="0"/>
              <a:t>2023 </a:t>
            </a:r>
            <a:r>
              <a:rPr lang="ru-RU" sz="2000" b="1" dirty="0"/>
              <a:t>год </a:t>
            </a:r>
            <a:r>
              <a:rPr lang="ru-RU" sz="2000" b="1" dirty="0" smtClean="0"/>
              <a:t>– 6 421,4 </a:t>
            </a:r>
            <a:r>
              <a:rPr lang="ru-RU" sz="2000" b="1" dirty="0"/>
              <a:t>тыс. 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35719" y="1351500"/>
            <a:ext cx="9144000" cy="292387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solidFill>
                  <a:sysClr val="windowText" lastClr="000000"/>
                </a:solidFill>
              </a:rPr>
              <a:t>    В рамках программы п</a:t>
            </a:r>
            <a:r>
              <a:rPr lang="ru-RU" sz="1400" dirty="0" smtClean="0">
                <a:solidFill>
                  <a:sysClr val="windowText" lastClr="000000"/>
                </a:solidFill>
              </a:rPr>
              <a:t>редусмотрены расходы на:</a:t>
            </a:r>
            <a:endParaRPr lang="en-US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ysClr val="windowText" lastClr="000000"/>
                </a:solidFill>
              </a:rPr>
              <a:t>О</a:t>
            </a:r>
            <a:r>
              <a:rPr lang="ru-RU" sz="1400" dirty="0" smtClean="0">
                <a:solidFill>
                  <a:sysClr val="windowText" lastClr="000000"/>
                </a:solidFill>
              </a:rPr>
              <a:t>существление отдельных полномочий Краснодарского края по поддержке сельскохозяйственного производства в Краснодарском крае в части предоставления субсидий гражданам, ведущим личное подсобное хозяйство, крестьянским (фермерским) хозяйствам, индивидуальным предпринимателям, ведущим деятельность в области сельскохозяйственного производства –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523,2  тыс. руб.</a:t>
            </a:r>
          </a:p>
          <a:p>
            <a:pPr algn="just"/>
            <a:endParaRPr lang="en-US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>
                <a:solidFill>
                  <a:sysClr val="windowText" lastClr="000000"/>
                </a:solidFill>
              </a:rPr>
              <a:t>Осуществление государственных полномочий Краснодарского края в области обращения с животными, </a:t>
            </a:r>
            <a:r>
              <a:rPr lang="ru-RU" sz="1400" dirty="0" smtClean="0">
                <a:solidFill>
                  <a:sysClr val="windowText" lastClr="000000"/>
                </a:solidFill>
              </a:rPr>
              <a:t>в </a:t>
            </a:r>
            <a:r>
              <a:rPr lang="ru-RU" sz="1400" dirty="0">
                <a:solidFill>
                  <a:sysClr val="windowText" lastClr="000000"/>
                </a:solidFill>
              </a:rPr>
              <a:t>том числе организации мероприятий при осуществлении деятельности по обращению с животными без владельцев </a:t>
            </a:r>
            <a:r>
              <a:rPr lang="ru-RU" sz="1400" dirty="0" smtClean="0">
                <a:solidFill>
                  <a:sysClr val="windowText" lastClr="000000"/>
                </a:solidFill>
              </a:rPr>
              <a:t> –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5 278,0  тыс. руб.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ru-RU" sz="1400" dirty="0" smtClean="0">
                <a:solidFill>
                  <a:sysClr val="windowText" lastClr="000000"/>
                </a:solidFill>
              </a:rPr>
              <a:t>Поддержка сельскохозяйственного производства в Туапсинском районе – </a:t>
            </a:r>
            <a:r>
              <a:rPr lang="ru-RU" sz="1400" b="1" dirty="0" smtClean="0">
                <a:solidFill>
                  <a:sysClr val="windowText" lastClr="000000"/>
                </a:solidFill>
              </a:rPr>
              <a:t>620,2 тыс. рублей</a:t>
            </a: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 smtClean="0">
              <a:solidFill>
                <a:sysClr val="windowText" lastClr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endParaRPr lang="ru-RU" sz="1400" dirty="0">
              <a:solidFill>
                <a:sysClr val="windowText" lastClr="000000"/>
              </a:solidFill>
            </a:endParaRPr>
          </a:p>
        </p:txBody>
      </p:sp>
      <p:pic>
        <p:nvPicPr>
          <p:cNvPr id="6146" name="Picture 2" descr="\\Server38\53\БЮДЖЕТ 2018\БЮДЖЕТ ДЛЯ ГРАЖДАН\kormim_krol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4275379"/>
            <a:ext cx="2928958" cy="2582622"/>
          </a:xfrm>
          <a:prstGeom prst="rect">
            <a:avLst/>
          </a:prstGeom>
          <a:noFill/>
        </p:spPr>
      </p:pic>
      <p:pic>
        <p:nvPicPr>
          <p:cNvPr id="6147" name="Picture 3" descr="\\Server38\53\БЮДЖЕТ 2018\БЮДЖЕТ ДЛЯ ГРАЖДАН\фото индюшки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275378"/>
            <a:ext cx="3071801" cy="2582622"/>
          </a:xfrm>
          <a:prstGeom prst="rect">
            <a:avLst/>
          </a:prstGeom>
          <a:noFill/>
        </p:spPr>
      </p:pic>
      <p:sp>
        <p:nvSpPr>
          <p:cNvPr id="3" name="AutoShape 2" descr="https://rshn-khv-eao.ru/wp-content/uploads/2020/12/157076903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rshn-khv-eao.ru/wp-content/uploads/2020/12/157076903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\\serverpril\53\%D0%91%D0%AE%D0%94%D0%96%D0%95%D0%A2 2023\%D0%9D%D0%90%D0%A8 %D0%9F%D0%A0%D0%9E%D0%95%D0%9A%D0%A2\%D0%91%D0%AE%D0%94%D0%96%D0%95%D0%A2 %D0%94%D0%9B%D0%AF %D0%93%D0%A0%D0%90%D0%96%D0%94%D0%90%D0%9D\i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\\serverpril\53\%D0%91%D0%AE%D0%94%D0%96%D0%95%D0%A2 2023\%D0%9D%D0%90%D0%A8 %D0%9F%D0%A0%D0%9E%D0%95%D0%9A%D0%A2\%D0%91%D0%AE%D0%94%D0%96%D0%95%D0%A2 %D0%94%D0%9B%D0%AF %D0%93%D0%A0%D0%90%D0%96%D0%94%D0%90%D0%9D\i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6506" name="Picture 10" descr="https://myslide.ru/documents_7/b7a4c37912495aa1facd799e4ebd4ed8/img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275377"/>
            <a:ext cx="3143240" cy="2582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612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МУНИЦИПАЛЬНАЯ ПРОГРАММА </a:t>
            </a: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«ПО </a:t>
            </a: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УЛУЧШЕНИЮ ПОЛОЖЕНИЯ ДЕТЕЙ В МУНИЦИПАЛЬНОМ ОБРАЗОВАНИИ ТУАПСИНСКИЙ </a:t>
            </a: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РАЙОН»</a:t>
            </a:r>
            <a:endParaRPr lang="ru-RU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500174"/>
            <a:ext cx="9144000" cy="369332"/>
          </a:xfrm>
          <a:prstGeom prst="rect">
            <a:avLst/>
          </a:prstGeom>
          <a:solidFill>
            <a:srgbClr val="FFFF9B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 smtClean="0"/>
              <a:t>Предусмотрены </a:t>
            </a:r>
            <a:r>
              <a:rPr lang="ru-RU" dirty="0"/>
              <a:t>расходы </a:t>
            </a:r>
            <a:r>
              <a:rPr lang="ru-RU" dirty="0" smtClean="0"/>
              <a:t>на: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856014"/>
              </p:ext>
            </p:extLst>
          </p:nvPr>
        </p:nvGraphicFramePr>
        <p:xfrm>
          <a:off x="-54260" y="1476725"/>
          <a:ext cx="9252520" cy="554461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52520"/>
              </a:tblGrid>
              <a:tr h="1224135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</a:rPr>
                        <a:t>Осуществление отдельных государственных полномочий по оплате проезда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или на патронатное воспитание, к месту лечения и обратно – 34,8</a:t>
                      </a:r>
                      <a:r>
                        <a:rPr lang="ru-RU" sz="1600" u="none" strike="noStrike" baseline="0" dirty="0" smtClean="0">
                          <a:effectLst/>
                        </a:rPr>
                        <a:t> </a:t>
                      </a:r>
                      <a:r>
                        <a:rPr lang="ru-RU" sz="1600" u="none" strike="noStrike" dirty="0" smtClean="0">
                          <a:effectLst/>
                        </a:rPr>
                        <a:t>тыс. руб.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>
                    <a:solidFill>
                      <a:srgbClr val="FCC4D0"/>
                    </a:solidFill>
                  </a:tcPr>
                </a:tc>
              </a:tr>
              <a:tr h="12241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ежемесячных денежных средств на содержание детей-сирот и детей, оставшихся без попечения родителей, находящихся под опекой (попечительством), включая предварительную опеку (попечительство), переданных на воспитание в приемную семью –  37 028,2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640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выплате ежемесячного вознаграждения, причитающегося приемным родителям за оказание услуг по воспитанию приемных детей –  15 952,8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и осуществление деятельности по опеке и попечительству в отношении несовершеннолетних – 9 717,6 тыс. руб. </a:t>
                      </a:r>
                    </a:p>
                  </a:txBody>
                  <a:tcPr marL="0" marR="0" marT="0" marB="0">
                    <a:solidFill>
                      <a:srgbClr val="00B0F0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Краснодарского края по обеспечению отдыха детей в каникулярное время в профильных лагерях, организованных муниципальными общеобразовательными организациями Краснодарского края – 3 040,7 тыс. руб.</a:t>
                      </a:r>
                    </a:p>
                  </a:txBody>
                  <a:tcPr marL="0" marR="0" marT="0" marB="0">
                    <a:solidFill>
                      <a:srgbClr val="FB9FA1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полномочий Краснодарского края на организацию оздоровления </a:t>
                      </a:r>
                    </a:p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 отдыха детей – 730,0 тыс. руб.</a:t>
                      </a:r>
                    </a:p>
                  </a:txBody>
                  <a:tcPr marL="0" marR="0" marT="0" marB="0"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9" name="Блок-схема: альтернативный процесс 8"/>
          <p:cNvSpPr/>
          <p:nvPr/>
        </p:nvSpPr>
        <p:spPr>
          <a:xfrm>
            <a:off x="3491880" y="980728"/>
            <a:ext cx="5652120" cy="472412"/>
          </a:xfrm>
          <a:prstGeom prst="flowChartAlternateProcess">
            <a:avLst/>
          </a:prstGeom>
          <a:solidFill>
            <a:srgbClr val="FFFFCC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РАСХОДЫ</a:t>
            </a:r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</a:rPr>
              <a:t> на 2023 год – 67 800,4 тыс. руб.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86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9493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МУНИЦИПАЛЬНАЯ ПРОГРАММА </a:t>
            </a: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«ПО </a:t>
            </a:r>
            <a:r>
              <a:rPr lang="ru-RU" sz="2000" b="1" u="sng" dirty="0">
                <a:solidFill>
                  <a:schemeClr val="accent4">
                    <a:lumMod val="75000"/>
                  </a:schemeClr>
                </a:solidFill>
              </a:rPr>
              <a:t>УЛУЧШЕНИЮ ПОЛОЖЕНИЯ ДЕТЕЙ В МУНИЦИПАЛЬНОМ ОБРАЗОВАНИИ ТУАПСИНСКИЙ </a:t>
            </a:r>
            <a:r>
              <a:rPr lang="ru-RU" sz="2000" b="1" u="sng" dirty="0" smtClean="0">
                <a:solidFill>
                  <a:schemeClr val="accent4">
                    <a:lumMod val="75000"/>
                  </a:schemeClr>
                </a:solidFill>
              </a:rPr>
              <a:t>РАЙОН»</a:t>
            </a:r>
            <a:endParaRPr lang="ru-RU" sz="2000" b="1" u="sng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994863"/>
              </p:ext>
            </p:extLst>
          </p:nvPr>
        </p:nvGraphicFramePr>
        <p:xfrm>
          <a:off x="-36512" y="908720"/>
          <a:ext cx="9217024" cy="4042841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9217024"/>
              </a:tblGrid>
              <a:tr h="191264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Осуществление отдельных государственных полномочий по выявлению обстоятельств, свидетельствующих о необходимости оказания детям-сиротам и детям, оставшимся без попечения родителей, лицам из числа детей-сирот и детей, оставшихся без попечения родителей, содействия в преодолении трудной жизненной ситуации, и осуществлению контроля за использованием детьми-сиротами и детьми, оставшимися без попечения родителей, лицами из числа детей-сирот и детей, оставшихся без попечения родителей, предоставленных им жилых помещений специализированного жилищного фонда –</a:t>
                      </a:r>
                    </a:p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992,6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8069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Создание муниципальной системы выявления, развития и поддержки одаренных детей и </a:t>
                      </a:r>
                    </a:p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обеспечение условий их личностной, социальной самореализации и </a:t>
                      </a:r>
                    </a:p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профессионального самоопределения –  250,2 тыс. руб.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rgbClr val="CEF2EB"/>
                    </a:solidFill>
                  </a:tcPr>
                </a:tc>
              </a:tr>
              <a:tr h="47816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Проведение мероприятий, посвященных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Международному Дню защиты детей – 16,0 тыс. руб.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806980"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Проведение мероприятий по организации подвоза 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детей – 37,5 тыс. руб.</a:t>
                      </a:r>
                      <a:endParaRPr lang="ru-R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8" name="Рисунок 7" descr="\\Server38\53\БЮДЖЕТ 2017\БЮДЖЕТ ДЛЯ ГРАЖДАН\КАРТИНКИ\patronat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66264"/>
            <a:ext cx="4499992" cy="1891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522" name="Picture 2" descr="https://pic.rutubelist.ru/video/63/ec/63eca319e2faa9034d74003f00f5316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966264"/>
            <a:ext cx="4499992" cy="189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398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366"/>
            <a:ext cx="9072594" cy="9493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«ОБЕСПЕЧЕНИЕ ПЕРЕВОЗОК ОБУЧАЮЩИХСЯ В ОБРАЗОВАТЕЛЬНЫХ УЧРЕЖДЕНИЯХ И УЧРЕЖДЕНИЯХ СОЦИАЛЬНОЙ СФЕРЫ» </a:t>
            </a:r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988840"/>
            <a:ext cx="8352928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рамках программы предусмотрены </a:t>
            </a:r>
            <a:r>
              <a:rPr lang="ru-RU" dirty="0"/>
              <a:t>расходы </a:t>
            </a:r>
            <a:r>
              <a:rPr lang="ru-RU" dirty="0" smtClean="0"/>
              <a:t>на: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323529" y="1196752"/>
            <a:ext cx="8352927" cy="5760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РАСХОДЫ на 2023 год – 30 540,9 тыс. руб.</a:t>
            </a:r>
            <a:endParaRPr lang="ru-RU" sz="2000" dirty="0"/>
          </a:p>
        </p:txBody>
      </p:sp>
      <p:sp>
        <p:nvSpPr>
          <p:cNvPr id="3" name="Блок-схема: знак завершения 2"/>
          <p:cNvSpPr/>
          <p:nvPr/>
        </p:nvSpPr>
        <p:spPr>
          <a:xfrm>
            <a:off x="323528" y="2996952"/>
            <a:ext cx="4392488" cy="132681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Содержание Управления транспорта и дорожного хозяйства – 4 043,9 </a:t>
            </a:r>
            <a:r>
              <a:rPr lang="ru-RU" sz="1600" dirty="0" err="1" smtClean="0">
                <a:solidFill>
                  <a:schemeClr val="tx1"/>
                </a:solidFill>
              </a:rPr>
              <a:t>тыс.руб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0" name="Блок-схема: знак завершения 9"/>
          <p:cNvSpPr/>
          <p:nvPr/>
        </p:nvSpPr>
        <p:spPr>
          <a:xfrm>
            <a:off x="4932040" y="2996952"/>
            <a:ext cx="3744416" cy="1326810"/>
          </a:xfrm>
          <a:prstGeom prst="flowChartTerminator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Содержание МБУ «ЦОП» –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26 497,0 тыс. руб.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>
            <a:off x="1578078" y="2358172"/>
            <a:ext cx="1193721" cy="63878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>
            <a:off x="6084168" y="2358172"/>
            <a:ext cx="1193721" cy="63878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8546" name="Picture 2" descr="https://cdn.iz.ru/sites/default/files/styles/900x506/public/news-2018-07/TASS_21585626.jpg?itok=ZaDg702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4437112"/>
            <a:ext cx="4680519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48" name="Picture 4" descr="https://strana39.ru/upload/iblock/977/97734d4d2c5212ab65a515c2121b5f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437112"/>
            <a:ext cx="367240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225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03366"/>
            <a:ext cx="9072594" cy="94937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«СОДЕЙСТВИЕ РАЗВИТИЮ ГРАЖДАНСКОГО ОБЩЕСТВА И ГАРМОНИЗАЦИИЙ МЕЖНАЦИОНАЛЬНЫХ ОТНОШЕНИЙ»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4016" y="1124744"/>
            <a:ext cx="6084168" cy="17543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В рамках программы предусмотрены </a:t>
            </a:r>
            <a:r>
              <a:rPr lang="ru-RU" dirty="0"/>
              <a:t>расходы </a:t>
            </a:r>
            <a:r>
              <a:rPr lang="ru-RU" dirty="0" smtClean="0"/>
              <a:t>на проведение мероприятий по празднованию государственных праздников, памятных дат и исторических событий, а также </a:t>
            </a:r>
            <a:r>
              <a:rPr lang="ru-RU" dirty="0"/>
              <a:t>п</a:t>
            </a:r>
            <a:r>
              <a:rPr lang="ru-RU" dirty="0" smtClean="0"/>
              <a:t>редоставление </a:t>
            </a:r>
            <a:r>
              <a:rPr lang="ru-RU" dirty="0"/>
              <a:t>субсидий </a:t>
            </a:r>
            <a:r>
              <a:rPr lang="ru-RU" dirty="0" smtClean="0"/>
              <a:t>общественным объединениям для </a:t>
            </a:r>
            <a:r>
              <a:rPr lang="ru-RU" dirty="0"/>
              <a:t>поддержки общественно полезных </a:t>
            </a:r>
            <a:r>
              <a:rPr lang="ru-RU" dirty="0" smtClean="0"/>
              <a:t>программ</a:t>
            </a:r>
            <a:endParaRPr lang="ru-RU" dirty="0"/>
          </a:p>
        </p:txBody>
      </p:sp>
      <p:sp>
        <p:nvSpPr>
          <p:cNvPr id="9" name="Блок-схема: альтернативный процесс 8"/>
          <p:cNvSpPr/>
          <p:nvPr/>
        </p:nvSpPr>
        <p:spPr>
          <a:xfrm>
            <a:off x="7164288" y="836712"/>
            <a:ext cx="1908306" cy="648072"/>
          </a:xfrm>
          <a:prstGeom prst="flowChartAlternateProcess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РАСХОДЫ на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2023 год –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</a:rPr>
              <a:t>13 564,4 тыс. руб.</a:t>
            </a:r>
            <a:endParaRPr lang="ru-RU" sz="1400" dirty="0"/>
          </a:p>
        </p:txBody>
      </p:sp>
      <p:pic>
        <p:nvPicPr>
          <p:cNvPr id="1026" name="Picture 2" descr="\\Server38\53\БЮДЖЕТ 2018\БЮДЖЕТ ДЛЯ ГРАЖДАН\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5856" y="3100168"/>
            <a:ext cx="2952328" cy="3497184"/>
          </a:xfrm>
          <a:prstGeom prst="rect">
            <a:avLst/>
          </a:prstGeom>
          <a:noFill/>
        </p:spPr>
      </p:pic>
      <p:pic>
        <p:nvPicPr>
          <p:cNvPr id="1028" name="Picture 4" descr="\\Server38\53\БЮДЖЕТ 2018\БЮДЖЕТ ДЛЯ ГРАЖДАН\12_jun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72200" y="3933056"/>
            <a:ext cx="2614817" cy="2664295"/>
          </a:xfrm>
          <a:prstGeom prst="rect">
            <a:avLst/>
          </a:prstGeom>
          <a:noFill/>
        </p:spPr>
      </p:pic>
      <p:pic>
        <p:nvPicPr>
          <p:cNvPr id="101378" name="Picture 2" descr="https://mp3rax.com/img/E4kgveJC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00168"/>
            <a:ext cx="2934580" cy="349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380" name="Picture 4" descr="http://lipetskcity.ru/assets/easyimage/8/891bfa928f21b3d0037253bfa7a48bd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28800"/>
            <a:ext cx="270039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959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8827" y="40450"/>
            <a:ext cx="75097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Стадии бюджетного процесса 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48827" y="941103"/>
            <a:ext cx="8694668" cy="5728257"/>
            <a:chOff x="107505" y="917886"/>
            <a:chExt cx="8694668" cy="5728257"/>
          </a:xfrm>
        </p:grpSpPr>
        <p:sp>
          <p:nvSpPr>
            <p:cNvPr id="9" name="Полилиния 8"/>
            <p:cNvSpPr/>
            <p:nvPr/>
          </p:nvSpPr>
          <p:spPr>
            <a:xfrm>
              <a:off x="107505" y="917886"/>
              <a:ext cx="6690490" cy="976185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92D050">
                <a:alpha val="63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52461" bIns="130523" numCol="1" spcCol="1270" anchor="ctr" anchorCtr="0">
              <a:noAutofit/>
            </a:bodyPr>
            <a:lstStyle/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Составление проекта бюджета </a:t>
              </a:r>
            </a:p>
            <a:p>
              <a:pPr lvl="0" algn="ctr" defTabSz="1155700"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0922" y="2134662"/>
              <a:ext cx="6690490" cy="976891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C0DB3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проекта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</a:t>
              </a: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1189904" y="3358686"/>
              <a:ext cx="6690490" cy="977596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48A9CC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Утверждение бюджета </a:t>
              </a:r>
            </a:p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</a:pPr>
              <a:r>
                <a:rPr lang="ru-RU" sz="2600" b="1" kern="1200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 Туапсинский район </a:t>
              </a:r>
              <a:endParaRPr lang="ru-RU" sz="2600" b="1" kern="1200" dirty="0">
                <a:solidFill>
                  <a:srgbClr val="002060"/>
                </a:solidFill>
              </a:endParaRPr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1647756" y="4515016"/>
              <a:ext cx="6722370" cy="978302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D66079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Исполнение бюджета по доходам МО Туапсинский </a:t>
              </a:r>
            </a:p>
          </p:txBody>
        </p:sp>
        <p:sp>
          <p:nvSpPr>
            <p:cNvPr id="13" name="Полилиния 12"/>
            <p:cNvSpPr/>
            <p:nvPr/>
          </p:nvSpPr>
          <p:spPr>
            <a:xfrm>
              <a:off x="2161172" y="5667136"/>
              <a:ext cx="6641001" cy="979007"/>
            </a:xfrm>
            <a:custGeom>
              <a:avLst/>
              <a:gdLst>
                <a:gd name="connsiteX0" fmla="*/ 0 w 6875323"/>
                <a:gd name="connsiteY0" fmla="*/ 107423 h 1074231"/>
                <a:gd name="connsiteX1" fmla="*/ 107423 w 6875323"/>
                <a:gd name="connsiteY1" fmla="*/ 0 h 1074231"/>
                <a:gd name="connsiteX2" fmla="*/ 6767900 w 6875323"/>
                <a:gd name="connsiteY2" fmla="*/ 0 h 1074231"/>
                <a:gd name="connsiteX3" fmla="*/ 6875323 w 6875323"/>
                <a:gd name="connsiteY3" fmla="*/ 107423 h 1074231"/>
                <a:gd name="connsiteX4" fmla="*/ 6875323 w 6875323"/>
                <a:gd name="connsiteY4" fmla="*/ 966808 h 1074231"/>
                <a:gd name="connsiteX5" fmla="*/ 6767900 w 6875323"/>
                <a:gd name="connsiteY5" fmla="*/ 1074231 h 1074231"/>
                <a:gd name="connsiteX6" fmla="*/ 107423 w 6875323"/>
                <a:gd name="connsiteY6" fmla="*/ 1074231 h 1074231"/>
                <a:gd name="connsiteX7" fmla="*/ 0 w 6875323"/>
                <a:gd name="connsiteY7" fmla="*/ 966808 h 1074231"/>
                <a:gd name="connsiteX8" fmla="*/ 0 w 6875323"/>
                <a:gd name="connsiteY8" fmla="*/ 107423 h 1074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5323" h="1074231">
                  <a:moveTo>
                    <a:pt x="0" y="107423"/>
                  </a:moveTo>
                  <a:cubicBezTo>
                    <a:pt x="0" y="48095"/>
                    <a:pt x="48095" y="0"/>
                    <a:pt x="107423" y="0"/>
                  </a:cubicBezTo>
                  <a:lnTo>
                    <a:pt x="6767900" y="0"/>
                  </a:lnTo>
                  <a:cubicBezTo>
                    <a:pt x="6827228" y="0"/>
                    <a:pt x="6875323" y="48095"/>
                    <a:pt x="6875323" y="107423"/>
                  </a:cubicBezTo>
                  <a:lnTo>
                    <a:pt x="6875323" y="966808"/>
                  </a:lnTo>
                  <a:cubicBezTo>
                    <a:pt x="6875323" y="1026136"/>
                    <a:pt x="6827228" y="1074231"/>
                    <a:pt x="6767900" y="1074231"/>
                  </a:cubicBezTo>
                  <a:lnTo>
                    <a:pt x="107423" y="1074231"/>
                  </a:lnTo>
                  <a:cubicBezTo>
                    <a:pt x="48095" y="1074231"/>
                    <a:pt x="0" y="1026136"/>
                    <a:pt x="0" y="966808"/>
                  </a:cubicBezTo>
                  <a:lnTo>
                    <a:pt x="0" y="107423"/>
                  </a:lnTo>
                  <a:close/>
                </a:path>
              </a:pathLst>
            </a:custGeom>
            <a:solidFill>
              <a:srgbClr val="ECFC18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23" tIns="130523" rIns="1342190" bIns="130523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6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Рассмотрение и утверждение отчета об исполнении</a:t>
              </a:r>
            </a:p>
          </p:txBody>
        </p:sp>
        <p:sp>
          <p:nvSpPr>
            <p:cNvPr id="14" name="Полилиния 13"/>
            <p:cNvSpPr/>
            <p:nvPr/>
          </p:nvSpPr>
          <p:spPr>
            <a:xfrm>
              <a:off x="6134769" y="1558199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483894" y="2781630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6" name="Полилиния 15"/>
            <p:cNvSpPr/>
            <p:nvPr/>
          </p:nvSpPr>
          <p:spPr>
            <a:xfrm>
              <a:off x="7182144" y="3987157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7671876" y="5222523"/>
              <a:ext cx="698250" cy="698250"/>
            </a:xfrm>
            <a:custGeom>
              <a:avLst/>
              <a:gdLst>
                <a:gd name="connsiteX0" fmla="*/ 0 w 698250"/>
                <a:gd name="connsiteY0" fmla="*/ 384038 h 698250"/>
                <a:gd name="connsiteX1" fmla="*/ 157106 w 698250"/>
                <a:gd name="connsiteY1" fmla="*/ 384038 h 698250"/>
                <a:gd name="connsiteX2" fmla="*/ 157106 w 698250"/>
                <a:gd name="connsiteY2" fmla="*/ 0 h 698250"/>
                <a:gd name="connsiteX3" fmla="*/ 541144 w 698250"/>
                <a:gd name="connsiteY3" fmla="*/ 0 h 698250"/>
                <a:gd name="connsiteX4" fmla="*/ 541144 w 698250"/>
                <a:gd name="connsiteY4" fmla="*/ 384038 h 698250"/>
                <a:gd name="connsiteX5" fmla="*/ 698250 w 698250"/>
                <a:gd name="connsiteY5" fmla="*/ 384038 h 698250"/>
                <a:gd name="connsiteX6" fmla="*/ 349125 w 698250"/>
                <a:gd name="connsiteY6" fmla="*/ 698250 h 698250"/>
                <a:gd name="connsiteX7" fmla="*/ 0 w 698250"/>
                <a:gd name="connsiteY7" fmla="*/ 384038 h 698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8250" h="698250">
                  <a:moveTo>
                    <a:pt x="0" y="384038"/>
                  </a:moveTo>
                  <a:lnTo>
                    <a:pt x="157106" y="384038"/>
                  </a:lnTo>
                  <a:lnTo>
                    <a:pt x="157106" y="0"/>
                  </a:lnTo>
                  <a:lnTo>
                    <a:pt x="541144" y="0"/>
                  </a:lnTo>
                  <a:lnTo>
                    <a:pt x="541144" y="384038"/>
                  </a:lnTo>
                  <a:lnTo>
                    <a:pt x="698250" y="384038"/>
                  </a:lnTo>
                  <a:lnTo>
                    <a:pt x="349125" y="698250"/>
                  </a:lnTo>
                  <a:lnTo>
                    <a:pt x="0" y="384038"/>
                  </a:lnTo>
                  <a:close/>
                </a:path>
              </a:pathLst>
            </a:custGeom>
            <a:solidFill>
              <a:srgbClr val="0000FF">
                <a:alpha val="90000"/>
              </a:srgbClr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z="300000"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93936" tIns="36830" rIns="193936" bIns="209647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900" kern="1200" dirty="0"/>
            </a:p>
          </p:txBody>
        </p: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974" y="130505"/>
            <a:ext cx="2354943" cy="21295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60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97144" cy="9807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«ЗАЩИТА </a:t>
            </a:r>
            <a:r>
              <a:rPr lang="ru-RU" sz="2000" b="1" u="sng" dirty="0"/>
              <a:t>НАСЕЛЕНИЯ И ТЕРРИТОРИИ ОТ ЧРЕЗВЫЧАЙНЫХ СИТУАЦИЙ ОБЕСПЕЧЕНИЕ ПОЖАРНОЙ </a:t>
            </a:r>
            <a:r>
              <a:rPr lang="ru-RU" sz="2000" b="1" u="sng" dirty="0" smtClean="0"/>
              <a:t>БЕЗОПАСНОСТИ»</a:t>
            </a:r>
            <a:endParaRPr lang="ru-RU" sz="2000" dirty="0"/>
          </a:p>
        </p:txBody>
      </p:sp>
      <p:sp>
        <p:nvSpPr>
          <p:cNvPr id="7" name="Овал 6"/>
          <p:cNvSpPr/>
          <p:nvPr/>
        </p:nvSpPr>
        <p:spPr>
          <a:xfrm>
            <a:off x="4284357" y="980728"/>
            <a:ext cx="4860032" cy="936104"/>
          </a:xfrm>
          <a:prstGeom prst="ellipse">
            <a:avLst/>
          </a:prstGeom>
          <a:solidFill>
            <a:schemeClr val="tx2">
              <a:lumMod val="20000"/>
              <a:lumOff val="80000"/>
              <a:alpha val="63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РАСХОДЫ НА </a:t>
            </a:r>
            <a:r>
              <a:rPr lang="ru-RU" b="1" dirty="0" smtClean="0">
                <a:solidFill>
                  <a:schemeClr val="tx1"/>
                </a:solidFill>
              </a:rPr>
              <a:t>2023 </a:t>
            </a:r>
            <a:r>
              <a:rPr lang="ru-RU" b="1" dirty="0">
                <a:solidFill>
                  <a:schemeClr val="tx1"/>
                </a:solidFill>
              </a:rPr>
              <a:t>год </a:t>
            </a:r>
            <a:r>
              <a:rPr lang="ru-RU" b="1" dirty="0" smtClean="0">
                <a:solidFill>
                  <a:schemeClr val="tx1"/>
                </a:solidFill>
              </a:rPr>
              <a:t>–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150 717,3 тыс. руб.</a:t>
            </a:r>
            <a:endParaRPr lang="ru-RU" b="1" dirty="0">
              <a:solidFill>
                <a:schemeClr val="tx1"/>
              </a:solidFill>
            </a:endParaRPr>
          </a:p>
        </p:txBody>
      </p:sp>
      <p:grpSp>
        <p:nvGrpSpPr>
          <p:cNvPr id="5" name="Группа 36"/>
          <p:cNvGrpSpPr/>
          <p:nvPr/>
        </p:nvGrpSpPr>
        <p:grpSpPr>
          <a:xfrm>
            <a:off x="29704" y="5229200"/>
            <a:ext cx="9091798" cy="1296144"/>
            <a:chOff x="-34245" y="3574610"/>
            <a:chExt cx="9178245" cy="1750885"/>
          </a:xfrm>
          <a:solidFill>
            <a:schemeClr val="accent1">
              <a:lumMod val="20000"/>
              <a:lumOff val="80000"/>
              <a:alpha val="69804"/>
            </a:schemeClr>
          </a:solidFill>
        </p:grpSpPr>
        <p:sp>
          <p:nvSpPr>
            <p:cNvPr id="38" name="Пятиугольник 37"/>
            <p:cNvSpPr/>
            <p:nvPr/>
          </p:nvSpPr>
          <p:spPr>
            <a:xfrm>
              <a:off x="-34245" y="3574610"/>
              <a:ext cx="4283968" cy="1750885"/>
            </a:xfrm>
            <a:prstGeom prst="homePlat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solidFill>
                    <a:srgbClr val="FF0000"/>
                  </a:solidFill>
                </a:rPr>
                <a:t>Подпрограмма "Мероприятия по предупреждению и ликвидации чрезвычайных ситуаций, стихийных бедствий и их последствий" </a:t>
              </a:r>
              <a:r>
                <a:rPr lang="ru-RU" sz="1500" b="1" dirty="0" smtClean="0">
                  <a:solidFill>
                    <a:srgbClr val="FF0000"/>
                  </a:solidFill>
                </a:rPr>
                <a:t>– </a:t>
              </a:r>
            </a:p>
            <a:p>
              <a:pPr algn="ctr"/>
              <a:r>
                <a:rPr lang="ru-RU" sz="1500" b="1" dirty="0" smtClean="0">
                  <a:solidFill>
                    <a:srgbClr val="FF0000"/>
                  </a:solidFill>
                </a:rPr>
                <a:t>50 576,8 тыс. руб</a:t>
              </a:r>
              <a:r>
                <a:rPr lang="ru-RU" sz="1500" b="1" dirty="0">
                  <a:solidFill>
                    <a:srgbClr val="FF0000"/>
                  </a:solidFill>
                </a:rPr>
                <a:t>.</a:t>
              </a:r>
            </a:p>
          </p:txBody>
        </p:sp>
        <p:sp>
          <p:nvSpPr>
            <p:cNvPr id="39" name="Пятиугольник 38"/>
            <p:cNvSpPr/>
            <p:nvPr/>
          </p:nvSpPr>
          <p:spPr>
            <a:xfrm flipH="1">
              <a:off x="4283968" y="3574610"/>
              <a:ext cx="4860032" cy="1750885"/>
            </a:xfrm>
            <a:prstGeom prst="homePlate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b="1" dirty="0">
                  <a:solidFill>
                    <a:srgbClr val="FF0000"/>
                  </a:solidFill>
                </a:rPr>
                <a:t>на содержание аварийно-спасательных формирований, и спасательных подразделений </a:t>
              </a:r>
              <a:r>
                <a:rPr lang="ru-RU" sz="1500" b="1" dirty="0" smtClean="0">
                  <a:solidFill>
                    <a:srgbClr val="FF0000"/>
                  </a:solidFill>
                </a:rPr>
                <a:t>на водных объектах, обеспечение деятельности отдела по делам ГО и ЧС </a:t>
              </a:r>
              <a:endParaRPr lang="ru-RU" sz="15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" name="Группа 39"/>
          <p:cNvGrpSpPr/>
          <p:nvPr/>
        </p:nvGrpSpPr>
        <p:grpSpPr>
          <a:xfrm>
            <a:off x="15026" y="3473624"/>
            <a:ext cx="9144000" cy="908720"/>
            <a:chOff x="0" y="1337368"/>
            <a:chExt cx="9144000" cy="1227536"/>
          </a:xfrm>
          <a:solidFill>
            <a:schemeClr val="accent1">
              <a:lumMod val="20000"/>
              <a:lumOff val="80000"/>
              <a:alpha val="69804"/>
            </a:schemeClr>
          </a:solidFill>
        </p:grpSpPr>
        <p:sp>
          <p:nvSpPr>
            <p:cNvPr id="41" name="Пятиугольник 40"/>
            <p:cNvSpPr/>
            <p:nvPr/>
          </p:nvSpPr>
          <p:spPr>
            <a:xfrm>
              <a:off x="0" y="1337368"/>
              <a:ext cx="4283968" cy="1227536"/>
            </a:xfrm>
            <a:prstGeom prst="homePlat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FF0000"/>
                  </a:solidFill>
                </a:rPr>
                <a:t>Подпрограмма "Обеспечение пожарной безопасности" </a:t>
              </a:r>
              <a:r>
                <a:rPr lang="ru-RU" sz="1600" b="1" dirty="0" smtClean="0">
                  <a:solidFill>
                    <a:srgbClr val="FF0000"/>
                  </a:solidFill>
                </a:rPr>
                <a:t>– </a:t>
              </a:r>
              <a:endParaRPr lang="ru-RU" sz="1600" b="1" dirty="0">
                <a:solidFill>
                  <a:srgbClr val="FF0000"/>
                </a:solidFill>
              </a:endParaRPr>
            </a:p>
            <a:p>
              <a:pPr algn="ctr"/>
              <a:r>
                <a:rPr lang="ru-RU" sz="1600" b="1" dirty="0" smtClean="0">
                  <a:solidFill>
                    <a:srgbClr val="FF0000"/>
                  </a:solidFill>
                </a:rPr>
                <a:t>7 341,5 тыс</a:t>
              </a:r>
              <a:r>
                <a:rPr lang="ru-RU" sz="1600" b="1" dirty="0">
                  <a:solidFill>
                    <a:srgbClr val="FF0000"/>
                  </a:solidFill>
                </a:rPr>
                <a:t>. руб.</a:t>
              </a:r>
            </a:p>
          </p:txBody>
        </p:sp>
        <p:sp>
          <p:nvSpPr>
            <p:cNvPr id="42" name="Пятиугольник 41"/>
            <p:cNvSpPr/>
            <p:nvPr/>
          </p:nvSpPr>
          <p:spPr>
            <a:xfrm flipH="1">
              <a:off x="4283968" y="1337368"/>
              <a:ext cx="4860032" cy="1227536"/>
            </a:xfrm>
            <a:prstGeom prst="homePlate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b="1" dirty="0">
                  <a:solidFill>
                    <a:srgbClr val="FF0000"/>
                  </a:solidFill>
                </a:rPr>
                <a:t>на функционирование пожарного отделения</a:t>
              </a:r>
            </a:p>
          </p:txBody>
        </p:sp>
      </p:grpSp>
      <p:sp>
        <p:nvSpPr>
          <p:cNvPr id="45" name="Пятиугольник 44"/>
          <p:cNvSpPr/>
          <p:nvPr/>
        </p:nvSpPr>
        <p:spPr>
          <a:xfrm flipH="1">
            <a:off x="4313672" y="2011152"/>
            <a:ext cx="4860032" cy="908720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на функционирование ситуационного центра муниципального образования Туапсинский район</a:t>
            </a:r>
          </a:p>
        </p:txBody>
      </p:sp>
      <p:sp>
        <p:nvSpPr>
          <p:cNvPr id="24" name="Пятиугольник 23"/>
          <p:cNvSpPr/>
          <p:nvPr/>
        </p:nvSpPr>
        <p:spPr>
          <a:xfrm>
            <a:off x="15026" y="2011152"/>
            <a:ext cx="4283968" cy="908720"/>
          </a:xfrm>
          <a:prstGeom prst="homePlate">
            <a:avLst/>
          </a:prstGeom>
          <a:solidFill>
            <a:schemeClr val="accent1">
              <a:lumMod val="20000"/>
              <a:lumOff val="80000"/>
              <a:alpha val="69804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Подпрограмма </a:t>
            </a:r>
            <a:r>
              <a:rPr lang="ru-RU" sz="1600" b="1" dirty="0" smtClean="0">
                <a:solidFill>
                  <a:srgbClr val="FF0000"/>
                </a:solidFill>
              </a:rPr>
              <a:t>«Служба 112" – </a:t>
            </a:r>
            <a:endParaRPr lang="ru-RU" sz="1600" b="1" dirty="0">
              <a:solidFill>
                <a:srgbClr val="FF0000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21 110,8 тыс</a:t>
            </a:r>
            <a:r>
              <a:rPr lang="ru-RU" sz="1600" b="1" dirty="0">
                <a:solidFill>
                  <a:srgbClr val="FF0000"/>
                </a:solidFill>
              </a:rPr>
              <a:t>. руб.</a:t>
            </a:r>
          </a:p>
        </p:txBody>
      </p:sp>
    </p:spTree>
    <p:extLst>
      <p:ext uri="{BB962C8B-B14F-4D97-AF65-F5344CB8AC3E}">
        <p14:creationId xmlns:p14="http://schemas.microsoft.com/office/powerpoint/2010/main" val="224537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6004" y="3670285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446004" y="4800215"/>
            <a:ext cx="3243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400" dirty="0" smtClean="0">
                <a:solidFill>
                  <a:srgbClr val="7030A0"/>
                </a:solidFill>
              </a:rPr>
              <a:t>     </a:t>
            </a: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" y="1121262"/>
            <a:ext cx="9144000" cy="65155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sz="1600" b="1" dirty="0" smtClean="0">
                <a:solidFill>
                  <a:srgbClr val="FF0000"/>
                </a:solidFill>
              </a:rPr>
              <a:t>Подпрограмма «Профилактика  терроризма на территории </a:t>
            </a:r>
          </a:p>
          <a:p>
            <a:pPr algn="ctr" fontAlgn="t"/>
            <a:r>
              <a:rPr lang="ru-RU" sz="1600" b="1" dirty="0" smtClean="0">
                <a:solidFill>
                  <a:srgbClr val="FF0000"/>
                </a:solidFill>
              </a:rPr>
              <a:t>МО Туапсинский район – 71 688,2 </a:t>
            </a:r>
            <a:r>
              <a:rPr lang="ru-RU" sz="1600" b="1" dirty="0" err="1" smtClean="0">
                <a:solidFill>
                  <a:srgbClr val="FF0000"/>
                </a:solidFill>
              </a:rPr>
              <a:t>тыс.руб</a:t>
            </a:r>
            <a:r>
              <a:rPr lang="ru-RU" sz="1600" b="1" dirty="0" smtClean="0">
                <a:solidFill>
                  <a:srgbClr val="FF0000"/>
                </a:solidFill>
              </a:rPr>
              <a:t>.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 fontAlgn="t"/>
            <a:r>
              <a:rPr lang="ru-RU" sz="1600" dirty="0" smtClean="0">
                <a:solidFill>
                  <a:schemeClr val="bg1"/>
                </a:solidFill>
              </a:rPr>
              <a:t> </a:t>
            </a:r>
            <a:endParaRPr lang="ru-RU" sz="1600" b="1" dirty="0" smtClean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pic>
        <p:nvPicPr>
          <p:cNvPr id="7170" name="Picture 2" descr="https://dubna.1-zabor.ru/wp-content/uploads/2016/05/15375463471824_3-06ddf978b983f9b066acf1d0ea440cf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524" y="5107991"/>
            <a:ext cx="2106612" cy="1750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3689524" y="2132856"/>
            <a:ext cx="5454476" cy="282124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t"/>
            <a:endParaRPr lang="ru-RU" sz="1200" b="1" dirty="0" smtClean="0">
              <a:solidFill>
                <a:schemeClr val="tx1"/>
              </a:solidFill>
            </a:endParaRPr>
          </a:p>
          <a:p>
            <a:pPr fontAlgn="t"/>
            <a:endParaRPr lang="ru-RU" sz="1200" b="1" dirty="0">
              <a:solidFill>
                <a:schemeClr val="tx1"/>
              </a:solidFill>
            </a:endParaRPr>
          </a:p>
          <a:p>
            <a:pPr algn="ctr" fontAlgn="t"/>
            <a:r>
              <a:rPr lang="ru-RU" b="1" dirty="0" smtClean="0">
                <a:solidFill>
                  <a:schemeClr val="tx1"/>
                </a:solidFill>
              </a:rPr>
              <a:t>мероприятия </a:t>
            </a:r>
            <a:r>
              <a:rPr lang="ru-RU" b="1" dirty="0">
                <a:solidFill>
                  <a:schemeClr val="tx1"/>
                </a:solidFill>
              </a:rPr>
              <a:t>антитеррористической безопасности – </a:t>
            </a:r>
            <a:r>
              <a:rPr lang="ru-RU" b="1" dirty="0" smtClean="0">
                <a:solidFill>
                  <a:schemeClr val="tx1"/>
                </a:solidFill>
              </a:rPr>
              <a:t>14 </a:t>
            </a:r>
            <a:r>
              <a:rPr lang="ru-RU" b="1" dirty="0">
                <a:solidFill>
                  <a:schemeClr val="tx1"/>
                </a:solidFill>
              </a:rPr>
              <a:t>млн. 595,9 тыс. руб.:</a:t>
            </a:r>
          </a:p>
          <a:p>
            <a:pPr fontAlgn="t"/>
            <a:r>
              <a:rPr lang="ru-RU" sz="1200" b="1" dirty="0" smtClean="0">
                <a:solidFill>
                  <a:schemeClr val="tx1"/>
                </a:solidFill>
              </a:rPr>
              <a:t>*</a:t>
            </a:r>
            <a:r>
              <a:rPr lang="ru-RU" sz="1400" b="1" dirty="0" smtClean="0">
                <a:solidFill>
                  <a:schemeClr val="tx1"/>
                </a:solidFill>
              </a:rPr>
              <a:t>замена (установка) автоматической пожарной сигнализации и системы оповещения людей о пожаре;</a:t>
            </a:r>
          </a:p>
          <a:p>
            <a:pPr fontAlgn="t"/>
            <a:r>
              <a:rPr lang="ru-RU" sz="1400" b="1" dirty="0" smtClean="0">
                <a:solidFill>
                  <a:schemeClr val="tx1"/>
                </a:solidFill>
              </a:rPr>
              <a:t>*ремонт системы видеонаблюдения;</a:t>
            </a:r>
          </a:p>
          <a:p>
            <a:pPr fontAlgn="t"/>
            <a:r>
              <a:rPr lang="ru-RU" sz="1400" b="1" dirty="0" smtClean="0">
                <a:solidFill>
                  <a:schemeClr val="tx1"/>
                </a:solidFill>
              </a:rPr>
              <a:t>* </a:t>
            </a:r>
            <a:r>
              <a:rPr lang="ru-RU" sz="1400" b="1" dirty="0">
                <a:solidFill>
                  <a:schemeClr val="tx1"/>
                </a:solidFill>
              </a:rPr>
              <a:t>монтаж ограждения кровли;</a:t>
            </a:r>
          </a:p>
          <a:p>
            <a:pPr fontAlgn="t"/>
            <a:r>
              <a:rPr lang="ru-RU" sz="1400" b="1" dirty="0">
                <a:solidFill>
                  <a:schemeClr val="tx1"/>
                </a:solidFill>
              </a:rPr>
              <a:t>*монтаж и наладка охранного видеонаблюдения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pPr fontAlgn="t"/>
            <a:r>
              <a:rPr lang="ru-RU" sz="1400" b="1" dirty="0" smtClean="0">
                <a:solidFill>
                  <a:srgbClr val="FF3300"/>
                </a:solidFill>
              </a:rPr>
              <a:t>ДОУ (10 учреждений) – 5 942,9 тыс. руб., </a:t>
            </a:r>
          </a:p>
          <a:p>
            <a:pPr fontAlgn="t"/>
            <a:r>
              <a:rPr lang="ru-RU" sz="1400" b="1" dirty="0" smtClean="0">
                <a:solidFill>
                  <a:srgbClr val="FF3300"/>
                </a:solidFill>
              </a:rPr>
              <a:t>СОШ (10 учреждений) – 7 433,4 тыс. руб., </a:t>
            </a:r>
          </a:p>
          <a:p>
            <a:pPr fontAlgn="t"/>
            <a:r>
              <a:rPr lang="ru-RU" sz="1400" b="1" dirty="0" smtClean="0">
                <a:solidFill>
                  <a:srgbClr val="FF3300"/>
                </a:solidFill>
              </a:rPr>
              <a:t>СЮТ–583,7 тыс. руб., </a:t>
            </a:r>
          </a:p>
          <a:p>
            <a:pPr fontAlgn="t"/>
            <a:r>
              <a:rPr lang="ru-RU" sz="1400" b="1" dirty="0" smtClean="0">
                <a:solidFill>
                  <a:srgbClr val="FF3300"/>
                </a:solidFill>
              </a:rPr>
              <a:t>СШ № 7 с. </a:t>
            </a:r>
            <a:r>
              <a:rPr lang="ru-RU" sz="1400" b="1" dirty="0" err="1" smtClean="0">
                <a:solidFill>
                  <a:srgbClr val="FF3300"/>
                </a:solidFill>
              </a:rPr>
              <a:t>Шепси</a:t>
            </a:r>
            <a:r>
              <a:rPr lang="ru-RU" sz="1400" b="1" dirty="0" smtClean="0">
                <a:solidFill>
                  <a:srgbClr val="FF3300"/>
                </a:solidFill>
              </a:rPr>
              <a:t> – 355,3 тыс. руб., </a:t>
            </a:r>
          </a:p>
          <a:p>
            <a:pPr fontAlgn="t"/>
            <a:r>
              <a:rPr lang="ru-RU" sz="1400" b="1" dirty="0" smtClean="0">
                <a:solidFill>
                  <a:srgbClr val="FF3300"/>
                </a:solidFill>
              </a:rPr>
              <a:t>СШ № 8 с. </a:t>
            </a:r>
            <a:r>
              <a:rPr lang="ru-RU" sz="1400" b="1" dirty="0" err="1" smtClean="0">
                <a:solidFill>
                  <a:srgbClr val="FF3300"/>
                </a:solidFill>
              </a:rPr>
              <a:t>Небуг</a:t>
            </a:r>
            <a:r>
              <a:rPr lang="ru-RU" sz="1400" b="1" dirty="0" smtClean="0">
                <a:solidFill>
                  <a:srgbClr val="FF3300"/>
                </a:solidFill>
              </a:rPr>
              <a:t> – 280,6 тыс. руб.</a:t>
            </a:r>
          </a:p>
          <a:p>
            <a:pPr fontAlgn="t"/>
            <a:endParaRPr lang="ru-RU" b="1" dirty="0">
              <a:solidFill>
                <a:schemeClr val="tx1"/>
              </a:solidFill>
            </a:endParaRPr>
          </a:p>
          <a:p>
            <a:pPr algn="ctr" fontAlgn="t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7172" name="Picture 4" descr="https://regnum.ru/uploads/pictures/news/2017/02/01/regnum_picture_14859747741337081_norm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210" y="5107991"/>
            <a:ext cx="3243790" cy="1750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6004" y="-171400"/>
            <a:ext cx="851848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МУНИЦИПАЛЬНАЯ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</a:rPr>
              <a:t>ПРОГРАММА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«ЗАЩИТА </a:t>
            </a:r>
            <a:r>
              <a:rPr lang="ru-RU" sz="2000" b="1" u="sng" dirty="0">
                <a:solidFill>
                  <a:schemeClr val="accent1">
                    <a:lumMod val="75000"/>
                  </a:schemeClr>
                </a:solidFill>
              </a:rPr>
              <a:t>НАСЕЛЕНИЯ И ТЕРРИТОРИИ ОТ ЧРЕЗВЫЧАЙНЫХ СИТУАЦИЙ ОБЕСПЕЧЕНИЕ ПОЖАРНОЙ </a:t>
            </a:r>
            <a:r>
              <a:rPr lang="ru-RU" sz="2000" b="1" u="sng" dirty="0" smtClean="0">
                <a:solidFill>
                  <a:schemeClr val="accent1">
                    <a:lumMod val="75000"/>
                  </a:schemeClr>
                </a:solidFill>
              </a:rPr>
              <a:t>БЕЗОПАСНОСТИ»</a:t>
            </a: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>
            <a:off x="5957423" y="1772816"/>
            <a:ext cx="768152" cy="36576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Picture 3" descr="C:\Users\nachbud\Desktop\рахманинова\463889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70286"/>
            <a:ext cx="3563888" cy="318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Скругленный прямоугольник 18"/>
          <p:cNvSpPr/>
          <p:nvPr/>
        </p:nvSpPr>
        <p:spPr>
          <a:xfrm>
            <a:off x="0" y="2132856"/>
            <a:ext cx="3563888" cy="141062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t"/>
            <a:r>
              <a:rPr lang="ru-RU" b="1" dirty="0" smtClean="0">
                <a:solidFill>
                  <a:schemeClr val="tx1"/>
                </a:solidFill>
              </a:rPr>
              <a:t>охрана учреждений социальной сферы – </a:t>
            </a:r>
          </a:p>
          <a:p>
            <a:pPr algn="ctr" fontAlgn="t"/>
            <a:r>
              <a:rPr lang="ru-RU" b="1" dirty="0" smtClean="0">
                <a:solidFill>
                  <a:schemeClr val="tx1"/>
                </a:solidFill>
              </a:rPr>
              <a:t>57 092,3 </a:t>
            </a:r>
            <a:r>
              <a:rPr lang="ru-RU" b="1" dirty="0" err="1" smtClean="0">
                <a:solidFill>
                  <a:schemeClr val="tx1"/>
                </a:solidFill>
              </a:rPr>
              <a:t>тыс.руб</a:t>
            </a:r>
            <a:r>
              <a:rPr lang="ru-RU" b="1" dirty="0" smtClean="0">
                <a:solidFill>
                  <a:schemeClr val="tx1"/>
                </a:solidFill>
              </a:rPr>
              <a:t>.</a:t>
            </a:r>
          </a:p>
          <a:p>
            <a:pPr algn="ctr" fontAlgn="t"/>
            <a:r>
              <a:rPr lang="ru-RU" sz="1500" dirty="0" smtClean="0">
                <a:solidFill>
                  <a:schemeClr val="bg1"/>
                </a:solidFill>
              </a:rPr>
              <a:t> </a:t>
            </a:r>
            <a:endParaRPr lang="ru-RU" sz="1500" b="1" dirty="0" smtClean="0">
              <a:solidFill>
                <a:schemeClr val="bg1"/>
              </a:solidFill>
            </a:endParaRPr>
          </a:p>
        </p:txBody>
      </p:sp>
      <p:sp>
        <p:nvSpPr>
          <p:cNvPr id="20" name="Выгнутая вверх стрелка 19"/>
          <p:cNvSpPr/>
          <p:nvPr/>
        </p:nvSpPr>
        <p:spPr>
          <a:xfrm>
            <a:off x="1404754" y="1772816"/>
            <a:ext cx="645860" cy="365760"/>
          </a:xfrm>
          <a:prstGeom prst="curvedDown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49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28" y="4077071"/>
            <a:ext cx="4374485" cy="266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4716016" y="2204864"/>
            <a:ext cx="4320480" cy="178476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Установка 1 дополнительного автоматического гидрологического комплекса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в с. Георгиевское на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р. </a:t>
            </a:r>
            <a:r>
              <a:rPr lang="ru-RU" sz="2000" b="1" dirty="0" err="1" smtClean="0">
                <a:solidFill>
                  <a:schemeClr val="tx1"/>
                </a:solidFill>
              </a:rPr>
              <a:t>Пшенах</a:t>
            </a:r>
            <a:r>
              <a:rPr lang="ru-RU" sz="2000" b="1" dirty="0">
                <a:solidFill>
                  <a:schemeClr val="tx1"/>
                </a:solidFill>
              </a:rPr>
              <a:t> </a:t>
            </a:r>
            <a:r>
              <a:rPr lang="ru-RU" sz="2000" b="1" dirty="0" smtClean="0">
                <a:solidFill>
                  <a:schemeClr val="tx1"/>
                </a:solidFill>
              </a:rPr>
              <a:t>–  1 346,0 тыс. рублей</a:t>
            </a:r>
            <a:endParaRPr lang="ru-RU" sz="2000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2204864"/>
            <a:ext cx="4392488" cy="1784765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Установка 4 дополнительных </a:t>
            </a:r>
            <a:r>
              <a:rPr lang="ru-RU" sz="2000" b="1" dirty="0" err="1" smtClean="0">
                <a:solidFill>
                  <a:schemeClr val="tx1"/>
                </a:solidFill>
              </a:rPr>
              <a:t>сиренно</a:t>
            </a:r>
            <a:r>
              <a:rPr lang="ru-RU" sz="2000" b="1" dirty="0" smtClean="0">
                <a:solidFill>
                  <a:schemeClr val="tx1"/>
                </a:solidFill>
              </a:rPr>
              <a:t>-речевых установок в с. Георгиевское, с. </a:t>
            </a:r>
            <a:r>
              <a:rPr lang="ru-RU" sz="2000" b="1" dirty="0" err="1" smtClean="0">
                <a:solidFill>
                  <a:schemeClr val="tx1"/>
                </a:solidFill>
              </a:rPr>
              <a:t>Небуг</a:t>
            </a:r>
            <a:r>
              <a:rPr lang="ru-RU" sz="2000" b="1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с. </a:t>
            </a:r>
            <a:r>
              <a:rPr lang="ru-RU" sz="2000" b="1" dirty="0" err="1" smtClean="0">
                <a:solidFill>
                  <a:schemeClr val="tx1"/>
                </a:solidFill>
              </a:rPr>
              <a:t>Тенгинка</a:t>
            </a:r>
            <a:r>
              <a:rPr lang="ru-RU" sz="2000" b="1" dirty="0" smtClean="0">
                <a:solidFill>
                  <a:schemeClr val="tx1"/>
                </a:solidFill>
              </a:rPr>
              <a:t>, с. Заречье – </a:t>
            </a: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2 289,8 тыс. рублей </a:t>
            </a:r>
            <a:endParaRPr lang="ru-RU" sz="2000" dirty="0"/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77072"/>
            <a:ext cx="4320480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287016" y="47194"/>
            <a:ext cx="8749480" cy="201365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соответствии с адресным планом размещения систем оповещения и информирования населения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 период с 2020 по 2023 годы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87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8367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«УПРАВЛЕНИЕ </a:t>
            </a:r>
            <a:r>
              <a:rPr lang="ru-RU" sz="2000" b="1" u="sng" dirty="0"/>
              <a:t>МУНИЦИПАЛЬНОЙ </a:t>
            </a:r>
            <a:r>
              <a:rPr lang="ru-RU" sz="2000" b="1" u="sng" dirty="0" smtClean="0"/>
              <a:t>СОБСТВЕННОСТЬЮ»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6" y="1412777"/>
            <a:ext cx="8808912" cy="1584175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b="1" dirty="0">
                <a:solidFill>
                  <a:srgbClr val="7030A0"/>
                </a:solidFill>
              </a:rPr>
              <a:t>В рамках данной </a:t>
            </a:r>
            <a:r>
              <a:rPr lang="ru-RU" sz="1600" b="1" dirty="0" smtClean="0">
                <a:solidFill>
                  <a:srgbClr val="7030A0"/>
                </a:solidFill>
              </a:rPr>
              <a:t>программы </a:t>
            </a:r>
            <a:r>
              <a:rPr lang="ru-RU" sz="1600" b="1" dirty="0">
                <a:solidFill>
                  <a:srgbClr val="7030A0"/>
                </a:solidFill>
              </a:rPr>
              <a:t>предусмотрены расходы на обеспечение деятельности отраслевого органа - управление имущественных отношений администрации МО Туапсинский район </a:t>
            </a:r>
            <a:r>
              <a:rPr lang="ru-RU" sz="1600" b="1" dirty="0" smtClean="0">
                <a:solidFill>
                  <a:srgbClr val="7030A0"/>
                </a:solidFill>
              </a:rPr>
              <a:t>– 7 622,4 тыс</a:t>
            </a:r>
            <a:r>
              <a:rPr lang="ru-RU" sz="1600" b="1" dirty="0">
                <a:solidFill>
                  <a:srgbClr val="7030A0"/>
                </a:solidFill>
              </a:rPr>
              <a:t>. руб. и </a:t>
            </a:r>
            <a:r>
              <a:rPr lang="ru-RU" sz="1600" b="1" dirty="0" smtClean="0">
                <a:solidFill>
                  <a:srgbClr val="7030A0"/>
                </a:solidFill>
              </a:rPr>
              <a:t>на </a:t>
            </a:r>
            <a:r>
              <a:rPr lang="ru-RU" sz="1600" b="1" dirty="0">
                <a:solidFill>
                  <a:srgbClr val="7030A0"/>
                </a:solidFill>
              </a:rPr>
              <a:t>выполнение муниципального задания муниципального бюджетного учреждения "Комитет земельных отношений" </a:t>
            </a:r>
            <a:r>
              <a:rPr lang="ru-RU" sz="1600" b="1" dirty="0" smtClean="0">
                <a:solidFill>
                  <a:srgbClr val="7030A0"/>
                </a:solidFill>
              </a:rPr>
              <a:t>– 14 519,9 </a:t>
            </a:r>
            <a:r>
              <a:rPr lang="ru-RU" sz="1600" b="1" dirty="0">
                <a:solidFill>
                  <a:srgbClr val="7030A0"/>
                </a:solidFill>
              </a:rPr>
              <a:t>тыс. руб</a:t>
            </a:r>
            <a:r>
              <a:rPr lang="ru-RU" sz="1600" b="1" dirty="0" smtClean="0">
                <a:solidFill>
                  <a:srgbClr val="7030A0"/>
                </a:solidFill>
              </a:rPr>
              <a:t>., а также расходы на другие мероприятия программы – 1 266,8 тыс. руб.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87624" y="836712"/>
            <a:ext cx="6408712" cy="576064"/>
          </a:xfrm>
          <a:prstGeom prst="roundRect">
            <a:avLst/>
          </a:prstGeom>
          <a:solidFill>
            <a:srgbClr val="485D9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РАСХОДЫ НА </a:t>
            </a:r>
            <a:r>
              <a:rPr lang="ru-RU" b="1" dirty="0" smtClean="0"/>
              <a:t>2023 </a:t>
            </a:r>
            <a:r>
              <a:rPr lang="ru-RU" b="1" dirty="0"/>
              <a:t>год </a:t>
            </a:r>
            <a:r>
              <a:rPr lang="ru-RU" b="1" dirty="0" smtClean="0"/>
              <a:t>– 105 431,5 тыс</a:t>
            </a:r>
            <a:r>
              <a:rPr lang="ru-RU" b="1" dirty="0"/>
              <a:t>. рублей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4534" y="3179583"/>
            <a:ext cx="49870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</a:rPr>
              <a:t>Осуществление отдельных государственных полномочий по предоставлению жилых помещений детям-сиротам и детям, оставшимся без попечения родителей, лицам из их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числа – 70 331,6 тыс. руб.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AutoShape 2" descr="https://storage.myseldon.com/news_pict_CB/CB2266D7DCF8096E7409CA0EF63E4C1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996952"/>
            <a:ext cx="3312367" cy="193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07974" y="5301207"/>
            <a:ext cx="520013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endParaRPr lang="ru-RU" sz="14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</a:rPr>
              <a:t>На подготовку изменений в правила землепользования и застройки сельских поселений – 11 690,8 тыс. руб.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AutoShape 2" descr="https://tuapseregion.ru/upload/iblock/356/63eoi83vltc8nlcfl2io1rnjhohzafqz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452" name="Picture 4" descr="https://pandia.ru/text/80/586/images/img2_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85184"/>
            <a:ext cx="3312367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287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\\Server38\53\БЮДЖЕТ 2016\БЮДЖЕТ ДЛЯ ГРАЖДАН\КАРТИНКИ БЮДЖЕТ ДЛЯ ГРАЖДАН\53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-34281" y="3176972"/>
            <a:ext cx="2158009" cy="2052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\\Server38\53\БЮДЖЕТ 2016\БЮДЖЕТ ДЛЯ ГРАЖДАН\КАРТИНКИ БЮДЖЕТ ДЛЯ ГРАЖДАН\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2123728" cy="1764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480"/>
            <a:ext cx="8625136" cy="764704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800" b="1" u="sng" dirty="0"/>
              <a:t>МУНИЦИПАЛЬНАЯ ПРОГРАММА </a:t>
            </a:r>
            <a:r>
              <a:rPr lang="ru-RU" sz="2800" b="1" u="sng" dirty="0" smtClean="0"/>
              <a:t>«ЭКОНОМИЧЕСКОЕ </a:t>
            </a:r>
            <a:r>
              <a:rPr lang="ru-RU" sz="2800" b="1" u="sng" dirty="0"/>
              <a:t>РАЗВИТИЕ ТУАПСИНСКОГО </a:t>
            </a:r>
            <a:r>
              <a:rPr lang="ru-RU" sz="2800" b="1" u="sng" dirty="0" smtClean="0"/>
              <a:t>РАЙОНА»</a:t>
            </a:r>
            <a:endParaRPr lang="ru-RU" sz="2800" dirty="0"/>
          </a:p>
        </p:txBody>
      </p:sp>
      <p:sp>
        <p:nvSpPr>
          <p:cNvPr id="5" name="Овал 4"/>
          <p:cNvSpPr/>
          <p:nvPr/>
        </p:nvSpPr>
        <p:spPr>
          <a:xfrm>
            <a:off x="5940152" y="404665"/>
            <a:ext cx="3203848" cy="115212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РАСХОДЫ </a:t>
            </a:r>
            <a:endParaRPr lang="ru-RU" sz="1600" b="1" dirty="0" smtClean="0"/>
          </a:p>
          <a:p>
            <a:pPr algn="ctr"/>
            <a:r>
              <a:rPr lang="ru-RU" sz="1600" b="1" dirty="0" smtClean="0"/>
              <a:t>НА 2023 год –</a:t>
            </a:r>
          </a:p>
          <a:p>
            <a:pPr algn="ctr"/>
            <a:r>
              <a:rPr lang="ru-RU" sz="1600" b="1" dirty="0" smtClean="0"/>
              <a:t> 33 851,0 тыс. </a:t>
            </a:r>
            <a:r>
              <a:rPr lang="ru-RU" sz="1600" b="1" dirty="0"/>
              <a:t>рублей</a:t>
            </a:r>
          </a:p>
        </p:txBody>
      </p:sp>
      <p:sp>
        <p:nvSpPr>
          <p:cNvPr id="10" name="Прямоугольник с одним вырезанным скругленным углом 9"/>
          <p:cNvSpPr/>
          <p:nvPr/>
        </p:nvSpPr>
        <p:spPr>
          <a:xfrm>
            <a:off x="2123728" y="1714489"/>
            <a:ext cx="7020272" cy="1008111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dirty="0"/>
              <a:t>Подпрограмма "Формирование инвестиционной привлекательности муниципального образования Туапсинский район" </a:t>
            </a:r>
            <a:r>
              <a:rPr lang="ru-RU" sz="1500" dirty="0" smtClean="0"/>
              <a:t>– 471,2 тыс. руб</a:t>
            </a:r>
            <a:r>
              <a:rPr lang="ru-RU" sz="1500" dirty="0"/>
              <a:t>.:</a:t>
            </a:r>
            <a:endParaRPr lang="ru-RU" sz="1500" dirty="0" smtClean="0"/>
          </a:p>
          <a:p>
            <a:pPr marL="0" lvl="1"/>
            <a:r>
              <a:rPr lang="ru-RU" sz="1500" dirty="0" smtClean="0"/>
              <a:t>* участие </a:t>
            </a:r>
            <a:r>
              <a:rPr lang="ru-RU" sz="1500" dirty="0"/>
              <a:t>в международных форумах</a:t>
            </a:r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2123728" y="2852936"/>
            <a:ext cx="7008146" cy="648072"/>
          </a:xfrm>
          <a:prstGeom prst="snip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dirty="0"/>
              <a:t>Подпрограмма "Жилище" </a:t>
            </a:r>
            <a:r>
              <a:rPr lang="ru-RU" sz="1500" dirty="0" smtClean="0"/>
              <a:t>– 24 015,5 тыс</a:t>
            </a:r>
            <a:r>
              <a:rPr lang="ru-RU" sz="1500" dirty="0"/>
              <a:t>. руб.:</a:t>
            </a:r>
          </a:p>
          <a:p>
            <a:pPr lvl="0"/>
            <a:r>
              <a:rPr lang="ru-RU" sz="1500" dirty="0" smtClean="0"/>
              <a:t>* мероприятий </a:t>
            </a:r>
            <a:r>
              <a:rPr lang="ru-RU" sz="1500" dirty="0"/>
              <a:t>по обеспечению жильем молодых семей</a:t>
            </a:r>
          </a:p>
        </p:txBody>
      </p:sp>
      <p:sp>
        <p:nvSpPr>
          <p:cNvPr id="13" name="Прямоугольник с одним вырезанным скругленным углом 12"/>
          <p:cNvSpPr/>
          <p:nvPr/>
        </p:nvSpPr>
        <p:spPr>
          <a:xfrm>
            <a:off x="2123728" y="3645025"/>
            <a:ext cx="7020272" cy="1584176"/>
          </a:xfrm>
          <a:prstGeom prst="snip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500" dirty="0"/>
              <a:t>Подпрограмма "Информационное обеспечение и формирование общественного мнения населения муниципального образования Туапсинский район" </a:t>
            </a:r>
            <a:r>
              <a:rPr lang="ru-RU" sz="1500" dirty="0" smtClean="0"/>
              <a:t>– 8 663,7 тыс</a:t>
            </a:r>
            <a:r>
              <a:rPr lang="ru-RU" sz="1500" dirty="0"/>
              <a:t>. руб.:</a:t>
            </a:r>
          </a:p>
          <a:p>
            <a:pPr lvl="0"/>
            <a:r>
              <a:rPr lang="ru-RU" sz="1500" dirty="0" smtClean="0"/>
              <a:t>* оплата </a:t>
            </a:r>
            <a:r>
              <a:rPr lang="ru-RU" sz="1500" dirty="0"/>
              <a:t>расходов связанных с публикацией в средствах массовой информации нормативно-правовых актов муниципального образования Туапсинский район</a:t>
            </a:r>
          </a:p>
        </p:txBody>
      </p:sp>
      <p:sp>
        <p:nvSpPr>
          <p:cNvPr id="2050" name="AutoShape 2" descr="Картинки по запросу Доступное и комфортное жилье - гражданам Росс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3" name="Прямоугольник с одним вырезанным скругленным углом 2"/>
          <p:cNvSpPr/>
          <p:nvPr/>
        </p:nvSpPr>
        <p:spPr>
          <a:xfrm>
            <a:off x="2000232" y="5301208"/>
            <a:ext cx="7143768" cy="1556792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500" dirty="0"/>
              <a:t>Подпрограмма "Поддержка малого и среднего предпринимательства на территории муниципального образования Туапсинский </a:t>
            </a:r>
            <a:r>
              <a:rPr lang="ru-RU" sz="1500" dirty="0" smtClean="0"/>
              <a:t>район» </a:t>
            </a:r>
          </a:p>
          <a:p>
            <a:r>
              <a:rPr lang="ru-RU" sz="1500" dirty="0" smtClean="0"/>
              <a:t>700,6 тыс. руб.:</a:t>
            </a:r>
          </a:p>
          <a:p>
            <a:r>
              <a:rPr lang="ru-RU" sz="1500" dirty="0" smtClean="0"/>
              <a:t>* на </a:t>
            </a:r>
            <a:r>
              <a:rPr lang="ru-RU" sz="1500" dirty="0"/>
              <a:t>оплату консультационных и образовательных </a:t>
            </a:r>
            <a:r>
              <a:rPr lang="ru-RU" sz="1500" dirty="0" smtClean="0"/>
              <a:t>услуг, организация деятельности «</a:t>
            </a:r>
            <a:r>
              <a:rPr lang="ru-RU" sz="1500" dirty="0" err="1" smtClean="0"/>
              <a:t>Коворкинг</a:t>
            </a:r>
            <a:r>
              <a:rPr lang="ru-RU" sz="1500" dirty="0" smtClean="0"/>
              <a:t>-Центра»</a:t>
            </a:r>
            <a:endParaRPr lang="ru-RU" sz="1500" dirty="0"/>
          </a:p>
        </p:txBody>
      </p:sp>
      <p:sp>
        <p:nvSpPr>
          <p:cNvPr id="4" name="AutoShape 2" descr="https://static.tildacdn.com/tild3963-3538-4136-a663-393033656264/IMG_5595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27" name="Picture 3" descr="C:\Users\KarmryanAR\Desktop\IMG_559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1208"/>
            <a:ext cx="2123728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9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\\Server38\53\БЮДЖЕТ 2017\БЮДЖЕТ ДЛЯ ГРАЖДАН\КАРТИНКИ\0_130b52_b81e3993_orig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643438" y="4500570"/>
            <a:ext cx="4500562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\\Server38\53\БЮДЖЕТ 2016\БЮДЖЕТ ДЛЯ ГРАЖДАН\КАРТИНКИ БЮДЖЕТ ДЛЯ ГРАЖДАН\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509120"/>
            <a:ext cx="4644008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94650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1900" b="1" u="sng" dirty="0"/>
              <a:t>МУНИЦИПАЛЬНАЯ ПРОГРАММА </a:t>
            </a:r>
            <a:r>
              <a:rPr lang="ru-RU" sz="1900" b="1" u="sng" dirty="0" smtClean="0"/>
              <a:t>«ОБЕСПЕЧЕНИЕ </a:t>
            </a:r>
            <a:r>
              <a:rPr lang="ru-RU" sz="1900" b="1" u="sng" dirty="0"/>
              <a:t>БЕЗОПАСНОСТИ НАСЕЛЕНИЯ ТУАПСИНСКОГО </a:t>
            </a:r>
            <a:r>
              <a:rPr lang="ru-RU" sz="1900" b="1" u="sng" dirty="0" smtClean="0"/>
              <a:t>РАЙОНА»</a:t>
            </a:r>
            <a:endParaRPr lang="ru-RU" sz="19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532741" y="503695"/>
            <a:ext cx="3519098" cy="545569"/>
          </a:xfrm>
          <a:prstGeom prst="roundRect">
            <a:avLst/>
          </a:prstGeom>
          <a:solidFill>
            <a:srgbClr val="2CA68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2060"/>
                </a:solidFill>
              </a:rPr>
              <a:t>РАСХОДЫ НА </a:t>
            </a:r>
            <a:r>
              <a:rPr lang="ru-RU" sz="1400" b="1" dirty="0" smtClean="0">
                <a:solidFill>
                  <a:srgbClr val="002060"/>
                </a:solidFill>
              </a:rPr>
              <a:t>2023 </a:t>
            </a:r>
            <a:r>
              <a:rPr lang="ru-RU" sz="1400" b="1" dirty="0">
                <a:solidFill>
                  <a:srgbClr val="002060"/>
                </a:solidFill>
              </a:rPr>
              <a:t>год </a:t>
            </a:r>
            <a:r>
              <a:rPr lang="ru-RU" sz="1400" b="1" dirty="0" smtClean="0">
                <a:solidFill>
                  <a:srgbClr val="002060"/>
                </a:solidFill>
              </a:rPr>
              <a:t>–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</a:rPr>
              <a:t>6 529,0 тыс</a:t>
            </a:r>
            <a:r>
              <a:rPr lang="ru-RU" sz="1400" b="1" dirty="0">
                <a:solidFill>
                  <a:srgbClr val="002060"/>
                </a:solidFill>
              </a:rPr>
              <a:t>. </a:t>
            </a:r>
            <a:r>
              <a:rPr lang="ru-RU" sz="1400" b="1" dirty="0" smtClean="0">
                <a:solidFill>
                  <a:srgbClr val="002060"/>
                </a:solidFill>
              </a:rPr>
              <a:t>руб.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849907094"/>
              </p:ext>
            </p:extLst>
          </p:nvPr>
        </p:nvGraphicFramePr>
        <p:xfrm>
          <a:off x="142844" y="1000108"/>
          <a:ext cx="4143347" cy="3733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306518188"/>
              </p:ext>
            </p:extLst>
          </p:nvPr>
        </p:nvGraphicFramePr>
        <p:xfrm>
          <a:off x="4571968" y="1000108"/>
          <a:ext cx="4572032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84533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«СОЦИАЛЬНАЯ </a:t>
            </a:r>
            <a:r>
              <a:rPr lang="ru-RU" sz="2000" b="1" u="sng" dirty="0"/>
              <a:t>ПОДДЕРЖКА ОТДЕЛЬНЫХ КАТЕГОРИЙ ГРАЖДАН </a:t>
            </a: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u="sng" dirty="0" smtClean="0"/>
              <a:t>МУНИЦИПАЛЬНОГО </a:t>
            </a:r>
            <a:r>
              <a:rPr lang="ru-RU" sz="2000" b="1" u="sng" dirty="0"/>
              <a:t>ОБРАЗОВАНИЯ </a:t>
            </a:r>
            <a:r>
              <a:rPr lang="ru-RU" sz="2000" b="1" u="sng" dirty="0" smtClean="0"/>
              <a:t>ТУАПСИНСКИЙ РАЙОН»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18516"/>
            <a:ext cx="9036496" cy="5239484"/>
          </a:xfrm>
        </p:spPr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sz="2800" b="1" dirty="0">
                <a:solidFill>
                  <a:srgbClr val="900A17"/>
                </a:solidFill>
              </a:rPr>
              <a:t>В рамках данной </a:t>
            </a:r>
            <a:r>
              <a:rPr lang="ru-RU" sz="2800" b="1" dirty="0" smtClean="0">
                <a:solidFill>
                  <a:srgbClr val="900A17"/>
                </a:solidFill>
              </a:rPr>
              <a:t>программы </a:t>
            </a:r>
            <a:r>
              <a:rPr lang="ru-RU" sz="2800" b="1" dirty="0">
                <a:solidFill>
                  <a:srgbClr val="900A17"/>
                </a:solidFill>
              </a:rPr>
              <a:t>предусмотрены расходы на выплаты доплат к пенсии муниципальным </a:t>
            </a:r>
            <a:r>
              <a:rPr lang="ru-RU" sz="2800" b="1" dirty="0" smtClean="0">
                <a:solidFill>
                  <a:srgbClr val="900A17"/>
                </a:solidFill>
              </a:rPr>
              <a:t>служащим, оказание помощи гражданам</a:t>
            </a:r>
            <a:endParaRPr lang="ru-RU" sz="2800" b="1" dirty="0">
              <a:solidFill>
                <a:srgbClr val="900A17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46087" y="1095296"/>
            <a:ext cx="79111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РАСХОДЫ НА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2023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 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– 5 391,0 тыс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рублей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Рисунок 5" descr="\\Server38\53\БЮДЖЕТ 2020\БЮДЖЕТ ДЛЯ ГРАЖДАН\Rosstat-otsenil-rost-pensij-za-go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645024"/>
            <a:ext cx="4536504" cy="2991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02" name="Picture 2" descr="http://xn--e1afahbdqjz8d.xn--p1ai/files/news/2021-07-23-8038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850419" cy="299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920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71400"/>
            <a:ext cx="9144000" cy="1196752"/>
          </a:xfrm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ru-RU" sz="2000" b="1" u="sng" dirty="0"/>
              <a:t>МУНИЦИПАЛЬНАЯ ПРОГРАММА </a:t>
            </a:r>
            <a:r>
              <a:rPr lang="ru-RU" sz="2000" b="1" u="sng" dirty="0" smtClean="0"/>
              <a:t>«РАЗВИТИЕ </a:t>
            </a:r>
            <a:r>
              <a:rPr lang="ru-RU" sz="2000" b="1" u="sng" dirty="0"/>
              <a:t>САНАТОРНО-КУРОРТНОГО И ТУРИСТСКОГО КОМПЛЕКСА МУНИЦИПАЛЬНОГО ОБРАЗОВАНИЯ ТУАПСИНСКИЙ </a:t>
            </a:r>
            <a:r>
              <a:rPr lang="ru-RU" sz="2000" b="1" u="sng" dirty="0" smtClean="0"/>
              <a:t>РАЙОН»</a:t>
            </a:r>
            <a:endParaRPr lang="ru-RU" sz="2000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67544" y="1052736"/>
            <a:ext cx="8280920" cy="576064"/>
          </a:xfrm>
          <a:prstGeom prst="round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buNone/>
            </a:pPr>
            <a:r>
              <a:rPr lang="ru-RU" b="1" dirty="0">
                <a:solidFill>
                  <a:srgbClr val="FF0000"/>
                </a:solidFill>
              </a:rPr>
              <a:t>РАСХОДЫ НА </a:t>
            </a:r>
            <a:r>
              <a:rPr lang="ru-RU" b="1" dirty="0" smtClean="0">
                <a:solidFill>
                  <a:srgbClr val="FF0000"/>
                </a:solidFill>
              </a:rPr>
              <a:t>2023 </a:t>
            </a:r>
            <a:r>
              <a:rPr lang="ru-RU" b="1" dirty="0">
                <a:solidFill>
                  <a:srgbClr val="FF0000"/>
                </a:solidFill>
              </a:rPr>
              <a:t>год </a:t>
            </a:r>
            <a:r>
              <a:rPr lang="ru-RU" b="1" dirty="0" smtClean="0">
                <a:solidFill>
                  <a:srgbClr val="FF0000"/>
                </a:solidFill>
              </a:rPr>
              <a:t>– 10 901,8 тыс</a:t>
            </a:r>
            <a:r>
              <a:rPr lang="ru-RU" b="1" dirty="0">
                <a:solidFill>
                  <a:srgbClr val="FF0000"/>
                </a:solidFill>
              </a:rPr>
              <a:t>. рублей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62880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C0066"/>
                </a:solidFill>
              </a:rPr>
              <a:t>В </a:t>
            </a:r>
            <a:r>
              <a:rPr lang="ru-RU" sz="1600" b="1" dirty="0">
                <a:solidFill>
                  <a:srgbClr val="CC0066"/>
                </a:solidFill>
              </a:rPr>
              <a:t>рамках данной </a:t>
            </a:r>
            <a:r>
              <a:rPr lang="ru-RU" sz="1600" b="1" dirty="0" smtClean="0">
                <a:solidFill>
                  <a:srgbClr val="CC0066"/>
                </a:solidFill>
              </a:rPr>
              <a:t>программы </a:t>
            </a:r>
            <a:r>
              <a:rPr lang="ru-RU" sz="1600" b="1" dirty="0">
                <a:solidFill>
                  <a:srgbClr val="CC0066"/>
                </a:solidFill>
              </a:rPr>
              <a:t>предусмотрены расходы </a:t>
            </a:r>
            <a:r>
              <a:rPr lang="ru-RU" sz="1600" b="1" dirty="0" smtClean="0">
                <a:solidFill>
                  <a:srgbClr val="CC0066"/>
                </a:solidFill>
              </a:rPr>
              <a:t>на:</a:t>
            </a:r>
          </a:p>
          <a:p>
            <a:r>
              <a:rPr lang="ru-RU" sz="1600" b="1" dirty="0" smtClean="0">
                <a:solidFill>
                  <a:srgbClr val="CC0066"/>
                </a:solidFill>
              </a:rPr>
              <a:t>* </a:t>
            </a:r>
            <a:r>
              <a:rPr lang="ru-RU" sz="1600" b="1" dirty="0">
                <a:solidFill>
                  <a:srgbClr val="CC0066"/>
                </a:solidFill>
              </a:rPr>
              <a:t>обеспечение деятельности </a:t>
            </a:r>
            <a:r>
              <a:rPr lang="ru-RU" sz="1600" b="1" dirty="0" smtClean="0">
                <a:solidFill>
                  <a:srgbClr val="CC0066"/>
                </a:solidFill>
              </a:rPr>
              <a:t>    управления </a:t>
            </a:r>
            <a:r>
              <a:rPr lang="ru-RU" sz="1600" b="1" dirty="0">
                <a:solidFill>
                  <a:srgbClr val="CC0066"/>
                </a:solidFill>
              </a:rPr>
              <a:t>по развитию курортов администрации МО Туапсинский район </a:t>
            </a:r>
            <a:r>
              <a:rPr lang="ru-RU" sz="1600" b="1" dirty="0" smtClean="0">
                <a:solidFill>
                  <a:srgbClr val="CC0066"/>
                </a:solidFill>
              </a:rPr>
              <a:t>– 7 633,9 тыс</a:t>
            </a:r>
            <a:r>
              <a:rPr lang="ru-RU" sz="1600" b="1" dirty="0">
                <a:solidFill>
                  <a:srgbClr val="CC0066"/>
                </a:solidFill>
              </a:rPr>
              <a:t>. руб., </a:t>
            </a:r>
            <a:endParaRPr lang="ru-RU" sz="1600" b="1" dirty="0" smtClean="0">
              <a:solidFill>
                <a:srgbClr val="CC0066"/>
              </a:solidFill>
            </a:endParaRPr>
          </a:p>
          <a:p>
            <a:r>
              <a:rPr lang="ru-RU" sz="1600" b="1" dirty="0" smtClean="0">
                <a:solidFill>
                  <a:srgbClr val="CC0066"/>
                </a:solidFill>
              </a:rPr>
              <a:t>* выполнение </a:t>
            </a:r>
            <a:r>
              <a:rPr lang="ru-RU" sz="1600" b="1" dirty="0">
                <a:solidFill>
                  <a:srgbClr val="CC0066"/>
                </a:solidFill>
              </a:rPr>
              <a:t>муниципального задания муниципального бюджетного учреждения "Центр развития пляжного отдыха и туризма Туапсинского района" </a:t>
            </a:r>
            <a:r>
              <a:rPr lang="ru-RU" sz="1600" b="1" dirty="0" smtClean="0">
                <a:solidFill>
                  <a:srgbClr val="CC0066"/>
                </a:solidFill>
              </a:rPr>
              <a:t>– 2 627,1 тыс. руб.</a:t>
            </a:r>
          </a:p>
          <a:p>
            <a:r>
              <a:rPr lang="ru-RU" sz="1600" b="1" dirty="0" smtClean="0">
                <a:solidFill>
                  <a:srgbClr val="CC0066"/>
                </a:solidFill>
              </a:rPr>
              <a:t>* внесение членских взносов в Ассоциацию курортных городов – 390,8 тыс. руб.</a:t>
            </a:r>
          </a:p>
          <a:p>
            <a:r>
              <a:rPr lang="ru-RU" sz="1600" b="1" dirty="0" smtClean="0">
                <a:solidFill>
                  <a:srgbClr val="CC0066"/>
                </a:solidFill>
              </a:rPr>
              <a:t>* участие в выставках – 250,0 тыс. руб.</a:t>
            </a:r>
            <a:endParaRPr lang="ru-RU" sz="1600" b="1" dirty="0">
              <a:solidFill>
                <a:srgbClr val="CC0066"/>
              </a:solidFill>
            </a:endParaRPr>
          </a:p>
        </p:txBody>
      </p:sp>
      <p:pic>
        <p:nvPicPr>
          <p:cNvPr id="7" name="Рисунок 6" descr="\\Server38\53\БЮДЖЕТ 2016\БЮДЖЕТ ДЛЯ ГРАЖДАН\КАРТИНКИ БЮДЖЕТ ДЛЯ ГРАЖДАН\7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3444682"/>
            <a:ext cx="2836912" cy="3413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426" name="Picture 2" descr="https://i.ytimg.com/vi/DuEF9fTgJ5I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4682"/>
            <a:ext cx="3386958" cy="3413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133" y="3444682"/>
            <a:ext cx="3351059" cy="3413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793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54016" y="3070120"/>
            <a:ext cx="38379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4800214"/>
            <a:ext cx="81369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b="1" dirty="0" smtClean="0">
              <a:solidFill>
                <a:srgbClr val="FF0066"/>
              </a:solidFill>
            </a:endParaRPr>
          </a:p>
          <a:p>
            <a:pPr algn="ctr"/>
            <a:endParaRPr lang="ru-RU" sz="1400" b="1" dirty="0">
              <a:solidFill>
                <a:srgbClr val="FF0066"/>
              </a:solidFill>
            </a:endParaRPr>
          </a:p>
          <a:p>
            <a:pPr algn="ctr"/>
            <a:endParaRPr lang="ru-RU" sz="1400" dirty="0">
              <a:solidFill>
                <a:srgbClr val="FF0066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4529231"/>
            <a:ext cx="2843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1600" dirty="0" smtClean="0">
                <a:solidFill>
                  <a:srgbClr val="002060"/>
                </a:solidFill>
              </a:rPr>
              <a:t>  </a:t>
            </a:r>
            <a:endParaRPr lang="ru-RU" sz="1400" b="1" dirty="0">
              <a:solidFill>
                <a:srgbClr val="002060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501008"/>
            <a:ext cx="28083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/>
            <a:r>
              <a:rPr lang="ru-RU" sz="1600" dirty="0">
                <a:solidFill>
                  <a:srgbClr val="7030A0"/>
                </a:solidFill>
              </a:rPr>
              <a:t> 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29784" y="188640"/>
            <a:ext cx="8896630" cy="1512168"/>
          </a:xfrm>
          <a:prstGeom prst="roundRect">
            <a:avLst/>
          </a:prstGeom>
          <a:solidFill>
            <a:srgbClr val="BCE4C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1"/>
                </a:solidFill>
              </a:rPr>
              <a:t>Под гарантийные письма предусмотрено </a:t>
            </a:r>
            <a:r>
              <a:rPr lang="ru-RU" sz="3200" b="1" dirty="0" err="1" smtClean="0">
                <a:solidFill>
                  <a:schemeClr val="tx1"/>
                </a:solidFill>
              </a:rPr>
              <a:t>софинансирование</a:t>
            </a:r>
            <a:r>
              <a:rPr lang="ru-RU" sz="3200" b="1" dirty="0" smtClean="0">
                <a:solidFill>
                  <a:schemeClr val="tx1"/>
                </a:solidFill>
              </a:rPr>
              <a:t> </a:t>
            </a:r>
            <a:r>
              <a:rPr lang="ru-RU" sz="3200" b="1" dirty="0">
                <a:solidFill>
                  <a:schemeClr val="tx1"/>
                </a:solidFill>
              </a:rPr>
              <a:t>из местного </a:t>
            </a:r>
            <a:r>
              <a:rPr lang="ru-RU" sz="3200" b="1" dirty="0" smtClean="0">
                <a:solidFill>
                  <a:schemeClr val="tx1"/>
                </a:solidFill>
              </a:rPr>
              <a:t>бюджета – 14 422,2 тыс. рублей: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араллелограмм 4"/>
          <p:cNvSpPr/>
          <p:nvPr/>
        </p:nvSpPr>
        <p:spPr>
          <a:xfrm>
            <a:off x="19824" y="1916727"/>
            <a:ext cx="5200248" cy="1922835"/>
          </a:xfrm>
          <a:prstGeom prst="parallelogram">
            <a:avLst/>
          </a:prstGeom>
          <a:solidFill>
            <a:srgbClr val="BCE4C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капитальный ремонт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спортивных площадок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</a:t>
            </a:r>
            <a:r>
              <a:rPr lang="ru-RU" sz="1600" dirty="0">
                <a:solidFill>
                  <a:schemeClr val="tx1"/>
                </a:solidFill>
              </a:rPr>
              <a:t>МБОУ СОШ № </a:t>
            </a:r>
            <a:r>
              <a:rPr lang="ru-RU" sz="1600" dirty="0" smtClean="0">
                <a:solidFill>
                  <a:schemeClr val="tx1"/>
                </a:solidFill>
              </a:rPr>
              <a:t>4 </a:t>
            </a:r>
            <a:r>
              <a:rPr lang="ru-RU" sz="1600" dirty="0">
                <a:solidFill>
                  <a:schemeClr val="tx1"/>
                </a:solidFill>
              </a:rPr>
              <a:t>г</a:t>
            </a:r>
            <a:r>
              <a:rPr lang="ru-RU" sz="1600" dirty="0" smtClean="0">
                <a:solidFill>
                  <a:schemeClr val="tx1"/>
                </a:solidFill>
              </a:rPr>
              <a:t>. Туапсе</a:t>
            </a:r>
            <a:r>
              <a:rPr lang="ru-RU" sz="1600" dirty="0">
                <a:solidFill>
                  <a:schemeClr val="tx1"/>
                </a:solidFill>
              </a:rPr>
              <a:t>, </a:t>
            </a:r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МБОУ СОШ № 6 г. Туапсе,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МБОУ СОШ </a:t>
            </a:r>
            <a:r>
              <a:rPr lang="ru-RU" sz="1600" dirty="0">
                <a:solidFill>
                  <a:schemeClr val="tx1"/>
                </a:solidFill>
              </a:rPr>
              <a:t>№ </a:t>
            </a:r>
            <a:r>
              <a:rPr lang="ru-RU" sz="1600" dirty="0" smtClean="0">
                <a:solidFill>
                  <a:schemeClr val="tx1"/>
                </a:solidFill>
              </a:rPr>
              <a:t>12 с. Георгиевское, МБОУ ООШ № 32 х. Островская Щель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4 млн. 181,8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9" name="Параллелограмм 28"/>
          <p:cNvSpPr/>
          <p:nvPr/>
        </p:nvSpPr>
        <p:spPr>
          <a:xfrm>
            <a:off x="-32455" y="4003389"/>
            <a:ext cx="4795195" cy="2233923"/>
          </a:xfrm>
          <a:prstGeom prst="parallelogram">
            <a:avLst/>
          </a:prstGeom>
          <a:solidFill>
            <a:srgbClr val="BCE4C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капитальный ремонт кровли </a:t>
            </a:r>
            <a:r>
              <a:rPr lang="ru-RU" sz="1600" b="1" dirty="0">
                <a:solidFill>
                  <a:schemeClr val="tx1"/>
                </a:solidFill>
              </a:rPr>
              <a:t>и </a:t>
            </a:r>
            <a:r>
              <a:rPr lang="ru-RU" sz="1600" b="1" dirty="0" smtClean="0">
                <a:solidFill>
                  <a:schemeClr val="tx1"/>
                </a:solidFill>
              </a:rPr>
              <a:t>внутренних помещений </a:t>
            </a:r>
          </a:p>
          <a:p>
            <a:pPr algn="just"/>
            <a:r>
              <a:rPr lang="ru-RU" sz="1600" dirty="0" smtClean="0">
                <a:solidFill>
                  <a:schemeClr val="tx1"/>
                </a:solidFill>
              </a:rPr>
              <a:t> (</a:t>
            </a:r>
            <a:r>
              <a:rPr lang="ru-RU" sz="1400" dirty="0" smtClean="0">
                <a:solidFill>
                  <a:schemeClr val="tx1"/>
                </a:solidFill>
              </a:rPr>
              <a:t>МБДОУ ДС № 1 «Сказка» </a:t>
            </a:r>
            <a:r>
              <a:rPr lang="ru-RU" sz="1400" dirty="0" err="1" smtClean="0">
                <a:solidFill>
                  <a:schemeClr val="tx1"/>
                </a:solidFill>
              </a:rPr>
              <a:t>пгт</a:t>
            </a:r>
            <a:r>
              <a:rPr lang="ru-RU" sz="1400" dirty="0" smtClean="0">
                <a:solidFill>
                  <a:schemeClr val="tx1"/>
                </a:solidFill>
              </a:rPr>
              <a:t>. Джубга</a:t>
            </a:r>
            <a:r>
              <a:rPr lang="ru-RU" sz="1600" dirty="0" smtClean="0">
                <a:solidFill>
                  <a:schemeClr val="tx1"/>
                </a:solidFill>
              </a:rPr>
              <a:t>)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2 млн. 563,0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0" name="Параллелограмм 29"/>
          <p:cNvSpPr/>
          <p:nvPr/>
        </p:nvSpPr>
        <p:spPr>
          <a:xfrm>
            <a:off x="4499992" y="4003389"/>
            <a:ext cx="4434166" cy="2233923"/>
          </a:xfrm>
          <a:prstGeom prst="parallelogram">
            <a:avLst/>
          </a:prstGeom>
          <a:solidFill>
            <a:srgbClr val="BCE4C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к</a:t>
            </a:r>
            <a:r>
              <a:rPr lang="ru-RU" sz="1600" b="1" dirty="0" smtClean="0">
                <a:solidFill>
                  <a:schemeClr val="tx1"/>
                </a:solidFill>
              </a:rPr>
              <a:t>апитальный ремонт фасада и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 лестничных пролетов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(МБДОУ ДС </a:t>
            </a:r>
            <a:r>
              <a:rPr lang="ru-RU" sz="1600" dirty="0">
                <a:solidFill>
                  <a:schemeClr val="tx1"/>
                </a:solidFill>
              </a:rPr>
              <a:t>№ </a:t>
            </a:r>
            <a:r>
              <a:rPr lang="ru-RU" sz="1600" dirty="0" smtClean="0">
                <a:solidFill>
                  <a:schemeClr val="tx1"/>
                </a:solidFill>
              </a:rPr>
              <a:t>38  «Колобок» г. Туапсе,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МБДОУ ДС № 39 «Золушка» г. Туапсе)  </a:t>
            </a:r>
            <a:endParaRPr lang="ru-RU" sz="16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2 млн. 824,5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5030873" y="1916727"/>
            <a:ext cx="4104456" cy="1872313"/>
          </a:xfrm>
          <a:prstGeom prst="parallelogram">
            <a:avLst/>
          </a:prstGeom>
          <a:solidFill>
            <a:srgbClr val="BCE4CF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капитальный ремонт 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МБУ СШ № 10 </a:t>
            </a:r>
          </a:p>
          <a:p>
            <a:pPr algn="ctr"/>
            <a:r>
              <a:rPr lang="ru-RU" sz="1600" b="1" dirty="0" err="1" smtClean="0">
                <a:solidFill>
                  <a:schemeClr val="tx1"/>
                </a:solidFill>
              </a:rPr>
              <a:t>пгт</a:t>
            </a:r>
            <a:r>
              <a:rPr lang="ru-RU" sz="1600" b="1" dirty="0" smtClean="0">
                <a:solidFill>
                  <a:schemeClr val="tx1"/>
                </a:solidFill>
              </a:rPr>
              <a:t>. Новомихайловский  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4 млн. 852,9 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5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r>
              <a:rPr lang="ru-RU" sz="4400" b="1" dirty="0"/>
              <a:t>СОФИНАНСИРОВАНИЕ</a:t>
            </a:r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b="1" dirty="0" smtClean="0"/>
              <a:t>в 2023 </a:t>
            </a:r>
            <a:r>
              <a:rPr lang="ru-RU" sz="4400" b="1" dirty="0"/>
              <a:t>году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8100392" y="0"/>
            <a:ext cx="1043609" cy="41135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311096" y="1871294"/>
            <a:ext cx="2843808" cy="272779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проектно-изыскательские работы строительства </a:t>
            </a:r>
            <a:r>
              <a:rPr lang="ru-RU" dirty="0">
                <a:solidFill>
                  <a:schemeClr val="tx1"/>
                </a:solidFill>
              </a:rPr>
              <a:t>детского сада на 140 мест </a:t>
            </a:r>
            <a:r>
              <a:rPr lang="ru-RU" dirty="0" err="1" smtClean="0">
                <a:solidFill>
                  <a:schemeClr val="tx1"/>
                </a:solidFill>
              </a:rPr>
              <a:t>пгт.Новомихайловский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b="1" i="1" u="sng" dirty="0">
                <a:solidFill>
                  <a:srgbClr val="7030A0"/>
                </a:solidFill>
              </a:rPr>
              <a:t>краевой бюджет </a:t>
            </a:r>
            <a:r>
              <a:rPr lang="ru-RU" b="1" i="1" dirty="0">
                <a:solidFill>
                  <a:srgbClr val="7030A0"/>
                </a:solidFill>
              </a:rPr>
              <a:t>–  </a:t>
            </a:r>
            <a:endParaRPr lang="ru-RU" b="1" i="1" dirty="0" smtClean="0">
              <a:solidFill>
                <a:srgbClr val="7030A0"/>
              </a:solidFill>
            </a:endParaRP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10 986,5 тыс. </a:t>
            </a:r>
            <a:r>
              <a:rPr lang="ru-RU" b="1" i="1" dirty="0">
                <a:solidFill>
                  <a:srgbClr val="7030A0"/>
                </a:solidFill>
              </a:rPr>
              <a:t>руб., </a:t>
            </a:r>
          </a:p>
          <a:p>
            <a:pPr algn="ctr"/>
            <a:r>
              <a:rPr lang="ru-RU" b="1" i="1" u="sng" dirty="0">
                <a:solidFill>
                  <a:srgbClr val="7030A0"/>
                </a:solidFill>
              </a:rPr>
              <a:t>местный бюджет </a:t>
            </a:r>
            <a:r>
              <a:rPr lang="ru-RU" b="1" i="1" dirty="0">
                <a:solidFill>
                  <a:srgbClr val="7030A0"/>
                </a:solidFill>
              </a:rPr>
              <a:t>–</a:t>
            </a:r>
          </a:p>
          <a:p>
            <a:pPr algn="ctr"/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701,4 тыс. </a:t>
            </a:r>
            <a:r>
              <a:rPr lang="ru-RU" b="1" i="1" dirty="0">
                <a:solidFill>
                  <a:srgbClr val="7030A0"/>
                </a:solidFill>
              </a:rPr>
              <a:t>руб</a:t>
            </a:r>
            <a:r>
              <a:rPr lang="ru-RU" b="1" i="1" dirty="0" smtClean="0">
                <a:solidFill>
                  <a:srgbClr val="7030A0"/>
                </a:solidFill>
              </a:rPr>
              <a:t>.</a:t>
            </a:r>
          </a:p>
          <a:p>
            <a:pPr algn="ctr"/>
            <a:endParaRPr lang="ru-RU" sz="2000" b="1" i="1" dirty="0">
              <a:solidFill>
                <a:srgbClr val="7030A0"/>
              </a:solidFill>
            </a:endParaRPr>
          </a:p>
          <a:p>
            <a:pPr algn="ctr"/>
            <a:endParaRPr lang="ru-RU" sz="2000" b="1" i="1" dirty="0" smtClean="0">
              <a:solidFill>
                <a:srgbClr val="7030A0"/>
              </a:solidFill>
            </a:endParaRPr>
          </a:p>
          <a:p>
            <a:pPr algn="ctr"/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84843" y="1569151"/>
            <a:ext cx="3715349" cy="286796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организация </a:t>
            </a:r>
            <a:r>
              <a:rPr lang="ru-RU" dirty="0">
                <a:solidFill>
                  <a:schemeClr val="tx1"/>
                </a:solidFill>
              </a:rPr>
              <a:t>и</a:t>
            </a:r>
            <a:r>
              <a:rPr lang="ru-RU" dirty="0"/>
              <a:t> </a:t>
            </a:r>
            <a:r>
              <a:rPr lang="ru-RU" dirty="0" smtClean="0">
                <a:solidFill>
                  <a:schemeClr val="tx1"/>
                </a:solidFill>
              </a:rPr>
              <a:t>обеспечение </a:t>
            </a:r>
            <a:r>
              <a:rPr lang="ru-RU" dirty="0">
                <a:solidFill>
                  <a:schemeClr val="tx1"/>
                </a:solidFill>
              </a:rPr>
              <a:t>бесплатным горячим питанием обучающихся по образовательным программам начального общего </a:t>
            </a:r>
            <a:r>
              <a:rPr lang="ru-RU" dirty="0" smtClean="0">
                <a:solidFill>
                  <a:schemeClr val="tx1"/>
                </a:solidFill>
              </a:rPr>
              <a:t>образования 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краевой бюджет </a:t>
            </a:r>
            <a:r>
              <a:rPr lang="ru-RU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83 149,8 тыс. руб., 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местный бюджет </a:t>
            </a:r>
            <a:r>
              <a:rPr lang="ru-RU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5 307,4 тыс. руб.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1709321"/>
            <a:ext cx="2585968" cy="294381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социальные </a:t>
            </a:r>
            <a:r>
              <a:rPr lang="ru-RU" dirty="0">
                <a:solidFill>
                  <a:schemeClr val="tx1"/>
                </a:solidFill>
              </a:rPr>
              <a:t>выплаты молодым семьям на приобретение (строительство) </a:t>
            </a:r>
            <a:r>
              <a:rPr lang="ru-RU" dirty="0" smtClean="0">
                <a:solidFill>
                  <a:schemeClr val="tx1"/>
                </a:solidFill>
              </a:rPr>
              <a:t>жилья (6 семей) 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краевой бюджет </a:t>
            </a:r>
            <a:r>
              <a:rPr lang="ru-RU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10 578,8 тыс. руб.,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</a:t>
            </a:r>
            <a:r>
              <a:rPr lang="ru-RU" b="1" i="1" u="sng" dirty="0" smtClean="0">
                <a:solidFill>
                  <a:srgbClr val="7030A0"/>
                </a:solidFill>
              </a:rPr>
              <a:t>местный бюджет </a:t>
            </a:r>
            <a:r>
              <a:rPr lang="ru-RU" b="1" i="1" dirty="0" smtClean="0">
                <a:solidFill>
                  <a:srgbClr val="7030A0"/>
                </a:solidFill>
              </a:rPr>
              <a:t>-  13 436,7 тыс. руб.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585968" y="4437114"/>
            <a:ext cx="3714225" cy="2420886"/>
          </a:xfrm>
          <a:prstGeom prst="rect">
            <a:avLst/>
          </a:prstGeom>
          <a:solidFill>
            <a:srgbClr val="A8FA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организация и обеспечение бесплатным горячим питанием обучающихся с ОВЗ </a:t>
            </a:r>
          </a:p>
          <a:p>
            <a:pPr algn="ctr"/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краевой бюджет </a:t>
            </a:r>
            <a:r>
              <a:rPr lang="ru-RU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6 640,0 тыс. руб.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 местный бюджет </a:t>
            </a:r>
            <a:r>
              <a:rPr lang="ru-RU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 5 656,3 тыс. руб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300193" y="836712"/>
            <a:ext cx="2843807" cy="1008112"/>
          </a:xfrm>
          <a:prstGeom prst="rect">
            <a:avLst/>
          </a:prstGeom>
          <a:solidFill>
            <a:srgbClr val="8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Местный бюджет –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36 988,6                       тыс. рублей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0" y="836712"/>
            <a:ext cx="2585968" cy="1008112"/>
          </a:xfrm>
          <a:prstGeom prst="rect">
            <a:avLst/>
          </a:prstGeom>
          <a:solidFill>
            <a:srgbClr val="BE12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Краевой бюджет –  284 842,5                 тыс. рублей</a:t>
            </a:r>
            <a:endParaRPr lang="ru-RU" sz="2000" b="1" dirty="0"/>
          </a:p>
        </p:txBody>
      </p:sp>
      <p:pic>
        <p:nvPicPr>
          <p:cNvPr id="10" name="Picture 4" descr="C:\Users\nachbud\Desktop\рахманинова\555dfa27fa8c852149da7c7ca37b2793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8" y="4653137"/>
            <a:ext cx="2585432" cy="220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3" y="4599085"/>
            <a:ext cx="2843808" cy="2258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46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alphaModFix amt="6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3573016"/>
            <a:ext cx="5688631" cy="280831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В публичных слушаниях принимали участие депутаты Совета МО Туапсинский район, члены общественной палаты Туапсинского района,</a:t>
            </a:r>
            <a:b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 а также жители района.</a:t>
            </a:r>
            <a:endParaRPr lang="ru-RU" sz="27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pic>
        <p:nvPicPr>
          <p:cNvPr id="3" name="Picture 2" descr="C:\Users\RomaliyskayaOR\Desktop\Раб стол Ромалийская\РАЗНОЕ\фото туапсе\shar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239" y="3799681"/>
            <a:ext cx="3168352" cy="2581647"/>
          </a:xfrm>
          <a:prstGeom prst="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35896" y="188640"/>
            <a:ext cx="5616624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ПУБЛИЧНЫЕ СЛУШАНИЯ </a:t>
            </a:r>
            <a:br>
              <a:rPr lang="ru-RU" sz="27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по проекту бюджета муниципального образования </a:t>
            </a:r>
            <a:endParaRPr lang="ru-RU" sz="2600" b="1" dirty="0" smtClean="0">
              <a:solidFill>
                <a:srgbClr val="00206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Palatino Linotype" panose="02040502050505030304" pitchFamily="18" charset="0"/>
              <a:ea typeface="+mj-ea"/>
              <a:cs typeface="+mj-cs"/>
            </a:endParaRPr>
          </a:p>
          <a:p>
            <a:pPr algn="ctr"/>
            <a:r>
              <a:rPr lang="ru-RU" sz="26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Туапсинский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район </a:t>
            </a:r>
            <a:b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на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2023 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- </a:t>
            </a:r>
            <a:r>
              <a:rPr lang="ru-RU" sz="2600" b="1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2025 </a:t>
            </a:r>
            <a: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годы </a:t>
            </a:r>
            <a:br>
              <a:rPr lang="ru-RU" sz="2600" b="1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</a:br>
            <a:r>
              <a:rPr lang="ru-RU" sz="2600" b="1" u="sng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проведены </a:t>
            </a:r>
          </a:p>
          <a:p>
            <a:pPr algn="ctr"/>
            <a:r>
              <a:rPr lang="ru-RU" sz="2600" b="1" u="sng" dirty="0" smtClean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08 декабря 2022 </a:t>
            </a:r>
            <a:r>
              <a:rPr lang="ru-RU" sz="2600" b="1" u="sng" dirty="0">
                <a:solidFill>
                  <a:srgbClr val="00206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 panose="02040502050505030304" pitchFamily="18" charset="0"/>
                <a:ea typeface="+mj-ea"/>
                <a:cs typeface="+mj-cs"/>
              </a:rPr>
              <a:t>года. </a:t>
            </a:r>
            <a:endParaRPr lang="ru-RU" sz="2600" dirty="0"/>
          </a:p>
        </p:txBody>
      </p:sp>
      <p:pic>
        <p:nvPicPr>
          <p:cNvPr id="100354" name="Picture 2" descr="https://gorodets-adm.ru/timthumb.php?src=/upload/iblock/a15/%D0%BF%D1%83%D0%B1%D0%BB%D0%B8%D1%87%D0%BA%D0%B0_%D0%B1%D1%8E%D0%B4%D0%B6%D0%B5%D1%82.jpg&amp;w=769&amp;h=379&amp;q=1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655"/>
            <a:ext cx="3744416" cy="3152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r>
              <a:rPr lang="ru-RU" sz="4400" b="1" dirty="0"/>
              <a:t>СОФИНАНСИРОВАНИЕ</a:t>
            </a:r>
            <a:r>
              <a:rPr lang="ru-RU" sz="4400" dirty="0"/>
              <a:t>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b="1" dirty="0" smtClean="0"/>
              <a:t>в 2023 </a:t>
            </a:r>
            <a:r>
              <a:rPr lang="ru-RU" sz="4400" b="1" dirty="0"/>
              <a:t>году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2699791" y="5129808"/>
            <a:ext cx="3888433" cy="1728191"/>
          </a:xfrm>
          <a:prstGeom prst="rect">
            <a:avLst/>
          </a:prstGeom>
          <a:solidFill>
            <a:srgbClr val="A1F9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оплата </a:t>
            </a:r>
            <a:r>
              <a:rPr lang="ru-RU" sz="1600" dirty="0">
                <a:solidFill>
                  <a:schemeClr val="tx1"/>
                </a:solidFill>
              </a:rPr>
              <a:t>труда </a:t>
            </a:r>
            <a:r>
              <a:rPr lang="ru-RU" sz="1600" dirty="0" smtClean="0">
                <a:solidFill>
                  <a:schemeClr val="tx1"/>
                </a:solidFill>
              </a:rPr>
              <a:t>инструкторов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п</a:t>
            </a:r>
            <a:r>
              <a:rPr lang="ru-RU" sz="1600" dirty="0" smtClean="0">
                <a:solidFill>
                  <a:schemeClr val="tx1"/>
                </a:solidFill>
              </a:rPr>
              <a:t>о спорту </a:t>
            </a: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краевой бюджет -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 1 193,6 тыс. руб. </a:t>
            </a: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местный бюджет </a:t>
            </a:r>
            <a:r>
              <a:rPr lang="ru-RU" sz="1600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178,4 тыс. руб.</a:t>
            </a:r>
            <a:endParaRPr lang="ru-RU" sz="1600" b="1" i="1" dirty="0">
              <a:solidFill>
                <a:srgbClr val="7030A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699792" y="1569151"/>
            <a:ext cx="3719596" cy="1931857"/>
          </a:xfrm>
          <a:prstGeom prst="rect">
            <a:avLst/>
          </a:prstGeom>
          <a:solidFill>
            <a:srgbClr val="F5CAC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укрепление материально-  технической базы спортивных организаций</a:t>
            </a: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краевой бюджет </a:t>
            </a:r>
            <a:r>
              <a:rPr lang="ru-RU" sz="1600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 4 812,8 тыс. руб., </a:t>
            </a: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местный бюджет </a:t>
            </a:r>
            <a:r>
              <a:rPr lang="ru-RU" sz="1600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 307,2 тыс. руб.</a:t>
            </a:r>
            <a:endParaRPr lang="ru-RU" sz="1600" b="1" i="1" dirty="0">
              <a:solidFill>
                <a:srgbClr val="7030A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0" y="1569150"/>
            <a:ext cx="2699792" cy="5288849"/>
          </a:xfrm>
          <a:prstGeom prst="rect">
            <a:avLst/>
          </a:prstGeom>
          <a:solidFill>
            <a:srgbClr val="CCE9A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65113" algn="ctr"/>
            <a:r>
              <a:rPr lang="ru-RU" sz="1400" b="1" dirty="0" smtClean="0">
                <a:solidFill>
                  <a:schemeClr val="tx1"/>
                </a:solidFill>
              </a:rPr>
              <a:t>региональный </a:t>
            </a:r>
            <a:r>
              <a:rPr lang="ru-RU" sz="1400" b="1" dirty="0">
                <a:solidFill>
                  <a:schemeClr val="tx1"/>
                </a:solidFill>
              </a:rPr>
              <a:t>проект «Модернизация </a:t>
            </a:r>
          </a:p>
          <a:p>
            <a:pPr marL="265113" indent="-265113" algn="ctr"/>
            <a:r>
              <a:rPr lang="ru-RU" sz="1400" b="1" dirty="0">
                <a:solidFill>
                  <a:schemeClr val="tx1"/>
                </a:solidFill>
              </a:rPr>
              <a:t>школьных систем образования»</a:t>
            </a:r>
          </a:p>
          <a:p>
            <a:pPr marL="265113" indent="-265113" algn="ctr"/>
            <a:endParaRPr lang="ru-RU" sz="1400" b="1" dirty="0">
              <a:solidFill>
                <a:schemeClr val="tx1"/>
              </a:solidFill>
            </a:endParaRPr>
          </a:p>
          <a:p>
            <a:pPr marL="265113" indent="-265113" algn="ctr"/>
            <a:r>
              <a:rPr lang="ru-RU" sz="1400" b="1" dirty="0">
                <a:solidFill>
                  <a:schemeClr val="tx1"/>
                </a:solidFill>
              </a:rPr>
              <a:t>капитальный ремонт и</a:t>
            </a:r>
          </a:p>
          <a:p>
            <a:pPr marL="216000" indent="-265113" algn="ctr"/>
            <a:r>
              <a:rPr lang="ru-RU" sz="1400" b="1" dirty="0">
                <a:solidFill>
                  <a:schemeClr val="tx1"/>
                </a:solidFill>
              </a:rPr>
              <a:t> оснащения зданий муниципальных общеобразовательных организаций</a:t>
            </a:r>
          </a:p>
          <a:p>
            <a:pPr marL="49213" indent="-98425" algn="ctr"/>
            <a:endParaRPr lang="ru-RU" sz="1400" b="1" dirty="0">
              <a:solidFill>
                <a:schemeClr val="tx1"/>
              </a:solidFill>
            </a:endParaRPr>
          </a:p>
          <a:p>
            <a:pPr marL="216000" indent="-265113" algn="ctr"/>
            <a:r>
              <a:rPr lang="ru-RU" sz="1400" dirty="0">
                <a:solidFill>
                  <a:schemeClr val="tx1"/>
                </a:solidFill>
              </a:rPr>
              <a:t>(МБОУ СОШ № 10  г. Туапсе, </a:t>
            </a:r>
          </a:p>
          <a:p>
            <a:pPr marL="265113" indent="-265113" algn="ctr"/>
            <a:r>
              <a:rPr lang="ru-RU" sz="1400" dirty="0">
                <a:solidFill>
                  <a:schemeClr val="tx1"/>
                </a:solidFill>
              </a:rPr>
              <a:t>МБОУ ООШ № 22 с. </a:t>
            </a:r>
            <a:r>
              <a:rPr lang="ru-RU" sz="1400" dirty="0" err="1">
                <a:solidFill>
                  <a:schemeClr val="tx1"/>
                </a:solidFill>
              </a:rPr>
              <a:t>Мессажай</a:t>
            </a:r>
            <a:r>
              <a:rPr lang="ru-RU" sz="1400" dirty="0">
                <a:solidFill>
                  <a:schemeClr val="tx1"/>
                </a:solidFill>
              </a:rPr>
              <a:t>,</a:t>
            </a:r>
          </a:p>
          <a:p>
            <a:pPr marL="265113" indent="-265113" algn="ctr"/>
            <a:r>
              <a:rPr lang="ru-RU" sz="1400" dirty="0">
                <a:solidFill>
                  <a:schemeClr val="tx1"/>
                </a:solidFill>
              </a:rPr>
              <a:t>МБОУ СОШ № 29  с. Цыпка</a:t>
            </a:r>
            <a:r>
              <a:rPr lang="ru-RU" sz="1400" dirty="0" smtClean="0">
                <a:solidFill>
                  <a:schemeClr val="tx1"/>
                </a:solidFill>
              </a:rPr>
              <a:t>)</a:t>
            </a:r>
          </a:p>
          <a:p>
            <a:pPr marL="265113" indent="-265113" algn="ctr"/>
            <a:r>
              <a:rPr lang="ru-RU" sz="14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ru-RU" sz="1600" b="1" i="1" u="sng" dirty="0">
                <a:solidFill>
                  <a:srgbClr val="7030A0"/>
                </a:solidFill>
              </a:rPr>
              <a:t>краевой бюджет - </a:t>
            </a:r>
          </a:p>
          <a:p>
            <a:pPr algn="ctr"/>
            <a:r>
              <a:rPr lang="ru-RU" sz="1600" b="1" i="1" dirty="0">
                <a:solidFill>
                  <a:srgbClr val="7030A0"/>
                </a:solidFill>
              </a:rPr>
              <a:t> </a:t>
            </a:r>
            <a:r>
              <a:rPr lang="ru-RU" sz="1600" b="1" i="1" dirty="0" smtClean="0">
                <a:solidFill>
                  <a:srgbClr val="7030A0"/>
                </a:solidFill>
              </a:rPr>
              <a:t>151 459,0 тыс</a:t>
            </a:r>
            <a:r>
              <a:rPr lang="ru-RU" sz="1600" b="1" i="1" dirty="0">
                <a:solidFill>
                  <a:srgbClr val="7030A0"/>
                </a:solidFill>
              </a:rPr>
              <a:t>. руб. </a:t>
            </a:r>
          </a:p>
          <a:p>
            <a:pPr algn="ctr"/>
            <a:r>
              <a:rPr lang="ru-RU" sz="1600" b="1" i="1" u="sng" dirty="0">
                <a:solidFill>
                  <a:srgbClr val="7030A0"/>
                </a:solidFill>
              </a:rPr>
              <a:t>местный бюджет </a:t>
            </a:r>
            <a:r>
              <a:rPr lang="ru-RU" sz="1600" b="1" i="1" dirty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9 667,8 </a:t>
            </a:r>
            <a:r>
              <a:rPr lang="ru-RU" sz="1600" b="1" i="1" dirty="0">
                <a:solidFill>
                  <a:srgbClr val="7030A0"/>
                </a:solidFill>
              </a:rPr>
              <a:t>тыс. руб.</a:t>
            </a:r>
          </a:p>
          <a:p>
            <a:pPr marL="265113" indent="-265113" algn="ctr"/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419388" y="1569151"/>
            <a:ext cx="2724612" cy="286796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 подготовка изменений в правила землепользования и застройки сельских поселений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Туапсинского </a:t>
            </a:r>
            <a:r>
              <a:rPr lang="ru-RU" dirty="0" smtClean="0">
                <a:solidFill>
                  <a:schemeClr val="tx1"/>
                </a:solidFill>
              </a:rPr>
              <a:t>района</a:t>
            </a:r>
          </a:p>
          <a:p>
            <a:pPr algn="ctr"/>
            <a:r>
              <a:rPr lang="ru-RU" b="1" i="1" u="sng" dirty="0" smtClean="0">
                <a:solidFill>
                  <a:srgbClr val="7030A0"/>
                </a:solidFill>
              </a:rPr>
              <a:t>краевой </a:t>
            </a:r>
            <a:r>
              <a:rPr lang="ru-RU" b="1" i="1" u="sng" dirty="0">
                <a:solidFill>
                  <a:srgbClr val="7030A0"/>
                </a:solidFill>
              </a:rPr>
              <a:t>бюджет </a:t>
            </a:r>
            <a:r>
              <a:rPr lang="ru-RU" b="1" i="1" dirty="0">
                <a:solidFill>
                  <a:srgbClr val="7030A0"/>
                </a:solidFill>
              </a:rPr>
              <a:t>–</a:t>
            </a:r>
          </a:p>
          <a:p>
            <a:pPr algn="ctr"/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>10 989,4 тыс. </a:t>
            </a:r>
            <a:r>
              <a:rPr lang="ru-RU" b="1" i="1" dirty="0">
                <a:solidFill>
                  <a:srgbClr val="7030A0"/>
                </a:solidFill>
              </a:rPr>
              <a:t>руб., </a:t>
            </a:r>
          </a:p>
          <a:p>
            <a:pPr algn="ctr"/>
            <a:r>
              <a:rPr lang="ru-RU" b="1" i="1" u="sng" dirty="0">
                <a:solidFill>
                  <a:srgbClr val="7030A0"/>
                </a:solidFill>
              </a:rPr>
              <a:t>местный бюджет </a:t>
            </a:r>
            <a:r>
              <a:rPr lang="ru-RU" b="1" i="1" dirty="0">
                <a:solidFill>
                  <a:srgbClr val="7030A0"/>
                </a:solidFill>
              </a:rPr>
              <a:t>–  </a:t>
            </a:r>
            <a:r>
              <a:rPr lang="ru-RU" b="1" i="1" dirty="0" smtClean="0">
                <a:solidFill>
                  <a:srgbClr val="7030A0"/>
                </a:solidFill>
              </a:rPr>
              <a:t>701,5 тыс. </a:t>
            </a:r>
            <a:r>
              <a:rPr lang="ru-RU" b="1" i="1" dirty="0">
                <a:solidFill>
                  <a:srgbClr val="7030A0"/>
                </a:solidFill>
              </a:rPr>
              <a:t>руб</a:t>
            </a:r>
            <a:r>
              <a:rPr lang="ru-RU" b="1" dirty="0">
                <a:solidFill>
                  <a:srgbClr val="7030A0"/>
                </a:solidFill>
              </a:rPr>
              <a:t>.  </a:t>
            </a:r>
          </a:p>
        </p:txBody>
      </p:sp>
      <p:pic>
        <p:nvPicPr>
          <p:cNvPr id="13315" name="Picture 3" descr="C:\Users\nachbud\Desktop\рахманинова\ppz-tuapse-2018-smal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9388" y="4485289"/>
            <a:ext cx="2724612" cy="2372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699793" y="3501008"/>
            <a:ext cx="3719595" cy="1628799"/>
          </a:xfrm>
          <a:prstGeom prst="rect">
            <a:avLst/>
          </a:prstGeom>
          <a:solidFill>
            <a:srgbClr val="A1F9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капитальный ремонт спортивного зала  МБОУ СОШ № 30 </a:t>
            </a:r>
            <a:r>
              <a:rPr lang="ru-RU" sz="1400" dirty="0" err="1" smtClean="0">
                <a:solidFill>
                  <a:schemeClr val="tx1"/>
                </a:solidFill>
              </a:rPr>
              <a:t>пгт.Новомихайловский</a:t>
            </a:r>
            <a:endParaRPr lang="ru-RU" sz="1400" dirty="0" smtClean="0">
              <a:solidFill>
                <a:schemeClr val="tx1"/>
              </a:solidFill>
            </a:endParaRPr>
          </a:p>
          <a:p>
            <a:pPr algn="ctr"/>
            <a:endParaRPr lang="ru-RU" sz="1600" dirty="0" smtClean="0">
              <a:solidFill>
                <a:schemeClr val="tx1"/>
              </a:solidFill>
            </a:endParaRP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краевой бюджет -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 4 563,8 тыс. руб. </a:t>
            </a:r>
          </a:p>
          <a:p>
            <a:pPr algn="ctr"/>
            <a:r>
              <a:rPr lang="ru-RU" sz="1600" b="1" i="1" u="sng" dirty="0" smtClean="0">
                <a:solidFill>
                  <a:srgbClr val="7030A0"/>
                </a:solidFill>
              </a:rPr>
              <a:t>местный бюджет </a:t>
            </a:r>
            <a:r>
              <a:rPr lang="ru-RU" sz="1600" b="1" i="1" dirty="0" smtClean="0">
                <a:solidFill>
                  <a:srgbClr val="7030A0"/>
                </a:solidFill>
              </a:rPr>
              <a:t>– </a:t>
            </a:r>
          </a:p>
          <a:p>
            <a:pPr algn="ctr"/>
            <a:r>
              <a:rPr lang="ru-RU" sz="1600" b="1" i="1" dirty="0" smtClean="0">
                <a:solidFill>
                  <a:srgbClr val="7030A0"/>
                </a:solidFill>
              </a:rPr>
              <a:t>1 001,9 тыс. руб.</a:t>
            </a:r>
            <a:endParaRPr lang="ru-RU" sz="1600" b="1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008"/>
            <a:ext cx="8697144" cy="548680"/>
          </a:xfrm>
        </p:spPr>
        <p:txBody>
          <a:bodyPr/>
          <a:lstStyle/>
          <a:p>
            <a:pPr algn="l"/>
            <a:r>
              <a:rPr lang="ru-RU" sz="2400" b="1" u="sng" dirty="0">
                <a:latin typeface="+mj-lt"/>
              </a:rPr>
              <a:t>НЕПРОГРАММНЫЕ РАСХОДЫ</a:t>
            </a:r>
            <a:endParaRPr lang="ru-RU" sz="2400" b="1" u="sng" dirty="0" smtClean="0">
              <a:latin typeface="+mj-lt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24" y="1325841"/>
            <a:ext cx="4572000" cy="738664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высшего должностного лица муниципального образования Туапсинский район -  2 821,4 тыс. руб.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-25484" y="2358719"/>
            <a:ext cx="4572000" cy="52322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Совета муниципального образования Туапсинский район - </a:t>
            </a:r>
            <a:r>
              <a:rPr lang="ru-RU" sz="1400" dirty="0" smtClean="0"/>
              <a:t>  1 664,3 тыс</a:t>
            </a:r>
            <a:r>
              <a:rPr lang="ru-RU" sz="1400" dirty="0"/>
              <a:t>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-33488" y="3097382"/>
            <a:ext cx="4572000" cy="738664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обеспечение деятельности администрации муниципального образования Туапсинский район - </a:t>
            </a:r>
          </a:p>
          <a:p>
            <a:r>
              <a:rPr lang="ru-RU" sz="1400" dirty="0" smtClean="0"/>
              <a:t>104 575,7 тыс</a:t>
            </a:r>
            <a:r>
              <a:rPr lang="ru-RU" sz="1400" dirty="0"/>
              <a:t>. руб.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0" y="4005064"/>
            <a:ext cx="4592857" cy="73866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обеспечение деятельности финансового управления администрации муниципального образования Туапсинский район -   28 050,6 тыс. рублей</a:t>
            </a:r>
            <a:endParaRPr lang="ru-RU" sz="1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4905827"/>
            <a:ext cx="4572000" cy="95410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ru-RU" sz="1400" dirty="0"/>
              <a:t>обеспечение деятельности контрольно-счетной палаты администрации муниципального образования Туапсинский район - 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 9 719,6 тыс</a:t>
            </a:r>
            <a:r>
              <a:rPr lang="ru-RU" sz="1400" dirty="0"/>
              <a:t>. рублей</a:t>
            </a:r>
          </a:p>
        </p:txBody>
      </p:sp>
      <p:sp>
        <p:nvSpPr>
          <p:cNvPr id="25" name="Прямоугольник с двумя вырезанными соседними углами 24"/>
          <p:cNvSpPr/>
          <p:nvPr/>
        </p:nvSpPr>
        <p:spPr>
          <a:xfrm>
            <a:off x="5148064" y="214290"/>
            <a:ext cx="3851920" cy="1667358"/>
          </a:xfrm>
          <a:prstGeom prst="snip2SameRect">
            <a:avLst>
              <a:gd name="adj1" fmla="val 50000"/>
              <a:gd name="adj2" fmla="val 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Объем средств по непрограммным расходам составляет </a:t>
            </a:r>
            <a:r>
              <a:rPr lang="ru-RU" b="1" dirty="0" smtClean="0"/>
              <a:t>  152 961,7 тыс</a:t>
            </a:r>
            <a:r>
              <a:rPr lang="ru-RU" b="1" dirty="0"/>
              <a:t>. </a:t>
            </a:r>
            <a:r>
              <a:rPr lang="ru-RU" b="1" dirty="0" smtClean="0"/>
              <a:t>рублей</a:t>
            </a:r>
            <a:endParaRPr lang="ru-RU" b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72000" y="4939598"/>
            <a:ext cx="4572000" cy="116955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созданию и организации деятельности комиссий по делам несовершеннолетних и защите их прав </a:t>
            </a:r>
            <a:r>
              <a:rPr lang="ru-RU" sz="1400" dirty="0" smtClean="0"/>
              <a:t>–                          3 959,6 тыс. руб</a:t>
            </a:r>
            <a:r>
              <a:rPr lang="ru-RU" sz="1400" dirty="0"/>
              <a:t>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4572000" y="2060665"/>
            <a:ext cx="4572000" cy="30777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 smtClean="0"/>
              <a:t>расходы дорожного фонда –  396,4 тыс. рублей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4599883" y="3769498"/>
            <a:ext cx="4572000" cy="95410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осуществление отдельных полномочий Краснодарского края по поддержке сельскохозяйственного производства </a:t>
            </a:r>
            <a:r>
              <a:rPr lang="ru-RU" sz="1400" dirty="0" smtClean="0"/>
              <a:t>–  </a:t>
            </a:r>
          </a:p>
          <a:p>
            <a:r>
              <a:rPr lang="ru-RU" sz="1400" dirty="0" smtClean="0"/>
              <a:t>730,0 тыс. руб</a:t>
            </a:r>
            <a:r>
              <a:rPr lang="ru-RU" sz="1400" dirty="0"/>
              <a:t>.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4572000" y="6314572"/>
            <a:ext cx="4572000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расходы по обеспечению мобилизационной подготовки экономики </a:t>
            </a:r>
            <a:r>
              <a:rPr lang="ru-RU" sz="1400" dirty="0" smtClean="0"/>
              <a:t>–  279,4 тыс. руб</a:t>
            </a:r>
            <a:r>
              <a:rPr lang="ru-RU" sz="1400" dirty="0"/>
              <a:t>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572000" y="2620329"/>
            <a:ext cx="4572000" cy="95410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</a:t>
            </a:r>
            <a:r>
              <a:rPr lang="ru-RU" sz="1400" dirty="0" smtClean="0"/>
              <a:t>существление </a:t>
            </a:r>
            <a:r>
              <a:rPr lang="ru-RU" sz="1400" dirty="0"/>
              <a:t>полномочий по составлению (изменению) списков кандидатов в присяжные заседатели федеральных судов общей юрисдикции в Российской </a:t>
            </a:r>
            <a:r>
              <a:rPr lang="ru-RU" sz="1400" dirty="0" smtClean="0"/>
              <a:t>Федерации -   34,8 тыс. рублей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24" y="5903893"/>
            <a:ext cx="4534288" cy="738664"/>
          </a:xfrm>
          <a:prstGeom prst="rect">
            <a:avLst/>
          </a:prstGeom>
          <a:solidFill>
            <a:srgbClr val="FF66CC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400" dirty="0"/>
              <a:t>о</a:t>
            </a:r>
            <a:r>
              <a:rPr lang="ru-RU" sz="1400" dirty="0" smtClean="0"/>
              <a:t>существление государственных полномочий по государственному строительному надзору-  </a:t>
            </a:r>
          </a:p>
          <a:p>
            <a:r>
              <a:rPr lang="ru-RU" sz="1400" dirty="0" smtClean="0"/>
              <a:t> 729,9 тыс</a:t>
            </a:r>
            <a:r>
              <a:rPr lang="ru-RU" sz="1400" dirty="0"/>
              <a:t>. рублей</a:t>
            </a:r>
          </a:p>
        </p:txBody>
      </p:sp>
    </p:spTree>
    <p:extLst>
      <p:ext uri="{BB962C8B-B14F-4D97-AF65-F5344CB8AC3E}">
        <p14:creationId xmlns:p14="http://schemas.microsoft.com/office/powerpoint/2010/main" val="203384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19" y="55603"/>
            <a:ext cx="3334541" cy="213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C:\Documents and Settings\RomaliyskayaOR.FINUP\Рабочий стол\РАЗНОЕ\фото туапсе\tuapsinsky__wg6daq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384375" cy="2016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Documents and Settings\RomaliyskayaOR.FINUP\Рабочий стол\РАЗНОЕ\фото туапсе\599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913" y="4449609"/>
            <a:ext cx="2794182" cy="21502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G:\Туапсе-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85" y="4478045"/>
            <a:ext cx="3020276" cy="21223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Documents and Settings\RomaliyskayaOR.FINUP\Рабочий стол\РАЗНОЕ\фото туапсе\b7afa506ce3ecc173856c9318ef7e39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1" y="4449609"/>
            <a:ext cx="2979442" cy="21507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/>
        </p:nvSpPr>
        <p:spPr>
          <a:xfrm>
            <a:off x="395536" y="2017036"/>
            <a:ext cx="8424935" cy="281015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50" b="1" dirty="0" smtClean="0">
              <a:solidFill>
                <a:srgbClr val="0070C0"/>
              </a:solidFill>
              <a:latin typeface="Bookman Old Style" panose="02050604050505020204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ПРОЕКТ БЮДЖЕТА </a:t>
            </a:r>
            <a:endParaRPr lang="ru-RU" sz="4000" b="1" dirty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МУНИЦИПАЛЬНОГО ОБРАЗОВАНИЯ</a:t>
            </a:r>
            <a:endParaRPr lang="ru-RU" sz="600" b="1" dirty="0">
              <a:solidFill>
                <a:srgbClr val="002060"/>
              </a:solidFill>
              <a:latin typeface="Palatino Linotype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ТУАПСИНСКИЙ </a:t>
            </a:r>
            <a:r>
              <a:rPr lang="ru-RU" sz="2800" b="1" dirty="0" smtClean="0">
                <a:solidFill>
                  <a:srgbClr val="002060"/>
                </a:solidFill>
                <a:latin typeface="Palatino Linotype" pitchFamily="18" charset="0"/>
                <a:ea typeface="Times New Roman" pitchFamily="18" charset="0"/>
              </a:rPr>
              <a:t>РАЙОН</a:t>
            </a:r>
            <a:endParaRPr lang="ru-RU" sz="2800" b="1" dirty="0">
              <a:solidFill>
                <a:srgbClr val="002060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2023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 И НА ПЛАНОВЫЙ ПЕРИОД </a:t>
            </a:r>
            <a:endParaRPr lang="ru-RU" sz="2800" b="1" dirty="0" smtClean="0">
              <a:solidFill>
                <a:srgbClr val="3333FF"/>
              </a:solidFill>
              <a:latin typeface="Palatino Linotyp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2024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и </a:t>
            </a:r>
            <a:r>
              <a:rPr lang="ru-RU" sz="2800" b="1" dirty="0" smtClean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2025 </a:t>
            </a:r>
            <a:r>
              <a:rPr lang="ru-RU" sz="2800" b="1" dirty="0">
                <a:solidFill>
                  <a:srgbClr val="3333FF"/>
                </a:solidFill>
                <a:latin typeface="Palatino Linotype" pitchFamily="18" charset="0"/>
                <a:ea typeface="Times New Roman" pitchFamily="18" charset="0"/>
              </a:rPr>
              <a:t>ГОДОВ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2060"/>
              </a:solidFill>
              <a:latin typeface="Bookman Old Style" pitchFamily="18" charset="0"/>
              <a:ea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616" y="192644"/>
            <a:ext cx="1592758" cy="1858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9949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/>
              <a:t>ФИНАНСОВОЕ УПРАВЛЕНИЕ АДМИНИСТРАЦИИ МУНИЦИПАЛЬНОГО ОБРАЗОВАНИЯ ТУАПСИНСКИЙ РАЙОН 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96788078"/>
              </p:ext>
            </p:extLst>
          </p:nvPr>
        </p:nvGraphicFramePr>
        <p:xfrm>
          <a:off x="0" y="1556792"/>
          <a:ext cx="914400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428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9815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Palatino Linotype" panose="02040502050505030304" pitchFamily="18" charset="0"/>
              </a:rPr>
              <a:t>На чем основано составление проекта </a:t>
            </a:r>
            <a:r>
              <a:rPr lang="ru-RU" sz="2800" b="1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бюджета</a:t>
            </a:r>
            <a:endParaRPr lang="ru-RU" sz="2800" b="1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18348560"/>
              </p:ext>
            </p:extLst>
          </p:nvPr>
        </p:nvGraphicFramePr>
        <p:xfrm>
          <a:off x="43812" y="620689"/>
          <a:ext cx="9056375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47" y="521484"/>
            <a:ext cx="1746250" cy="1395348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125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8" name="Рисунок 7" descr="\\Server38\53\БЮДЖЕТ 2020\БЮДЖЕТ ДЛЯ ГРАЖДАН\4ZIAkJEvKbc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229200"/>
            <a:ext cx="2016224" cy="1479204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359826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4624"/>
            <a:ext cx="8856984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Цели и задачи бюджетной и налоговой политики                  на 2023 -2025 годы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841923178"/>
              </p:ext>
            </p:extLst>
          </p:nvPr>
        </p:nvGraphicFramePr>
        <p:xfrm>
          <a:off x="107504" y="980728"/>
          <a:ext cx="903649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395536" y="1124744"/>
            <a:ext cx="2095641" cy="778573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Цели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162395" y="1135948"/>
            <a:ext cx="5555514" cy="767369"/>
          </a:xfrm>
          <a:prstGeom prst="roundRect">
            <a:avLst/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задачи 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3408" y="2366823"/>
            <a:ext cx="2705518" cy="4268258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обеспечение мер, </a:t>
            </a:r>
            <a:endParaRPr lang="ru-RU" sz="2000" dirty="0" smtClean="0">
              <a:solidFill>
                <a:prstClr val="black"/>
              </a:solidFill>
              <a:latin typeface="Bookman Old Style" panose="02050604050505020204" pitchFamily="18" charset="0"/>
              <a:ea typeface="Calibri"/>
            </a:endParaRPr>
          </a:p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направленных </a:t>
            </a:r>
            <a:r>
              <a:rPr lang="ru-RU" sz="2000" dirty="0">
                <a:solidFill>
                  <a:prstClr val="black"/>
                </a:solidFill>
                <a:latin typeface="Bookman Old Style" panose="02050604050505020204" pitchFamily="18" charset="0"/>
                <a:ea typeface="Calibri"/>
              </a:rPr>
              <a:t>на устойчивое социально-экономическое развитие муниципального образования Туапсинский район</a:t>
            </a:r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62394" y="2331727"/>
            <a:ext cx="2633741" cy="4303354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сбалансиро-ванности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</a:rPr>
              <a:t>и устойчивости бюджета муниципального образования Туапсинский район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962078" y="2344421"/>
            <a:ext cx="3095721" cy="4290660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поддержка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инвестиционной активности хозяйствующих субъектов,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осуществляющих </a:t>
            </a:r>
            <a:r>
              <a:rPr lang="ru-RU" sz="20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деятельность на территории муниципального образования Туапсинский </a:t>
            </a:r>
            <a:r>
              <a:rPr lang="ru-RU" sz="20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район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  <a:ea typeface="Calibri"/>
              <a:cs typeface="Times New Roman"/>
            </a:endParaRPr>
          </a:p>
          <a:p>
            <a:pPr lvl="0" algn="ctr"/>
            <a:endParaRPr lang="ru-RU" sz="2000" dirty="0">
              <a:solidFill>
                <a:prstClr val="black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1230594" y="1954808"/>
            <a:ext cx="462013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4089172" y="1948458"/>
            <a:ext cx="474708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7256259" y="1954061"/>
            <a:ext cx="463505" cy="362018"/>
          </a:xfrm>
          <a:prstGeom prst="rightArrow">
            <a:avLst>
              <a:gd name="adj1" fmla="val 50000"/>
              <a:gd name="adj2" fmla="val 54398"/>
            </a:avLst>
          </a:prstGeom>
          <a:solidFill>
            <a:srgbClr val="FFFF6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00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Прямая со стрелкой 5"/>
          <p:cNvCxnSpPr/>
          <p:nvPr/>
        </p:nvCxnSpPr>
        <p:spPr>
          <a:xfrm>
            <a:off x="503548" y="1484784"/>
            <a:ext cx="1076397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03548" y="6507110"/>
            <a:ext cx="10763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83568" y="3919718"/>
            <a:ext cx="86409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779" y="0"/>
            <a:ext cx="8964488" cy="864096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700" b="1" u="sng" dirty="0">
                <a:solidFill>
                  <a:srgbClr val="002060"/>
                </a:solidFill>
                <a:latin typeface="Palatino Linotype" panose="02040502050505030304" pitchFamily="18" charset="0"/>
              </a:rPr>
              <a:t>Цели и задачи бюджетной и налоговой политики                  на </a:t>
            </a:r>
            <a:r>
              <a:rPr lang="ru-RU" sz="2700" b="1" u="sng" dirty="0" smtClean="0">
                <a:solidFill>
                  <a:srgbClr val="002060"/>
                </a:solidFill>
                <a:latin typeface="Palatino Linotype" panose="02040502050505030304" pitchFamily="18" charset="0"/>
              </a:rPr>
              <a:t>2023  - 2025 годы </a:t>
            </a:r>
            <a:endParaRPr lang="ru-RU" sz="2700" b="1" u="sng" dirty="0">
              <a:solidFill>
                <a:srgbClr val="002060"/>
              </a:solidFill>
              <a:latin typeface="Palatino Linotype" panose="0204050205050503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980728"/>
            <a:ext cx="792088" cy="5760640"/>
          </a:xfrm>
          <a:prstGeom prst="roundRect">
            <a:avLst/>
          </a:prstGeom>
          <a:solidFill>
            <a:srgbClr val="92D05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lvl="0" algn="ctr"/>
            <a:r>
              <a:rPr lang="ru-RU" sz="2800" dirty="0">
                <a:solidFill>
                  <a:srgbClr val="002060"/>
                </a:solidFill>
                <a:latin typeface="Bookman Old Style" panose="02050604050505020204" pitchFamily="18" charset="0"/>
              </a:rPr>
              <a:t>Основные   </a:t>
            </a:r>
            <a:r>
              <a:rPr lang="ru-RU" sz="28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направления</a:t>
            </a:r>
            <a:endParaRPr lang="ru-RU" sz="28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910514" y="2348772"/>
            <a:ext cx="637150" cy="22936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910514" y="3127630"/>
            <a:ext cx="637150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911438" y="4676770"/>
            <a:ext cx="636226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899592" y="5333809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1579945" y="980728"/>
            <a:ext cx="7456550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0000"/>
              </a:lnSpc>
            </a:pP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обеспечения роста доходной части консолидированного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            бюджета  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  <a:ea typeface="Calibri"/>
                <a:cs typeface="Times New Roman"/>
              </a:rPr>
              <a:t>Туапсинский район за счет повышения качества администрирования доходов бюджета и собираемости налогов, эффективного использования муниципального имущества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554773" y="2083568"/>
            <a:ext cx="7456550" cy="57628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населения доступными и качественными муниципальными услугами, социальными гарантиями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79945" y="2780928"/>
            <a:ext cx="7456550" cy="69340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адресное решение социальных вопросов, создание благоприятных и комфортных условий для проживания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79944" y="3573016"/>
            <a:ext cx="7456551" cy="693404"/>
          </a:xfrm>
          <a:prstGeom prst="roundRect">
            <a:avLst/>
          </a:prstGeom>
          <a:solidFill>
            <a:srgbClr val="FFFF66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повышение эффективности управления муниципальными финансами, эффективности расходования бюджетных средств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99158" y="4390991"/>
            <a:ext cx="7456551" cy="517050"/>
          </a:xfrm>
          <a:prstGeom prst="roundRect">
            <a:avLst/>
          </a:prstGeom>
          <a:solidFill>
            <a:srgbClr val="93FFF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обеспечение сбалансированности и устойчивости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бюджета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97959" y="5075284"/>
            <a:ext cx="7456551" cy="517050"/>
          </a:xfrm>
          <a:prstGeom prst="roundRect">
            <a:avLst/>
          </a:prstGeom>
          <a:solidFill>
            <a:srgbClr val="EFB2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системы управления и распоряжения муниципальным имуществом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Туапсинский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район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79945" y="5681508"/>
            <a:ext cx="7456551" cy="517050"/>
          </a:xfrm>
          <a:prstGeom prst="roundRect">
            <a:avLst/>
          </a:prstGeom>
          <a:solidFill>
            <a:srgbClr val="9995CF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проведение взвешенной долговой политики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МО </a:t>
            </a:r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Туапсинский </a:t>
            </a:r>
            <a:r>
              <a:rPr lang="ru-RU" sz="1600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район </a:t>
            </a:r>
            <a:endParaRPr lang="ru-RU" sz="1600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909958" y="5940033"/>
            <a:ext cx="648072" cy="0"/>
          </a:xfrm>
          <a:prstGeom prst="straightConnector1">
            <a:avLst/>
          </a:prstGeom>
          <a:ln w="76200">
            <a:solidFill>
              <a:srgbClr val="000099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Скругленный прямоугольник 35"/>
          <p:cNvSpPr/>
          <p:nvPr/>
        </p:nvSpPr>
        <p:spPr>
          <a:xfrm>
            <a:off x="1571627" y="6319570"/>
            <a:ext cx="7456551" cy="421798"/>
          </a:xfrm>
          <a:prstGeom prst="roundRect">
            <a:avLst/>
          </a:prstGeom>
          <a:solidFill>
            <a:srgbClr val="FF7C8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>
                <a:solidFill>
                  <a:srgbClr val="002060"/>
                </a:solidFill>
                <a:latin typeface="Bookman Old Style" panose="02050604050505020204" pitchFamily="18" charset="0"/>
              </a:rPr>
              <a:t>совершенствование межбюджетных отношений</a:t>
            </a:r>
          </a:p>
        </p:txBody>
      </p:sp>
    </p:spTree>
    <p:extLst>
      <p:ext uri="{BB962C8B-B14F-4D97-AF65-F5344CB8AC3E}">
        <p14:creationId xmlns:p14="http://schemas.microsoft.com/office/powerpoint/2010/main" val="237828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12771</TotalTime>
  <Words>5642</Words>
  <Application>Microsoft Office PowerPoint</Application>
  <PresentationFormat>Экран (4:3)</PresentationFormat>
  <Paragraphs>1109</Paragraphs>
  <Slides>63</Slides>
  <Notes>7</Notes>
  <HiddenSlides>4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8" baseType="lpstr">
      <vt:lpstr>Тема Office</vt:lpstr>
      <vt:lpstr>Исполнительная</vt:lpstr>
      <vt:lpstr>1_Исполнительная</vt:lpstr>
      <vt:lpstr>1_Тема Office</vt:lpstr>
      <vt:lpstr>Презентация</vt:lpstr>
      <vt:lpstr>Презентация PowerPoint</vt:lpstr>
      <vt:lpstr>Что такое бюджет для граждан?</vt:lpstr>
      <vt:lpstr>Презентация PowerPoint</vt:lpstr>
      <vt:lpstr>Муниципальное образование Туапсинский район </vt:lpstr>
      <vt:lpstr>Презентация PowerPoint</vt:lpstr>
      <vt:lpstr>В публичных слушаниях принимали участие депутаты Совета МО Туапсинский район, члены общественной палаты Туапсинского района,  а также жители района.</vt:lpstr>
      <vt:lpstr>Презентация PowerPoint</vt:lpstr>
      <vt:lpstr>Цели и задачи бюджетной и налоговой политики                  на 2023 -2025 годы </vt:lpstr>
      <vt:lpstr>Цели и задачи бюджетной и налоговой политики                  на 2023  - 2025 годы </vt:lpstr>
      <vt:lpstr>Основные показатели прогноза социально-экономического развития на 2023 и на период до 2025 года </vt:lpstr>
      <vt:lpstr>Презентация PowerPoint</vt:lpstr>
      <vt:lpstr>Основные характеристики местного бюджета </vt:lpstr>
      <vt:lpstr>Структура налоговых и неналоговых доходов</vt:lpstr>
      <vt:lpstr>Изменения в бюджетном и налоговом  законодательстве,  планируемые к введению в 2023 году</vt:lpstr>
      <vt:lpstr>Налоговые и неналоговые доходы</vt:lpstr>
      <vt:lpstr> Структура безвозмездных поступлений </vt:lpstr>
      <vt:lpstr>РАСХОДЫ БЮДЖЕТА ФОРМИРУЮТСЯ </vt:lpstr>
      <vt:lpstr>Презентация PowerPoint</vt:lpstr>
      <vt:lpstr>Презентация PowerPoint</vt:lpstr>
      <vt:lpstr>Презентация PowerPoint</vt:lpstr>
      <vt:lpstr>МУНИЦИПАЛЬНЫЕ ПРОГРАММЫ        </vt:lpstr>
      <vt:lpstr>МУНИЦИПАЛЬНЫЕ ПРОГРАММЫ</vt:lpstr>
      <vt:lpstr>     МУНИЦИПАЛЬНАЯ ПРОГРАММА «РАЗВИТИЕ ОБРАЗОВАНИЯ  В МУНИЦИПАЛЬНОМ ОБРАЗОВАНИИ ТУАПСИНСКИЙ РАЙОН» РАСХОДЫ НА 2023 ГОД – 1 882 199,2 тыс. рублей  Развитие сети и инфраструктуры образовательных организаций, обеспечивающих доступ населения Туапсинского района к качественным услугам дошкольного, общего образования и дополнительного образования детей 16 162,4 тыс. руб.</vt:lpstr>
      <vt:lpstr>       Формирование системы оценки качества образования и образовательных результатов -   4 001,0 тыс. рублей</vt:lpstr>
      <vt:lpstr>      Реализация мер популяризации среди детей и молодежи научнообразовательной и творческой деятельности, выявление талантливой молодежи – 2 144,9 тыс. руб.</vt:lpstr>
      <vt:lpstr>Обеспечение системы образования Краснодарского края высококвалифицированными кадрами, создание механизмов мотивации педагогов к повышению качества работы  и непрерывному профессиональному развитию – 7 163,9 тыс. руб.</vt:lpstr>
      <vt:lpstr>Развитие современных механизмов, содержания и технологий дошкольного, общего и дополнительного образования. Формирование востребованной системы оценки качества образования и образовательных результатов – 1 724 934,0 тыс. руб.</vt:lpstr>
      <vt:lpstr> Реализация мер по специальной поддержке  отдельных категорий обучающихся – 126 775,6 тыс. руб.</vt:lpstr>
      <vt:lpstr>               Расходы, связанные с подвозом обучающихся муниципального образования Туапсинский район в образовательную организацию Апшеронского района,  в рамках реализация мер по обеспечению доступа населения  Туапсинского района к качественным услугам дошкольного, общего образования и дополнительного образования детей–   518,6 тыс. руб.</vt:lpstr>
      <vt:lpstr>       Расходы, связанные с реализацией федерального проекта  «Патриотическое воспитание граждан Российской Федерации»,  обеспечение оснащением муниципальных общеобразовательных организаций–   498,8 тыс. руб.</vt:lpstr>
      <vt:lpstr>МУНИЦИПАЛЬНАЯ ПРОГРАММА «ТУАПСИНСКИЙ РАЙОН -  ТЕРРИТОРИЯ КОМФОРТНОГО ПРОЖИВАНИЯ»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Дотация на сбалансированность бюджетов поселений</vt:lpstr>
      <vt:lpstr> </vt:lpstr>
      <vt:lpstr>МУНИЦИПАЛЬНАЯ ПРОГРАММА «РАЗВИТИЕ КУЛЬТУРЫ В ТУАПСИНСКОМ РАЙОНЕ»</vt:lpstr>
      <vt:lpstr>МУНИЦИПАЛЬНАЯ ПРОГРАММА «РАЗВИТИЕ КУЛЬТУРЫ В ТУАПСИНСКОМ РАЙОНЕ» </vt:lpstr>
      <vt:lpstr>                                                 МУНИЦИПАЛЬНАЯ ПРОГРАММА «РАЗВИТИЕ ФИЗИЧЕСКОЙ КУЛЬТУРЫ В ТУАПСИНСКОМ РАЙОНЕ» Расходы на 2023 год-                                                                                              154 523,8 тыс.руб.                                                               </vt:lpstr>
      <vt:lpstr>МУНИЦИПАЛЬНАЯ ПРОГРАММА «РАЗВИТИЕ ЖИЛИЩНО-КОММУНАЛЬНОГО ХОЗЯЙСТВА В МУНИЦИПАЛЬНОМ ОБРАЗОВАНИИ ТУАПСИНСКИЙ РАЙОН»</vt:lpstr>
      <vt:lpstr>МУНИЦИПАЛЬНАЯ ПРОГРАММА «ФУНКЦИОНИРОВАНИЕ ОРГАНОВ МЕСТНОГО САМОУПРАВЛЕНИЯ В МУНИЦИПАЛЬНОМ ОБРАЗОВАНИИ ТУАПСИНСКИЙ РАЙОН»</vt:lpstr>
      <vt:lpstr>МУНИЦИПАЛЬНАЯ ПРОГРАММА  «МОЛОДЕЖЬ ТУАПСИНСКОГО РАЙОНА»</vt:lpstr>
      <vt:lpstr>МУНИЦИПАЛЬНАЯ ПРОГРАММА «РАЗВИТИЕ АГРОПРОМЫШЛЕННОГО КОМПЛЕКСА НА ТЕРРИТОРИИ МУНИЦИПАЛЬНОГО ОБРАЗОВАНИЯ ТУАПСИНСКИЙ РАЙОН»</vt:lpstr>
      <vt:lpstr>МУНИЦИПАЛЬНАЯ ПРОГРАММА «ПО УЛУЧШЕНИЮ ПОЛОЖЕНИЯ ДЕТЕЙ В МУНИЦИПАЛЬНОМ ОБРАЗОВАНИИ ТУАПСИНСКИЙ РАЙОН»</vt:lpstr>
      <vt:lpstr>МУНИЦИПАЛЬНАЯ ПРОГРАММА  «ПО УЛУЧШЕНИЮ ПОЛОЖЕНИЯ ДЕТЕЙ В МУНИЦИПАЛЬНОМ ОБРАЗОВАНИИ ТУАПСИНСКИЙ РАЙОН»</vt:lpstr>
      <vt:lpstr>МУНИЦИПАЛЬНАЯ ПРОГРАММА «ОБЕСПЕЧЕНИЕ ПЕРЕВОЗОК ОБУЧАЮЩИХСЯ В ОБРАЗОВАТЕЛЬНЫХ УЧРЕЖДЕНИЯХ И УЧРЕЖДЕНИЯХ СОЦИАЛЬНОЙ СФЕРЫ» </vt:lpstr>
      <vt:lpstr>МУНИЦИПАЛЬНАЯ ПРОГРАММА «СОДЕЙСТВИЕ РАЗВИТИЮ ГРАЖДАНСКОГО ОБЩЕСТВА И ГАРМОНИЗАЦИИЙ МЕЖНАЦИОНАЛЬНЫХ ОТНОШЕНИЙ»</vt:lpstr>
      <vt:lpstr>МУНИЦИПАЛЬНАЯ ПРОГРАММА «ЗАЩИТА НАСЕЛЕНИЯ И ТЕРРИТОРИИ ОТ ЧРЕЗВЫЧАЙНЫХ СИТУАЦИЙ ОБЕСПЕЧЕНИЕ ПОЖАРНОЙ БЕЗОПАСНОСТИ»</vt:lpstr>
      <vt:lpstr>Презентация PowerPoint</vt:lpstr>
      <vt:lpstr>Презентация PowerPoint</vt:lpstr>
      <vt:lpstr>МУНИЦИПАЛЬНАЯ ПРОГРАММА «УПРАВЛЕНИЕ МУНИЦИПАЛЬНОЙ СОБСТВЕННОСТЬЮ»</vt:lpstr>
      <vt:lpstr>МУНИЦИПАЛЬНАЯ ПРОГРАММА «ЭКОНОМИЧЕСКОЕ РАЗВИТИЕ ТУАПСИНСКОГО РАЙОНА»</vt:lpstr>
      <vt:lpstr>МУНИЦИПАЛЬНАЯ ПРОГРАММА «ОБЕСПЕЧЕНИЕ БЕЗОПАСНОСТИ НАСЕЛЕНИЯ ТУАПСИНСКОГО РАЙОНА»</vt:lpstr>
      <vt:lpstr>МУНИЦИПАЛЬНАЯ ПРОГРАММА «СОЦИАЛЬНАЯ ПОДДЕРЖКА ОТДЕЛЬНЫХ КАТЕГОРИЙ ГРАЖДАН  МУНИЦИПАЛЬНОГО ОБРАЗОВАНИЯ ТУАПСИНСКИЙ РАЙОН»</vt:lpstr>
      <vt:lpstr>МУНИЦИПАЛЬНАЯ ПРОГРАММА «РАЗВИТИЕ САНАТОРНО-КУРОРТНОГО И ТУРИСТСКОГО КОМПЛЕКСА МУНИЦИПАЛЬНОГО ОБРАЗОВАНИЯ ТУАПСИНСКИЙ РАЙОН»</vt:lpstr>
      <vt:lpstr>Презентация PowerPoint</vt:lpstr>
      <vt:lpstr>СОФИНАНСИРОВАНИЕ  в 2023 году</vt:lpstr>
      <vt:lpstr>СОФИНАНСИРОВАНИЕ  в 2023 году</vt:lpstr>
      <vt:lpstr>НЕПРОГРАММНЫЕ РАСХОДЫ</vt:lpstr>
      <vt:lpstr>Презентация PowerPoint</vt:lpstr>
      <vt:lpstr>ФИНАНСОВОЕ УПРАВЛЕНИЕ АДМИНИСТРАЦИИ МУНИЦИПАЛЬНОГО ОБРАЗОВАНИЯ ТУАПСИНСКИЙ РАЙОН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Кармрян А.Р.</cp:lastModifiedBy>
  <cp:revision>1281</cp:revision>
  <cp:lastPrinted>2021-12-17T13:10:50Z</cp:lastPrinted>
  <dcterms:modified xsi:type="dcterms:W3CDTF">2022-12-21T12:11:36Z</dcterms:modified>
</cp:coreProperties>
</file>