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pptx" ContentType="application/vnd.openxmlformats-officedocument.presentationml.presentation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57"/>
  </p:notesMasterIdLst>
  <p:sldIdLst>
    <p:sldId id="389" r:id="rId4"/>
    <p:sldId id="259" r:id="rId5"/>
    <p:sldId id="276" r:id="rId6"/>
    <p:sldId id="272" r:id="rId7"/>
    <p:sldId id="273" r:id="rId8"/>
    <p:sldId id="387" r:id="rId9"/>
    <p:sldId id="328" r:id="rId10"/>
    <p:sldId id="275" r:id="rId11"/>
    <p:sldId id="274" r:id="rId12"/>
    <p:sldId id="373" r:id="rId13"/>
    <p:sldId id="271" r:id="rId14"/>
    <p:sldId id="391" r:id="rId15"/>
    <p:sldId id="326" r:id="rId16"/>
    <p:sldId id="395" r:id="rId17"/>
    <p:sldId id="327" r:id="rId18"/>
    <p:sldId id="285" r:id="rId19"/>
    <p:sldId id="381" r:id="rId20"/>
    <p:sldId id="332" r:id="rId21"/>
    <p:sldId id="286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53" r:id="rId36"/>
    <p:sldId id="354" r:id="rId37"/>
    <p:sldId id="355" r:id="rId38"/>
    <p:sldId id="356" r:id="rId39"/>
    <p:sldId id="357" r:id="rId40"/>
    <p:sldId id="358" r:id="rId41"/>
    <p:sldId id="359" r:id="rId42"/>
    <p:sldId id="360" r:id="rId43"/>
    <p:sldId id="361" r:id="rId44"/>
    <p:sldId id="362" r:id="rId45"/>
    <p:sldId id="363" r:id="rId46"/>
    <p:sldId id="383" r:id="rId47"/>
    <p:sldId id="364" r:id="rId48"/>
    <p:sldId id="365" r:id="rId49"/>
    <p:sldId id="366" r:id="rId50"/>
    <p:sldId id="376" r:id="rId51"/>
    <p:sldId id="385" r:id="rId52"/>
    <p:sldId id="367" r:id="rId53"/>
    <p:sldId id="371" r:id="rId54"/>
    <p:sldId id="393" r:id="rId55"/>
    <p:sldId id="370" r:id="rId56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9CB0"/>
    <a:srgbClr val="FCC4D0"/>
    <a:srgbClr val="F991A7"/>
    <a:srgbClr val="FFFF99"/>
    <a:srgbClr val="B2DC66"/>
    <a:srgbClr val="8ABF2B"/>
    <a:srgbClr val="8D1739"/>
    <a:srgbClr val="EA7A9A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1970" autoAdjust="0"/>
  </p:normalViewPr>
  <p:slideViewPr>
    <p:cSldViewPr>
      <p:cViewPr>
        <p:scale>
          <a:sx n="80" d="100"/>
          <a:sy n="80" d="100"/>
        </p:scale>
        <p:origin x="-1522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882062648827315"/>
          <c:y val="0.16177587876179991"/>
          <c:w val="0.60841921434759971"/>
          <c:h val="0.67826291584864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outerShdw blurRad="50800" dist="50800" dir="5400000" algn="ctr" rotWithShape="0">
                <a:srgbClr val="000000">
                  <a:alpha val="89000"/>
                </a:srgbClr>
              </a:outerShdw>
            </a:effectLst>
          </c:spPr>
          <c:explosion val="12"/>
          <c:dPt>
            <c:idx val="0"/>
            <c:bubble3D val="0"/>
            <c:explosion val="5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1"/>
            <c:bubble3D val="0"/>
            <c:explosion val="6"/>
            <c:spPr>
              <a:solidFill>
                <a:srgbClr val="D60029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2"/>
            <c:bubble3D val="0"/>
            <c:explosion val="7"/>
            <c:spPr>
              <a:solidFill>
                <a:srgbClr val="FFC00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3"/>
            <c:bubble3D val="0"/>
            <c:spPr>
              <a:solidFill>
                <a:srgbClr val="00B05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4"/>
            <c:bubble3D val="0"/>
            <c:spPr>
              <a:solidFill>
                <a:srgbClr val="6600CC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5"/>
            <c:bubble3D val="0"/>
            <c:explosion val="21"/>
            <c:spPr>
              <a:solidFill>
                <a:srgbClr val="FF330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1830225361465472"/>
                  <c:y val="3.198521501761570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8887831137996042E-3"/>
                  <c:y val="-0.101361677379447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1553363388445927"/>
                  <c:y val="-3.2844478659602598E-2"/>
                </c:manualLayout>
              </c:layout>
              <c:spPr>
                <a:solidFill>
                  <a:schemeClr val="bg1"/>
                </a:solidFill>
                <a:ln w="22225"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c:spPr>
              <c:txPr>
                <a:bodyPr/>
                <a:lstStyle/>
                <a:p>
                  <a:pPr>
                    <a:defRPr sz="1600" b="1">
                      <a:solidFill>
                        <a:srgbClr val="000099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830272484700085E-2"/>
                  <c:y val="-0.102921698087835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0537155157357048"/>
                  <c:y val="-0.109315412957534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8976232596827728E-2"/>
                  <c:y val="-4.095117392356722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7254123998587826E-2"/>
                  <c:y val="-4.37177119208982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600" b="1">
                    <a:solidFill>
                      <a:srgbClr val="000099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розничная торговля и общественное питание </c:v>
                </c:pt>
                <c:pt idx="1">
                  <c:v>транспорт </c:v>
                </c:pt>
                <c:pt idx="2">
                  <c:v>промышленная деятельность</c:v>
                </c:pt>
                <c:pt idx="3">
                  <c:v>курортно-туристический комплекс</c:v>
                </c:pt>
                <c:pt idx="4">
                  <c:v>строительство</c:v>
                </c:pt>
                <c:pt idx="5">
                  <c:v>сельское хозяйство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37.1</c:v>
                </c:pt>
                <c:pt idx="1">
                  <c:v>35.6</c:v>
                </c:pt>
                <c:pt idx="2">
                  <c:v>25.5</c:v>
                </c:pt>
                <c:pt idx="3">
                  <c:v>8.2000000000000011</c:v>
                </c:pt>
                <c:pt idx="4">
                  <c:v>2.9</c:v>
                </c:pt>
                <c:pt idx="5">
                  <c:v>1.2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розничная торговля и общественное питание </c:v>
                </c:pt>
                <c:pt idx="1">
                  <c:v>транспорт </c:v>
                </c:pt>
                <c:pt idx="2">
                  <c:v>промышленная деятельность</c:v>
                </c:pt>
                <c:pt idx="3">
                  <c:v>курортно-туристический комплекс</c:v>
                </c:pt>
                <c:pt idx="4">
                  <c:v>строительство</c:v>
                </c:pt>
                <c:pt idx="5">
                  <c:v>сельское хозяйство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0.34200000000000086</c:v>
                </c:pt>
                <c:pt idx="1">
                  <c:v>0.32000000000000056</c:v>
                </c:pt>
                <c:pt idx="2">
                  <c:v>0.23</c:v>
                </c:pt>
                <c:pt idx="3">
                  <c:v>7.0000000000000034E-2</c:v>
                </c:pt>
                <c:pt idx="4">
                  <c:v>2.6000000000000054E-2</c:v>
                </c:pt>
                <c:pt idx="5">
                  <c:v>1.0999999999999999E-2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20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635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>
        <c:manualLayout>
          <c:layoutTarget val="inner"/>
          <c:xMode val="edge"/>
          <c:yMode val="edge"/>
          <c:x val="5.1746776505568817E-2"/>
          <c:y val="8.1094875549415718E-2"/>
          <c:w val="0.60364401675436674"/>
          <c:h val="0.8180491584196908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Прочие </c:v>
                </c:pt>
              </c:strCache>
            </c:strRef>
          </c:tx>
          <c:spPr>
            <a:solidFill>
              <a:srgbClr val="00F6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</c:v>
                </c:pt>
                <c:pt idx="1">
                  <c:v>39</c:v>
                </c:pt>
                <c:pt idx="2">
                  <c:v>39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УСН</c:v>
                </c:pt>
              </c:strCache>
            </c:strRef>
          </c:tx>
          <c:spPr>
            <a:solidFill>
              <a:srgbClr val="BE125C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63</c:v>
                </c:pt>
                <c:pt idx="1">
                  <c:v>70</c:v>
                </c:pt>
                <c:pt idx="2">
                  <c:v>71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Налог на имущество организаций 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65</c:v>
                </c:pt>
                <c:pt idx="1">
                  <c:v>66</c:v>
                </c:pt>
                <c:pt idx="2">
                  <c:v>67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Налог на прибыль</c:v>
                </c:pt>
              </c:strCache>
            </c:strRef>
          </c:tx>
          <c:spPr>
            <a:solidFill>
              <a:srgbClr val="66FF66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62</c:v>
                </c:pt>
                <c:pt idx="1">
                  <c:v>62</c:v>
                </c:pt>
                <c:pt idx="2">
                  <c:v>63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ЕНВД 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70</c:v>
                </c:pt>
                <c:pt idx="1">
                  <c:v>10</c:v>
                </c:pt>
                <c:pt idx="2">
                  <c:v>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Арендная плата за землю</c:v>
                </c:pt>
              </c:strCache>
            </c:strRef>
          </c:tx>
          <c:spPr>
            <a:solidFill>
              <a:srgbClr val="69B4FF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148</c:v>
                </c:pt>
                <c:pt idx="1">
                  <c:v>148</c:v>
                </c:pt>
                <c:pt idx="2">
                  <c:v>148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НДФЛ 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Лист1!$H$2:$H$4</c:f>
              <c:numCache>
                <c:formatCode>General</c:formatCode>
                <c:ptCount val="3"/>
                <c:pt idx="0">
                  <c:v>555</c:v>
                </c:pt>
                <c:pt idx="1">
                  <c:v>553</c:v>
                </c:pt>
                <c:pt idx="2">
                  <c:v>554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gapDepth val="75"/>
        <c:shape val="cylinder"/>
        <c:axId val="89070592"/>
        <c:axId val="89088768"/>
        <c:axId val="0"/>
      </c:bar3DChart>
      <c:catAx>
        <c:axId val="8907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solidFill>
                  <a:srgbClr val="002060"/>
                </a:solidFill>
              </a:defRPr>
            </a:pPr>
            <a:endParaRPr lang="ru-RU"/>
          </a:p>
        </c:txPr>
        <c:crossAx val="89088768"/>
        <c:crosses val="autoZero"/>
        <c:auto val="1"/>
        <c:lblAlgn val="ctr"/>
        <c:lblOffset val="100"/>
        <c:noMultiLvlLbl val="0"/>
      </c:catAx>
      <c:valAx>
        <c:axId val="89088768"/>
        <c:scaling>
          <c:orientation val="minMax"/>
          <c:max val="1000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89070592"/>
        <c:crosses val="autoZero"/>
        <c:crossBetween val="between"/>
        <c:majorUnit val="200"/>
        <c:minorUnit val="200"/>
      </c:valAx>
      <c:spPr>
        <a:scene3d>
          <a:camera prst="orthographicFront"/>
          <a:lightRig rig="threePt" dir="t"/>
        </a:scene3d>
        <a:sp3d prstMaterial="matte"/>
      </c:spPr>
    </c:plotArea>
    <c:legend>
      <c:legendPos val="r"/>
      <c:layout>
        <c:manualLayout>
          <c:xMode val="edge"/>
          <c:yMode val="edge"/>
          <c:x val="0.64694176066308084"/>
          <c:y val="0.77845802629170713"/>
          <c:w val="0.35165006723744691"/>
          <c:h val="0.21527431280761641"/>
        </c:manualLayout>
      </c:layout>
      <c:overlay val="0"/>
      <c:spPr>
        <a:noFill/>
        <a:scene3d>
          <a:camera prst="orthographicFront"/>
          <a:lightRig rig="threePt" dir="t"/>
        </a:scene3d>
        <a:sp3d/>
      </c:spPr>
      <c:txPr>
        <a:bodyPr/>
        <a:lstStyle/>
        <a:p>
          <a:pPr>
            <a:defRPr sz="120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512850553146776E-2"/>
          <c:y val="0.10592383385663588"/>
          <c:w val="0.95486202677756959"/>
          <c:h val="0.40525822662069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
неналоговые доходы</c:v>
                </c:pt>
              </c:strCache>
            </c:strRef>
          </c:tx>
          <c:spPr>
            <a:solidFill>
              <a:schemeClr val="accent3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4.1177970974394006E-3"/>
                  <c:y val="-1.01806675696197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3">
                  <a:lumMod val="20000"/>
                  <a:lumOff val="8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28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 факт 
2018</c:v>
                </c:pt>
                <c:pt idx="1">
                  <c:v>ожидаемая оценка 2019</c:v>
                </c:pt>
                <c:pt idx="2">
                  <c:v>прогноз 
2020</c:v>
                </c:pt>
                <c:pt idx="3">
                  <c:v>прогноз 
2021</c:v>
                </c:pt>
                <c:pt idx="4">
                  <c:v>прогноз 
2022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1000</c:v>
                </c:pt>
                <c:pt idx="1">
                  <c:v>993</c:v>
                </c:pt>
                <c:pt idx="2">
                  <c:v>1002</c:v>
                </c:pt>
                <c:pt idx="3" formatCode="General">
                  <c:v>948</c:v>
                </c:pt>
                <c:pt idx="4" formatCode="General">
                  <c:v>942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5026304"/>
        <c:axId val="125469824"/>
      </c:barChart>
      <c:catAx>
        <c:axId val="85026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tx1"/>
                </a:solidFill>
              </a:defRPr>
            </a:pPr>
            <a:endParaRPr lang="ru-RU"/>
          </a:p>
        </c:txPr>
        <c:crossAx val="125469824"/>
        <c:crosses val="autoZero"/>
        <c:auto val="1"/>
        <c:lblAlgn val="ctr"/>
        <c:lblOffset val="100"/>
        <c:noMultiLvlLbl val="0"/>
      </c:catAx>
      <c:valAx>
        <c:axId val="125469824"/>
        <c:scaling>
          <c:orientation val="minMax"/>
          <c:max val="1200"/>
          <c:min val="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8502630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 algn="just">
              <a:defRPr sz="1400" b="1">
                <a:solidFill>
                  <a:schemeClr val="tx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74493132681691043"/>
          <c:y val="0.75331024005212499"/>
          <c:w val="0.23227996264801368"/>
          <c:h val="0.11026881451497055"/>
        </c:manualLayout>
      </c:layout>
      <c:overlay val="0"/>
      <c:txPr>
        <a:bodyPr/>
        <a:lstStyle/>
        <a:p>
          <a:pPr algn="just">
            <a:defRPr sz="1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69564741907263E-2"/>
          <c:y val="6.7563944872300524E-2"/>
          <c:w val="0.62755916447944005"/>
          <c:h val="0.7969837752463534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3888888888888994E-2"/>
                  <c:y val="-4.6960124304347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701E-2"/>
                  <c:y val="-6.708678305819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6.70858918633529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1302.4000000000001</c:v>
                </c:pt>
                <c:pt idx="1">
                  <c:v>1173.0999999999999</c:v>
                </c:pt>
                <c:pt idx="2">
                  <c:v>1163.8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3888888888888938E-2"/>
                  <c:y val="-3.35429459316764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701E-2"/>
                  <c:y val="1.302113905675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111111111111125E-2"/>
                  <c:y val="9.6669163699111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1000.5</c:v>
                </c:pt>
                <c:pt idx="1">
                  <c:v>948.2</c:v>
                </c:pt>
                <c:pt idx="2">
                  <c:v>942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26187008"/>
        <c:axId val="126188544"/>
        <c:axId val="0"/>
      </c:bar3DChart>
      <c:catAx>
        <c:axId val="126187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26188544"/>
        <c:crosses val="autoZero"/>
        <c:auto val="1"/>
        <c:lblAlgn val="ctr"/>
        <c:lblOffset val="100"/>
        <c:noMultiLvlLbl val="0"/>
      </c:catAx>
      <c:valAx>
        <c:axId val="126188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61870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22548118985163"/>
          <c:y val="6.7531217564200774E-2"/>
          <c:w val="0.21663407699037621"/>
          <c:h val="0.750358249617525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BC33A-8879-4AA8-AAE8-1C6F0818F239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1964BB-F41C-42BC-8E5C-5DEABF1ECE40}">
      <dgm:prSet phldrT="[Текст]" custT="1"/>
      <dgm:spPr>
        <a:solidFill>
          <a:srgbClr val="00206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bg1"/>
              </a:solidFill>
            </a:rPr>
            <a:t>Проект бюджета муниципального образования Туапсинский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1"/>
              </a:solidFill>
            </a:rPr>
            <a:t> район</a:t>
          </a:r>
          <a:endParaRPr lang="ru-RU" sz="2000" dirty="0">
            <a:solidFill>
              <a:schemeClr val="bg1"/>
            </a:solidFill>
          </a:endParaRPr>
        </a:p>
      </dgm:t>
    </dgm:pt>
    <dgm:pt modelId="{53249F8C-BB3B-494F-B11C-01B88163B488}" type="parTrans" cxnId="{5C7DC50D-29A0-49F6-A1EB-EDCAB7964259}">
      <dgm:prSet/>
      <dgm:spPr/>
      <dgm:t>
        <a:bodyPr/>
        <a:lstStyle/>
        <a:p>
          <a:endParaRPr lang="ru-RU"/>
        </a:p>
      </dgm:t>
    </dgm:pt>
    <dgm:pt modelId="{AA3B35C4-9302-4D4E-BFE7-88ADFB417814}" type="sibTrans" cxnId="{5C7DC50D-29A0-49F6-A1EB-EDCAB7964259}">
      <dgm:prSet/>
      <dgm:spPr/>
      <dgm:t>
        <a:bodyPr/>
        <a:lstStyle/>
        <a:p>
          <a:endParaRPr lang="ru-RU"/>
        </a:p>
      </dgm:t>
    </dgm:pt>
    <dgm:pt modelId="{BEFCE5AD-18BD-47D0-BAB2-6C5958307B5D}">
      <dgm:prSet phldrT="[Текст]" custT="1"/>
      <dgm:spPr>
        <a:solidFill>
          <a:srgbClr val="92D050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solidFill>
                <a:srgbClr val="002060"/>
              </a:solidFill>
            </a:rPr>
            <a:t>Бюджетное послание Президента Российской </a:t>
          </a:r>
        </a:p>
        <a:p>
          <a:pPr>
            <a:spcAft>
              <a:spcPts val="0"/>
            </a:spcAft>
          </a:pPr>
          <a:r>
            <a:rPr lang="ru-RU" sz="1800" b="1" dirty="0" smtClean="0">
              <a:solidFill>
                <a:srgbClr val="002060"/>
              </a:solidFill>
            </a:rPr>
            <a:t>Федерации  Федеральному собранию                                                                   с учетом майских  Указов Президента</a:t>
          </a:r>
          <a:endParaRPr lang="ru-RU" sz="1800" dirty="0">
            <a:solidFill>
              <a:srgbClr val="002060"/>
            </a:solidFill>
          </a:endParaRPr>
        </a:p>
      </dgm:t>
    </dgm:pt>
    <dgm:pt modelId="{F07A43A2-CF0D-49C2-ADF2-2C0ADC953B67}" type="parTrans" cxnId="{1EFF36AE-7B0D-428C-8681-2DAA68DF76E8}">
      <dgm:prSet/>
      <dgm:spPr/>
      <dgm:t>
        <a:bodyPr/>
        <a:lstStyle/>
        <a:p>
          <a:endParaRPr lang="ru-RU" dirty="0"/>
        </a:p>
      </dgm:t>
    </dgm:pt>
    <dgm:pt modelId="{FB2335E8-BDBB-4E4F-A1D0-A7D2CBA7A921}" type="sibTrans" cxnId="{1EFF36AE-7B0D-428C-8681-2DAA68DF76E8}">
      <dgm:prSet/>
      <dgm:spPr/>
      <dgm:t>
        <a:bodyPr/>
        <a:lstStyle/>
        <a:p>
          <a:endParaRPr lang="ru-RU"/>
        </a:p>
      </dgm:t>
    </dgm:pt>
    <dgm:pt modelId="{61B469F6-1F67-4D15-8A71-1F5C1C0D4080}">
      <dgm:prSet phldrT="[Текст]" custT="1"/>
      <dgm:spPr>
        <a:solidFill>
          <a:srgbClr val="FF9966"/>
        </a:solidFill>
      </dgm:spPr>
      <dgm:t>
        <a:bodyPr/>
        <a:lstStyle/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dirty="0" smtClean="0">
              <a:solidFill>
                <a:srgbClr val="002060"/>
              </a:solidFill>
            </a:rPr>
            <a:t>Основные направления бюджетной и налоговой политики МО Туапсинский район на 2020 год и на плановый   период 2021 и 2022 годов </a:t>
          </a:r>
          <a:endParaRPr lang="ru-RU" sz="1800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dirty="0">
            <a:solidFill>
              <a:srgbClr val="002060"/>
            </a:solidFill>
          </a:endParaRPr>
        </a:p>
      </dgm:t>
    </dgm:pt>
    <dgm:pt modelId="{6607B006-395C-47AA-903F-99F93714733B}" type="parTrans" cxnId="{F98313FA-7DFB-4E72-9398-EDED8BB5DBD1}">
      <dgm:prSet/>
      <dgm:spPr/>
      <dgm:t>
        <a:bodyPr/>
        <a:lstStyle/>
        <a:p>
          <a:endParaRPr lang="ru-RU" dirty="0"/>
        </a:p>
      </dgm:t>
    </dgm:pt>
    <dgm:pt modelId="{65A823B2-2DF7-4661-A893-EDA85174815D}" type="sibTrans" cxnId="{F98313FA-7DFB-4E72-9398-EDED8BB5DBD1}">
      <dgm:prSet/>
      <dgm:spPr/>
      <dgm:t>
        <a:bodyPr/>
        <a:lstStyle/>
        <a:p>
          <a:endParaRPr lang="ru-RU"/>
        </a:p>
      </dgm:t>
    </dgm:pt>
    <dgm:pt modelId="{7B407867-121C-4EE0-8E89-9D89A0746FC7}">
      <dgm:prSet phldrT="[Текст]" custT="1"/>
      <dgm:spPr>
        <a:solidFill>
          <a:srgbClr val="66CCFF"/>
        </a:solidFill>
      </dgm:spPr>
      <dgm:t>
        <a:bodyPr/>
        <a:lstStyle/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b="1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dirty="0" smtClean="0">
              <a:solidFill>
                <a:srgbClr val="002060"/>
              </a:solidFill>
            </a:rPr>
            <a:t>Прогноз социально-экономического  развития  </a:t>
          </a:r>
        </a:p>
        <a:p>
          <a:r>
            <a:rPr lang="ru-RU" sz="1800" b="1" dirty="0" smtClean="0">
              <a:solidFill>
                <a:srgbClr val="002060"/>
              </a:solidFill>
            </a:rPr>
            <a:t>МО Туапсинский район на </a:t>
          </a:r>
          <a:r>
            <a:rPr lang="ru-RU" sz="1600" b="1" dirty="0" smtClean="0">
              <a:solidFill>
                <a:srgbClr val="002060"/>
              </a:solidFill>
            </a:rPr>
            <a:t>2020 год </a:t>
          </a:r>
        </a:p>
        <a:p>
          <a:r>
            <a:rPr lang="ru-RU" sz="1600" b="1" dirty="0" smtClean="0">
              <a:solidFill>
                <a:srgbClr val="002060"/>
              </a:solidFill>
            </a:rPr>
            <a:t>и на период до 2022 года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>
            <a:solidFill>
              <a:srgbClr val="002060"/>
            </a:solidFill>
          </a:endParaRPr>
        </a:p>
      </dgm:t>
    </dgm:pt>
    <dgm:pt modelId="{D94F7E24-3993-4B01-994B-6C9A66C3C6EE}" type="parTrans" cxnId="{878D54C4-CCD7-4A9C-A4AD-358301606B00}">
      <dgm:prSet/>
      <dgm:spPr/>
      <dgm:t>
        <a:bodyPr/>
        <a:lstStyle/>
        <a:p>
          <a:endParaRPr lang="ru-RU" dirty="0"/>
        </a:p>
      </dgm:t>
    </dgm:pt>
    <dgm:pt modelId="{814B43FA-F22D-4B9B-9C41-F6DFFDE371DF}" type="sibTrans" cxnId="{878D54C4-CCD7-4A9C-A4AD-358301606B00}">
      <dgm:prSet/>
      <dgm:spPr/>
      <dgm:t>
        <a:bodyPr/>
        <a:lstStyle/>
        <a:p>
          <a:endParaRPr lang="ru-RU"/>
        </a:p>
      </dgm:t>
    </dgm:pt>
    <dgm:pt modelId="{68B606B4-AFA8-48FD-95CA-0E03B38FF98C}">
      <dgm:prSet phldrT="[Текст]" custT="1"/>
      <dgm:spPr>
        <a:solidFill>
          <a:srgbClr val="FFFF66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solidFill>
                <a:srgbClr val="002060"/>
              </a:solidFill>
            </a:rPr>
            <a:t>Муниципальные программы  </a:t>
          </a:r>
        </a:p>
        <a:p>
          <a:pPr>
            <a:spcAft>
              <a:spcPts val="0"/>
            </a:spcAft>
          </a:pPr>
          <a:r>
            <a:rPr lang="ru-RU" sz="1800" b="1" dirty="0" smtClean="0">
              <a:solidFill>
                <a:srgbClr val="002060"/>
              </a:solidFill>
            </a:rPr>
            <a:t>МО Туапсинский район</a:t>
          </a:r>
          <a:endParaRPr lang="ru-RU" sz="1800" b="1" dirty="0">
            <a:solidFill>
              <a:srgbClr val="002060"/>
            </a:solidFill>
          </a:endParaRPr>
        </a:p>
      </dgm:t>
    </dgm:pt>
    <dgm:pt modelId="{4F12C390-E1AC-4E57-9485-E0693DCBAE72}" type="parTrans" cxnId="{BD354C52-3136-4AFE-ADE1-E65E565DE2D8}">
      <dgm:prSet/>
      <dgm:spPr/>
      <dgm:t>
        <a:bodyPr/>
        <a:lstStyle/>
        <a:p>
          <a:endParaRPr lang="ru-RU" dirty="0"/>
        </a:p>
      </dgm:t>
    </dgm:pt>
    <dgm:pt modelId="{F364DF7D-79BD-45CF-94B5-EAD17A0D2BFC}" type="sibTrans" cxnId="{BD354C52-3136-4AFE-ADE1-E65E565DE2D8}">
      <dgm:prSet/>
      <dgm:spPr/>
      <dgm:t>
        <a:bodyPr/>
        <a:lstStyle/>
        <a:p>
          <a:endParaRPr lang="ru-RU"/>
        </a:p>
      </dgm:t>
    </dgm:pt>
    <dgm:pt modelId="{3313379A-A765-4811-9B56-65DDA23823F0}">
      <dgm:prSet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Основные направления бюджетной и налоговой политики Краснодарского края на 2020 год и на плановый   период 2021-2022 годов </a:t>
          </a:r>
          <a:endParaRPr lang="ru-RU" sz="1800" dirty="0">
            <a:solidFill>
              <a:schemeClr val="bg1"/>
            </a:solidFill>
          </a:endParaRPr>
        </a:p>
      </dgm:t>
    </dgm:pt>
    <dgm:pt modelId="{814E3145-C86E-4B04-A528-644CEC7C7EEE}" type="parTrans" cxnId="{B7201E6F-2FBA-49BB-8203-5AA5ADC4D638}">
      <dgm:prSet/>
      <dgm:spPr/>
      <dgm:t>
        <a:bodyPr/>
        <a:lstStyle/>
        <a:p>
          <a:endParaRPr lang="ru-RU" dirty="0"/>
        </a:p>
      </dgm:t>
    </dgm:pt>
    <dgm:pt modelId="{8D45C34F-8D9F-4D74-BDAF-45DB6A113421}" type="sibTrans" cxnId="{B7201E6F-2FBA-49BB-8203-5AA5ADC4D638}">
      <dgm:prSet/>
      <dgm:spPr/>
      <dgm:t>
        <a:bodyPr/>
        <a:lstStyle/>
        <a:p>
          <a:endParaRPr lang="ru-RU"/>
        </a:p>
      </dgm:t>
    </dgm:pt>
    <dgm:pt modelId="{A3784F4C-F419-44A4-962D-AC768E69BA0C}" type="pres">
      <dgm:prSet presAssocID="{B55BC33A-8879-4AA8-AAE8-1C6F0818F23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64AF2C-55D4-4A09-B72A-1043D2DB5D2C}" type="pres">
      <dgm:prSet presAssocID="{1A1964BB-F41C-42BC-8E5C-5DEABF1ECE40}" presName="root1" presStyleCnt="0"/>
      <dgm:spPr/>
    </dgm:pt>
    <dgm:pt modelId="{5D6A5FA5-BECC-43B8-8C26-F415C5E4E597}" type="pres">
      <dgm:prSet presAssocID="{1A1964BB-F41C-42BC-8E5C-5DEABF1ECE40}" presName="LevelOneTextNode" presStyleLbl="node0" presStyleIdx="0" presStyleCnt="1" custAng="5400000" custScaleX="490770" custScaleY="69099" custLinFactNeighborX="-6510" custLinFactNeighborY="-91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D8A903-A0AC-4588-8156-A899E4AC3963}" type="pres">
      <dgm:prSet presAssocID="{1A1964BB-F41C-42BC-8E5C-5DEABF1ECE40}" presName="level2hierChild" presStyleCnt="0"/>
      <dgm:spPr/>
    </dgm:pt>
    <dgm:pt modelId="{C63F12E2-2B78-4026-8E19-0402C92BFA59}" type="pres">
      <dgm:prSet presAssocID="{F07A43A2-CF0D-49C2-ADF2-2C0ADC953B67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606404BE-3B93-4B49-B0DF-B09BBCCDCB46}" type="pres">
      <dgm:prSet presAssocID="{F07A43A2-CF0D-49C2-ADF2-2C0ADC953B67}" presName="connTx" presStyleLbl="parChTrans1D2" presStyleIdx="0" presStyleCnt="5"/>
      <dgm:spPr/>
      <dgm:t>
        <a:bodyPr/>
        <a:lstStyle/>
        <a:p>
          <a:endParaRPr lang="ru-RU"/>
        </a:p>
      </dgm:t>
    </dgm:pt>
    <dgm:pt modelId="{4E2F81F5-5A3B-4634-9509-D62C95FD3E3E}" type="pres">
      <dgm:prSet presAssocID="{BEFCE5AD-18BD-47D0-BAB2-6C5958307B5D}" presName="root2" presStyleCnt="0"/>
      <dgm:spPr/>
    </dgm:pt>
    <dgm:pt modelId="{30605799-F5A7-4E9B-883D-52AB8D29BFE5}" type="pres">
      <dgm:prSet presAssocID="{BEFCE5AD-18BD-47D0-BAB2-6C5958307B5D}" presName="LevelTwoTextNode" presStyleLbl="node2" presStyleIdx="0" presStyleCnt="5" custScaleX="288168" custScaleY="202329" custLinFactNeighborX="524" custLinFactNeighborY="-420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AB92DD-8A5C-4ABB-982C-4BC2B3333467}" type="pres">
      <dgm:prSet presAssocID="{BEFCE5AD-18BD-47D0-BAB2-6C5958307B5D}" presName="level3hierChild" presStyleCnt="0"/>
      <dgm:spPr/>
    </dgm:pt>
    <dgm:pt modelId="{73BB9ABE-55A5-4D96-B34E-B6FDDFB1E6A7}" type="pres">
      <dgm:prSet presAssocID="{6607B006-395C-47AA-903F-99F93714733B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AB405033-19B8-4611-9784-3FF105FEEA9A}" type="pres">
      <dgm:prSet presAssocID="{6607B006-395C-47AA-903F-99F93714733B}" presName="connTx" presStyleLbl="parChTrans1D2" presStyleIdx="1" presStyleCnt="5"/>
      <dgm:spPr/>
      <dgm:t>
        <a:bodyPr/>
        <a:lstStyle/>
        <a:p>
          <a:endParaRPr lang="ru-RU"/>
        </a:p>
      </dgm:t>
    </dgm:pt>
    <dgm:pt modelId="{2DDF467F-C119-4DA5-8AE4-F0D9246E9B75}" type="pres">
      <dgm:prSet presAssocID="{61B469F6-1F67-4D15-8A71-1F5C1C0D4080}" presName="root2" presStyleCnt="0"/>
      <dgm:spPr/>
    </dgm:pt>
    <dgm:pt modelId="{6A94F47C-4FE3-4A6B-921F-84094EF019B2}" type="pres">
      <dgm:prSet presAssocID="{61B469F6-1F67-4D15-8A71-1F5C1C0D4080}" presName="LevelTwoTextNode" presStyleLbl="node2" presStyleIdx="1" presStyleCnt="5" custScaleX="283005" custScaleY="142691" custLinFactY="69564" custLinFactNeighborX="5687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B93AE4-DAA8-4112-9269-903D69FD4D67}" type="pres">
      <dgm:prSet presAssocID="{61B469F6-1F67-4D15-8A71-1F5C1C0D4080}" presName="level3hierChild" presStyleCnt="0"/>
      <dgm:spPr/>
    </dgm:pt>
    <dgm:pt modelId="{25425BF1-58A1-4863-87C4-018725F25A95}" type="pres">
      <dgm:prSet presAssocID="{D94F7E24-3993-4B01-994B-6C9A66C3C6EE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9D0234BA-0599-47E6-87CF-3875D619BE09}" type="pres">
      <dgm:prSet presAssocID="{D94F7E24-3993-4B01-994B-6C9A66C3C6EE}" presName="connTx" presStyleLbl="parChTrans1D2" presStyleIdx="2" presStyleCnt="5"/>
      <dgm:spPr/>
      <dgm:t>
        <a:bodyPr/>
        <a:lstStyle/>
        <a:p>
          <a:endParaRPr lang="ru-RU"/>
        </a:p>
      </dgm:t>
    </dgm:pt>
    <dgm:pt modelId="{C8DB3051-B709-4D04-98AD-66CCAE468554}" type="pres">
      <dgm:prSet presAssocID="{7B407867-121C-4EE0-8E89-9D89A0746FC7}" presName="root2" presStyleCnt="0"/>
      <dgm:spPr/>
    </dgm:pt>
    <dgm:pt modelId="{68896765-CE76-4426-9210-97F5741D95D4}" type="pres">
      <dgm:prSet presAssocID="{7B407867-121C-4EE0-8E89-9D89A0746FC7}" presName="LevelTwoTextNode" presStyleLbl="node2" presStyleIdx="2" presStyleCnt="5" custScaleX="284590" custScaleY="139944" custLinFactY="86570" custLinFactNeighborX="6576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647B63-62B8-4873-BB19-2FC31E3614CD}" type="pres">
      <dgm:prSet presAssocID="{7B407867-121C-4EE0-8E89-9D89A0746FC7}" presName="level3hierChild" presStyleCnt="0"/>
      <dgm:spPr/>
    </dgm:pt>
    <dgm:pt modelId="{E04AD75E-F9D9-4B7B-A3B1-CF05AE9DCC49}" type="pres">
      <dgm:prSet presAssocID="{4F12C390-E1AC-4E57-9485-E0693DCBAE72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7BF5CABF-638D-4D43-8E2A-C9438B4E5CD3}" type="pres">
      <dgm:prSet presAssocID="{4F12C390-E1AC-4E57-9485-E0693DCBAE72}" presName="connTx" presStyleLbl="parChTrans1D2" presStyleIdx="3" presStyleCnt="5"/>
      <dgm:spPr/>
      <dgm:t>
        <a:bodyPr/>
        <a:lstStyle/>
        <a:p>
          <a:endParaRPr lang="ru-RU"/>
        </a:p>
      </dgm:t>
    </dgm:pt>
    <dgm:pt modelId="{8550D2C9-262D-4E2F-863E-EE75FDEA5409}" type="pres">
      <dgm:prSet presAssocID="{68B606B4-AFA8-48FD-95CA-0E03B38FF98C}" presName="root2" presStyleCnt="0"/>
      <dgm:spPr/>
    </dgm:pt>
    <dgm:pt modelId="{97F89BEF-610A-419B-8A3F-66CB9E89428A}" type="pres">
      <dgm:prSet presAssocID="{68B606B4-AFA8-48FD-95CA-0E03B38FF98C}" presName="LevelTwoTextNode" presStyleLbl="node2" presStyleIdx="3" presStyleCnt="5" custScaleX="281808" custScaleY="112196" custLinFactY="100000" custLinFactNeighborX="8306" custLinFactNeighborY="1077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8DC17A-C29D-44CF-8C52-FA5BE4A5991B}" type="pres">
      <dgm:prSet presAssocID="{68B606B4-AFA8-48FD-95CA-0E03B38FF98C}" presName="level3hierChild" presStyleCnt="0"/>
      <dgm:spPr/>
    </dgm:pt>
    <dgm:pt modelId="{35239E31-FA0F-4CA3-ACE5-763ECFEB9899}" type="pres">
      <dgm:prSet presAssocID="{814E3145-C86E-4B04-A528-644CEC7C7EEE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B81863CA-5E93-407C-A341-74B33628069F}" type="pres">
      <dgm:prSet presAssocID="{814E3145-C86E-4B04-A528-644CEC7C7EEE}" presName="connTx" presStyleLbl="parChTrans1D2" presStyleIdx="4" presStyleCnt="5"/>
      <dgm:spPr/>
      <dgm:t>
        <a:bodyPr/>
        <a:lstStyle/>
        <a:p>
          <a:endParaRPr lang="ru-RU"/>
        </a:p>
      </dgm:t>
    </dgm:pt>
    <dgm:pt modelId="{7A9627A6-22CA-4530-8F6A-B45A2963E807}" type="pres">
      <dgm:prSet presAssocID="{3313379A-A765-4811-9B56-65DDA23823F0}" presName="root2" presStyleCnt="0"/>
      <dgm:spPr/>
    </dgm:pt>
    <dgm:pt modelId="{A2AB62FE-E2FA-4134-B89A-C05908F39CCD}" type="pres">
      <dgm:prSet presAssocID="{3313379A-A765-4811-9B56-65DDA23823F0}" presName="LevelTwoTextNode" presStyleLbl="node2" presStyleIdx="4" presStyleCnt="5" custScaleX="285269" custScaleY="153647" custLinFactY="-200000" custLinFactNeighborX="4485" custLinFactNeighborY="-2966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889472-6730-4728-8530-0366F6E93337}" type="pres">
      <dgm:prSet presAssocID="{3313379A-A765-4811-9B56-65DDA23823F0}" presName="level3hierChild" presStyleCnt="0"/>
      <dgm:spPr/>
    </dgm:pt>
  </dgm:ptLst>
  <dgm:cxnLst>
    <dgm:cxn modelId="{BD354C52-3136-4AFE-ADE1-E65E565DE2D8}" srcId="{1A1964BB-F41C-42BC-8E5C-5DEABF1ECE40}" destId="{68B606B4-AFA8-48FD-95CA-0E03B38FF98C}" srcOrd="3" destOrd="0" parTransId="{4F12C390-E1AC-4E57-9485-E0693DCBAE72}" sibTransId="{F364DF7D-79BD-45CF-94B5-EAD17A0D2BFC}"/>
    <dgm:cxn modelId="{CAAEDFA4-FA38-4796-883A-B13DAC8B75FD}" type="presOf" srcId="{7B407867-121C-4EE0-8E89-9D89A0746FC7}" destId="{68896765-CE76-4426-9210-97F5741D95D4}" srcOrd="0" destOrd="0" presId="urn:microsoft.com/office/officeart/2008/layout/HorizontalMultiLevelHierarchy"/>
    <dgm:cxn modelId="{E7C0EC45-2028-44E0-B223-C097BAC47393}" type="presOf" srcId="{D94F7E24-3993-4B01-994B-6C9A66C3C6EE}" destId="{25425BF1-58A1-4863-87C4-018725F25A95}" srcOrd="0" destOrd="0" presId="urn:microsoft.com/office/officeart/2008/layout/HorizontalMultiLevelHierarchy"/>
    <dgm:cxn modelId="{878D54C4-CCD7-4A9C-A4AD-358301606B00}" srcId="{1A1964BB-F41C-42BC-8E5C-5DEABF1ECE40}" destId="{7B407867-121C-4EE0-8E89-9D89A0746FC7}" srcOrd="2" destOrd="0" parTransId="{D94F7E24-3993-4B01-994B-6C9A66C3C6EE}" sibTransId="{814B43FA-F22D-4B9B-9C41-F6DFFDE371DF}"/>
    <dgm:cxn modelId="{CB89B97B-F54F-48B9-B8EB-5AAD93DD4A40}" type="presOf" srcId="{1A1964BB-F41C-42BC-8E5C-5DEABF1ECE40}" destId="{5D6A5FA5-BECC-43B8-8C26-F415C5E4E597}" srcOrd="0" destOrd="0" presId="urn:microsoft.com/office/officeart/2008/layout/HorizontalMultiLevelHierarchy"/>
    <dgm:cxn modelId="{1EFF36AE-7B0D-428C-8681-2DAA68DF76E8}" srcId="{1A1964BB-F41C-42BC-8E5C-5DEABF1ECE40}" destId="{BEFCE5AD-18BD-47D0-BAB2-6C5958307B5D}" srcOrd="0" destOrd="0" parTransId="{F07A43A2-CF0D-49C2-ADF2-2C0ADC953B67}" sibTransId="{FB2335E8-BDBB-4E4F-A1D0-A7D2CBA7A921}"/>
    <dgm:cxn modelId="{AB2A3E84-F15A-4B7C-994A-D463C5897E76}" type="presOf" srcId="{D94F7E24-3993-4B01-994B-6C9A66C3C6EE}" destId="{9D0234BA-0599-47E6-87CF-3875D619BE09}" srcOrd="1" destOrd="0" presId="urn:microsoft.com/office/officeart/2008/layout/HorizontalMultiLevelHierarchy"/>
    <dgm:cxn modelId="{F98313FA-7DFB-4E72-9398-EDED8BB5DBD1}" srcId="{1A1964BB-F41C-42BC-8E5C-5DEABF1ECE40}" destId="{61B469F6-1F67-4D15-8A71-1F5C1C0D4080}" srcOrd="1" destOrd="0" parTransId="{6607B006-395C-47AA-903F-99F93714733B}" sibTransId="{65A823B2-2DF7-4661-A893-EDA85174815D}"/>
    <dgm:cxn modelId="{B7201E6F-2FBA-49BB-8203-5AA5ADC4D638}" srcId="{1A1964BB-F41C-42BC-8E5C-5DEABF1ECE40}" destId="{3313379A-A765-4811-9B56-65DDA23823F0}" srcOrd="4" destOrd="0" parTransId="{814E3145-C86E-4B04-A528-644CEC7C7EEE}" sibTransId="{8D45C34F-8D9F-4D74-BDAF-45DB6A113421}"/>
    <dgm:cxn modelId="{49502FC4-FABB-496E-9364-191B6BBCBDCB}" type="presOf" srcId="{4F12C390-E1AC-4E57-9485-E0693DCBAE72}" destId="{7BF5CABF-638D-4D43-8E2A-C9438B4E5CD3}" srcOrd="1" destOrd="0" presId="urn:microsoft.com/office/officeart/2008/layout/HorizontalMultiLevelHierarchy"/>
    <dgm:cxn modelId="{5C7DC50D-29A0-49F6-A1EB-EDCAB7964259}" srcId="{B55BC33A-8879-4AA8-AAE8-1C6F0818F239}" destId="{1A1964BB-F41C-42BC-8E5C-5DEABF1ECE40}" srcOrd="0" destOrd="0" parTransId="{53249F8C-BB3B-494F-B11C-01B88163B488}" sibTransId="{AA3B35C4-9302-4D4E-BFE7-88ADFB417814}"/>
    <dgm:cxn modelId="{FC4AE36F-002F-49B7-B91D-F526B1AFE5CA}" type="presOf" srcId="{BEFCE5AD-18BD-47D0-BAB2-6C5958307B5D}" destId="{30605799-F5A7-4E9B-883D-52AB8D29BFE5}" srcOrd="0" destOrd="0" presId="urn:microsoft.com/office/officeart/2008/layout/HorizontalMultiLevelHierarchy"/>
    <dgm:cxn modelId="{E72DB0CA-3C6A-4F05-A487-93ED1BC6D03F}" type="presOf" srcId="{B55BC33A-8879-4AA8-AAE8-1C6F0818F239}" destId="{A3784F4C-F419-44A4-962D-AC768E69BA0C}" srcOrd="0" destOrd="0" presId="urn:microsoft.com/office/officeart/2008/layout/HorizontalMultiLevelHierarchy"/>
    <dgm:cxn modelId="{2ACA1E45-10CF-4237-80E7-BA3E47528D20}" type="presOf" srcId="{6607B006-395C-47AA-903F-99F93714733B}" destId="{AB405033-19B8-4611-9784-3FF105FEEA9A}" srcOrd="1" destOrd="0" presId="urn:microsoft.com/office/officeart/2008/layout/HorizontalMultiLevelHierarchy"/>
    <dgm:cxn modelId="{464E5072-7EF5-4C93-BCDA-C1538C63841A}" type="presOf" srcId="{F07A43A2-CF0D-49C2-ADF2-2C0ADC953B67}" destId="{606404BE-3B93-4B49-B0DF-B09BBCCDCB46}" srcOrd="1" destOrd="0" presId="urn:microsoft.com/office/officeart/2008/layout/HorizontalMultiLevelHierarchy"/>
    <dgm:cxn modelId="{F6F1649F-06E5-46E7-9634-3E7C3E05BD4B}" type="presOf" srcId="{68B606B4-AFA8-48FD-95CA-0E03B38FF98C}" destId="{97F89BEF-610A-419B-8A3F-66CB9E89428A}" srcOrd="0" destOrd="0" presId="urn:microsoft.com/office/officeart/2008/layout/HorizontalMultiLevelHierarchy"/>
    <dgm:cxn modelId="{DE90CB65-177D-40A7-BA93-C94A263FD17C}" type="presOf" srcId="{6607B006-395C-47AA-903F-99F93714733B}" destId="{73BB9ABE-55A5-4D96-B34E-B6FDDFB1E6A7}" srcOrd="0" destOrd="0" presId="urn:microsoft.com/office/officeart/2008/layout/HorizontalMultiLevelHierarchy"/>
    <dgm:cxn modelId="{6B102E2F-730D-4293-8968-C5403DC67798}" type="presOf" srcId="{F07A43A2-CF0D-49C2-ADF2-2C0ADC953B67}" destId="{C63F12E2-2B78-4026-8E19-0402C92BFA59}" srcOrd="0" destOrd="0" presId="urn:microsoft.com/office/officeart/2008/layout/HorizontalMultiLevelHierarchy"/>
    <dgm:cxn modelId="{77BB1C34-C9CE-4475-BC8F-874C7E42E4FE}" type="presOf" srcId="{4F12C390-E1AC-4E57-9485-E0693DCBAE72}" destId="{E04AD75E-F9D9-4B7B-A3B1-CF05AE9DCC49}" srcOrd="0" destOrd="0" presId="urn:microsoft.com/office/officeart/2008/layout/HorizontalMultiLevelHierarchy"/>
    <dgm:cxn modelId="{52551597-CF1A-4CEF-8D20-B0CE763200C8}" type="presOf" srcId="{814E3145-C86E-4B04-A528-644CEC7C7EEE}" destId="{B81863CA-5E93-407C-A341-74B33628069F}" srcOrd="1" destOrd="0" presId="urn:microsoft.com/office/officeart/2008/layout/HorizontalMultiLevelHierarchy"/>
    <dgm:cxn modelId="{0EA38E69-028F-4B64-BBB7-799D14C65E90}" type="presOf" srcId="{61B469F6-1F67-4D15-8A71-1F5C1C0D4080}" destId="{6A94F47C-4FE3-4A6B-921F-84094EF019B2}" srcOrd="0" destOrd="0" presId="urn:microsoft.com/office/officeart/2008/layout/HorizontalMultiLevelHierarchy"/>
    <dgm:cxn modelId="{12F52308-F42C-4156-A143-B0EB7ED831B3}" type="presOf" srcId="{814E3145-C86E-4B04-A528-644CEC7C7EEE}" destId="{35239E31-FA0F-4CA3-ACE5-763ECFEB9899}" srcOrd="0" destOrd="0" presId="urn:microsoft.com/office/officeart/2008/layout/HorizontalMultiLevelHierarchy"/>
    <dgm:cxn modelId="{ACA3857B-45AF-4618-B12B-22A176B97E98}" type="presOf" srcId="{3313379A-A765-4811-9B56-65DDA23823F0}" destId="{A2AB62FE-E2FA-4134-B89A-C05908F39CCD}" srcOrd="0" destOrd="0" presId="urn:microsoft.com/office/officeart/2008/layout/HorizontalMultiLevelHierarchy"/>
    <dgm:cxn modelId="{482CE6DA-19D2-4041-B764-F6372FAEA06E}" type="presParOf" srcId="{A3784F4C-F419-44A4-962D-AC768E69BA0C}" destId="{5E64AF2C-55D4-4A09-B72A-1043D2DB5D2C}" srcOrd="0" destOrd="0" presId="urn:microsoft.com/office/officeart/2008/layout/HorizontalMultiLevelHierarchy"/>
    <dgm:cxn modelId="{E60C6E69-7B45-4B16-B90E-09A5E739148B}" type="presParOf" srcId="{5E64AF2C-55D4-4A09-B72A-1043D2DB5D2C}" destId="{5D6A5FA5-BECC-43B8-8C26-F415C5E4E597}" srcOrd="0" destOrd="0" presId="urn:microsoft.com/office/officeart/2008/layout/HorizontalMultiLevelHierarchy"/>
    <dgm:cxn modelId="{3BA062B3-4B7A-4209-A981-EFCE7CB85811}" type="presParOf" srcId="{5E64AF2C-55D4-4A09-B72A-1043D2DB5D2C}" destId="{D8D8A903-A0AC-4588-8156-A899E4AC3963}" srcOrd="1" destOrd="0" presId="urn:microsoft.com/office/officeart/2008/layout/HorizontalMultiLevelHierarchy"/>
    <dgm:cxn modelId="{F0D4C4CF-AC20-447E-90F8-DB1F44AD3AE2}" type="presParOf" srcId="{D8D8A903-A0AC-4588-8156-A899E4AC3963}" destId="{C63F12E2-2B78-4026-8E19-0402C92BFA59}" srcOrd="0" destOrd="0" presId="urn:microsoft.com/office/officeart/2008/layout/HorizontalMultiLevelHierarchy"/>
    <dgm:cxn modelId="{65D95400-C90E-46D6-A5BC-0AFC9A12AA29}" type="presParOf" srcId="{C63F12E2-2B78-4026-8E19-0402C92BFA59}" destId="{606404BE-3B93-4B49-B0DF-B09BBCCDCB46}" srcOrd="0" destOrd="0" presId="urn:microsoft.com/office/officeart/2008/layout/HorizontalMultiLevelHierarchy"/>
    <dgm:cxn modelId="{496DCCCF-9CE1-4CB1-9BC3-9CD82443CE12}" type="presParOf" srcId="{D8D8A903-A0AC-4588-8156-A899E4AC3963}" destId="{4E2F81F5-5A3B-4634-9509-D62C95FD3E3E}" srcOrd="1" destOrd="0" presId="urn:microsoft.com/office/officeart/2008/layout/HorizontalMultiLevelHierarchy"/>
    <dgm:cxn modelId="{2FB07079-462C-4963-B535-9DC120A1F049}" type="presParOf" srcId="{4E2F81F5-5A3B-4634-9509-D62C95FD3E3E}" destId="{30605799-F5A7-4E9B-883D-52AB8D29BFE5}" srcOrd="0" destOrd="0" presId="urn:microsoft.com/office/officeart/2008/layout/HorizontalMultiLevelHierarchy"/>
    <dgm:cxn modelId="{168077F1-6D15-4529-82F0-12FA1C17AE0D}" type="presParOf" srcId="{4E2F81F5-5A3B-4634-9509-D62C95FD3E3E}" destId="{47AB92DD-8A5C-4ABB-982C-4BC2B3333467}" srcOrd="1" destOrd="0" presId="urn:microsoft.com/office/officeart/2008/layout/HorizontalMultiLevelHierarchy"/>
    <dgm:cxn modelId="{7073104F-9D8C-4EDB-AD60-6E4031E1070E}" type="presParOf" srcId="{D8D8A903-A0AC-4588-8156-A899E4AC3963}" destId="{73BB9ABE-55A5-4D96-B34E-B6FDDFB1E6A7}" srcOrd="2" destOrd="0" presId="urn:microsoft.com/office/officeart/2008/layout/HorizontalMultiLevelHierarchy"/>
    <dgm:cxn modelId="{461451AC-3B41-4618-8A4C-10A99D359CFD}" type="presParOf" srcId="{73BB9ABE-55A5-4D96-B34E-B6FDDFB1E6A7}" destId="{AB405033-19B8-4611-9784-3FF105FEEA9A}" srcOrd="0" destOrd="0" presId="urn:microsoft.com/office/officeart/2008/layout/HorizontalMultiLevelHierarchy"/>
    <dgm:cxn modelId="{1925AD8D-0E8F-4AAF-A357-426235849B73}" type="presParOf" srcId="{D8D8A903-A0AC-4588-8156-A899E4AC3963}" destId="{2DDF467F-C119-4DA5-8AE4-F0D9246E9B75}" srcOrd="3" destOrd="0" presId="urn:microsoft.com/office/officeart/2008/layout/HorizontalMultiLevelHierarchy"/>
    <dgm:cxn modelId="{17528796-8266-43BA-9C68-49A5268341C8}" type="presParOf" srcId="{2DDF467F-C119-4DA5-8AE4-F0D9246E9B75}" destId="{6A94F47C-4FE3-4A6B-921F-84094EF019B2}" srcOrd="0" destOrd="0" presId="urn:microsoft.com/office/officeart/2008/layout/HorizontalMultiLevelHierarchy"/>
    <dgm:cxn modelId="{198DD089-2762-451F-839B-2FE4E2074B9B}" type="presParOf" srcId="{2DDF467F-C119-4DA5-8AE4-F0D9246E9B75}" destId="{0FB93AE4-DAA8-4112-9269-903D69FD4D67}" srcOrd="1" destOrd="0" presId="urn:microsoft.com/office/officeart/2008/layout/HorizontalMultiLevelHierarchy"/>
    <dgm:cxn modelId="{EF5D17A8-1996-4141-85F7-21BA9C677714}" type="presParOf" srcId="{D8D8A903-A0AC-4588-8156-A899E4AC3963}" destId="{25425BF1-58A1-4863-87C4-018725F25A95}" srcOrd="4" destOrd="0" presId="urn:microsoft.com/office/officeart/2008/layout/HorizontalMultiLevelHierarchy"/>
    <dgm:cxn modelId="{48095A7F-A000-4505-A5B0-62C11664E0D8}" type="presParOf" srcId="{25425BF1-58A1-4863-87C4-018725F25A95}" destId="{9D0234BA-0599-47E6-87CF-3875D619BE09}" srcOrd="0" destOrd="0" presId="urn:microsoft.com/office/officeart/2008/layout/HorizontalMultiLevelHierarchy"/>
    <dgm:cxn modelId="{A959FE62-E3F5-46D3-AA90-9FC24AAD4DC3}" type="presParOf" srcId="{D8D8A903-A0AC-4588-8156-A899E4AC3963}" destId="{C8DB3051-B709-4D04-98AD-66CCAE468554}" srcOrd="5" destOrd="0" presId="urn:microsoft.com/office/officeart/2008/layout/HorizontalMultiLevelHierarchy"/>
    <dgm:cxn modelId="{69BF353A-04FF-4AB2-9B4A-39A6472C3D89}" type="presParOf" srcId="{C8DB3051-B709-4D04-98AD-66CCAE468554}" destId="{68896765-CE76-4426-9210-97F5741D95D4}" srcOrd="0" destOrd="0" presId="urn:microsoft.com/office/officeart/2008/layout/HorizontalMultiLevelHierarchy"/>
    <dgm:cxn modelId="{461C628D-F99B-4090-ABDE-C7F872983C3B}" type="presParOf" srcId="{C8DB3051-B709-4D04-98AD-66CCAE468554}" destId="{00647B63-62B8-4873-BB19-2FC31E3614CD}" srcOrd="1" destOrd="0" presId="urn:microsoft.com/office/officeart/2008/layout/HorizontalMultiLevelHierarchy"/>
    <dgm:cxn modelId="{7514F48C-B8A7-4EDB-93B9-891B441A94C1}" type="presParOf" srcId="{D8D8A903-A0AC-4588-8156-A899E4AC3963}" destId="{E04AD75E-F9D9-4B7B-A3B1-CF05AE9DCC49}" srcOrd="6" destOrd="0" presId="urn:microsoft.com/office/officeart/2008/layout/HorizontalMultiLevelHierarchy"/>
    <dgm:cxn modelId="{3B8C5560-BF1E-4A57-86B6-C25541DD009A}" type="presParOf" srcId="{E04AD75E-F9D9-4B7B-A3B1-CF05AE9DCC49}" destId="{7BF5CABF-638D-4D43-8E2A-C9438B4E5CD3}" srcOrd="0" destOrd="0" presId="urn:microsoft.com/office/officeart/2008/layout/HorizontalMultiLevelHierarchy"/>
    <dgm:cxn modelId="{C8118249-1929-4AB1-BECA-06EB781088F5}" type="presParOf" srcId="{D8D8A903-A0AC-4588-8156-A899E4AC3963}" destId="{8550D2C9-262D-4E2F-863E-EE75FDEA5409}" srcOrd="7" destOrd="0" presId="urn:microsoft.com/office/officeart/2008/layout/HorizontalMultiLevelHierarchy"/>
    <dgm:cxn modelId="{3B6A5141-9F75-4CF4-8A63-FFE8D03329AA}" type="presParOf" srcId="{8550D2C9-262D-4E2F-863E-EE75FDEA5409}" destId="{97F89BEF-610A-419B-8A3F-66CB9E89428A}" srcOrd="0" destOrd="0" presId="urn:microsoft.com/office/officeart/2008/layout/HorizontalMultiLevelHierarchy"/>
    <dgm:cxn modelId="{F38BFB03-C106-41DA-87A6-436BC85DA759}" type="presParOf" srcId="{8550D2C9-262D-4E2F-863E-EE75FDEA5409}" destId="{C98DC17A-C29D-44CF-8C52-FA5BE4A5991B}" srcOrd="1" destOrd="0" presId="urn:microsoft.com/office/officeart/2008/layout/HorizontalMultiLevelHierarchy"/>
    <dgm:cxn modelId="{50412872-2D9E-4409-B0F6-CA6FCF0A485D}" type="presParOf" srcId="{D8D8A903-A0AC-4588-8156-A899E4AC3963}" destId="{35239E31-FA0F-4CA3-ACE5-763ECFEB9899}" srcOrd="8" destOrd="0" presId="urn:microsoft.com/office/officeart/2008/layout/HorizontalMultiLevelHierarchy"/>
    <dgm:cxn modelId="{28DC8614-7C49-4663-8674-B4CFB3902517}" type="presParOf" srcId="{35239E31-FA0F-4CA3-ACE5-763ECFEB9899}" destId="{B81863CA-5E93-407C-A341-74B33628069F}" srcOrd="0" destOrd="0" presId="urn:microsoft.com/office/officeart/2008/layout/HorizontalMultiLevelHierarchy"/>
    <dgm:cxn modelId="{A5454BEC-ECD6-4509-BA41-6EC1002245B3}" type="presParOf" srcId="{D8D8A903-A0AC-4588-8156-A899E4AC3963}" destId="{7A9627A6-22CA-4530-8F6A-B45A2963E807}" srcOrd="9" destOrd="0" presId="urn:microsoft.com/office/officeart/2008/layout/HorizontalMultiLevelHierarchy"/>
    <dgm:cxn modelId="{8D21747A-0C91-46B4-A047-A7321EDAA6F0}" type="presParOf" srcId="{7A9627A6-22CA-4530-8F6A-B45A2963E807}" destId="{A2AB62FE-E2FA-4134-B89A-C05908F39CCD}" srcOrd="0" destOrd="0" presId="urn:microsoft.com/office/officeart/2008/layout/HorizontalMultiLevelHierarchy"/>
    <dgm:cxn modelId="{795DAE80-725F-493C-9480-9BC2A9F89139}" type="presParOf" srcId="{7A9627A6-22CA-4530-8F6A-B45A2963E807}" destId="{23889472-6730-4728-8530-0366F6E93337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AFBE45-1BFF-4932-BC11-46C391D5332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79D259-A42C-460A-B89F-8888C0804102}" type="pres">
      <dgm:prSet presAssocID="{71AFBE45-1BFF-4932-BC11-46C391D5332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9E16B22-B99F-41DB-91C7-E7A17F0AD010}" type="presOf" srcId="{71AFBE45-1BFF-4932-BC11-46C391D53324}" destId="{5979D259-A42C-460A-B89F-8888C0804102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E8C9F5-CAA4-44B3-8BF9-89F5DBE27463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665FA6-6656-4683-AE49-51AAF28E118D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1800" b="1" dirty="0" smtClean="0">
              <a:solidFill>
                <a:schemeClr val="tx1"/>
              </a:solidFill>
            </a:rPr>
            <a:t>дополнительный норматив отчислений от налога на доходы физических лиц </a:t>
          </a:r>
          <a:r>
            <a:rPr lang="ru-RU" sz="1800" b="0" dirty="0" smtClean="0">
              <a:solidFill>
                <a:schemeClr val="tx1"/>
              </a:solidFill>
            </a:rPr>
            <a:t>в бюджет МО Туапсинский район                                                                                               (</a:t>
          </a:r>
          <a:r>
            <a:rPr lang="ru-RU" sz="1800" b="1" dirty="0" smtClean="0">
              <a:solidFill>
                <a:schemeClr val="tx1"/>
              </a:solidFill>
            </a:rPr>
            <a:t>в 2020 году -2,29%</a:t>
          </a:r>
          <a:r>
            <a:rPr lang="ru-RU" sz="1800" b="0" dirty="0" smtClean="0">
              <a:solidFill>
                <a:schemeClr val="tx1"/>
              </a:solidFill>
            </a:rPr>
            <a:t>, на 2021 год-1,92</a:t>
          </a:r>
          <a:r>
            <a:rPr lang="ru-RU" sz="1800" b="1" dirty="0" smtClean="0">
              <a:solidFill>
                <a:schemeClr val="tx1"/>
              </a:solidFill>
            </a:rPr>
            <a:t>%, </a:t>
          </a:r>
          <a:r>
            <a:rPr lang="ru-RU" sz="1800" b="0" dirty="0" smtClean="0">
              <a:solidFill>
                <a:schemeClr val="tx1"/>
              </a:solidFill>
            </a:rPr>
            <a:t>на 2022 год -1,72%).</a:t>
          </a:r>
        </a:p>
        <a:p>
          <a:pPr algn="ctr"/>
          <a:r>
            <a:rPr lang="ru-RU" sz="1600" dirty="0" smtClean="0">
              <a:solidFill>
                <a:schemeClr val="tx1"/>
              </a:solidFill>
            </a:rPr>
            <a:t>в</a:t>
          </a:r>
          <a:r>
            <a:rPr lang="ru-RU" sz="1600" b="1" dirty="0" smtClean="0">
              <a:solidFill>
                <a:schemeClr val="tx1"/>
              </a:solidFill>
            </a:rPr>
            <a:t>ыпадения НДФЛ в 2020 году на разнице в дополнительном  нормативе (в снижение на 0,92%) – 18,7 млн. руб.,</a:t>
          </a:r>
          <a:endParaRPr lang="ru-RU" sz="1600" b="0" dirty="0">
            <a:solidFill>
              <a:schemeClr val="tx1"/>
            </a:solidFill>
          </a:endParaRPr>
        </a:p>
      </dgm:t>
    </dgm:pt>
    <dgm:pt modelId="{D455F70E-C9DC-4022-A67B-25EB7C854A96}" type="parTrans" cxnId="{E187FF61-C616-4009-88ED-D17FFE75CA08}">
      <dgm:prSet/>
      <dgm:spPr/>
      <dgm:t>
        <a:bodyPr/>
        <a:lstStyle/>
        <a:p>
          <a:endParaRPr lang="ru-RU"/>
        </a:p>
      </dgm:t>
    </dgm:pt>
    <dgm:pt modelId="{1757D037-547A-4F09-B9BC-1ACFD775B218}" type="sibTrans" cxnId="{E187FF61-C616-4009-88ED-D17FFE75CA08}">
      <dgm:prSet/>
      <dgm:spPr/>
      <dgm:t>
        <a:bodyPr/>
        <a:lstStyle/>
        <a:p>
          <a:endParaRPr lang="ru-RU"/>
        </a:p>
      </dgm:t>
    </dgm:pt>
    <dgm:pt modelId="{EB1201E4-3010-491C-AD6D-D7D0A9156345}">
      <dgm:prSet phldrT="[Текст]" custT="1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pPr algn="ctr">
            <a:spcAft>
              <a:spcPts val="0"/>
            </a:spcAft>
          </a:pPr>
          <a:r>
            <a:rPr lang="ru-RU" sz="2000" b="1" dirty="0" smtClean="0">
              <a:solidFill>
                <a:schemeClr val="tx1"/>
              </a:solidFill>
            </a:rPr>
            <a:t>установление норматива отчислений </a:t>
          </a:r>
        </a:p>
        <a:p>
          <a:pPr algn="ctr">
            <a:spcAft>
              <a:spcPts val="0"/>
            </a:spcAft>
          </a:pPr>
          <a:r>
            <a:rPr lang="ru-RU" sz="2000" b="1" dirty="0" smtClean="0">
              <a:solidFill>
                <a:schemeClr val="tx1"/>
              </a:solidFill>
            </a:rPr>
            <a:t>от налога на имущество организаций</a:t>
          </a:r>
        </a:p>
        <a:p>
          <a:pPr algn="ctr">
            <a:spcAft>
              <a:spcPts val="0"/>
            </a:spcAft>
          </a:pPr>
          <a:r>
            <a:rPr lang="ru-RU" sz="1800" b="1" dirty="0" smtClean="0">
              <a:solidFill>
                <a:schemeClr val="tx1"/>
              </a:solidFill>
            </a:rPr>
            <a:t>(дополнительно в 2020 году  поступления от данного налога в бюджет района составят - 65,6 млн. руб.) </a:t>
          </a:r>
        </a:p>
      </dgm:t>
    </dgm:pt>
    <dgm:pt modelId="{A6B2E5FB-47C3-4A42-BA9F-13E1AE2ED4E8}" type="parTrans" cxnId="{F01E5955-30DE-4173-998E-FB394ECE69FA}">
      <dgm:prSet/>
      <dgm:spPr/>
      <dgm:t>
        <a:bodyPr/>
        <a:lstStyle/>
        <a:p>
          <a:endParaRPr lang="ru-RU"/>
        </a:p>
      </dgm:t>
    </dgm:pt>
    <dgm:pt modelId="{986BD1AA-06BA-4D4C-8778-47123F3C9518}" type="sibTrans" cxnId="{F01E5955-30DE-4173-998E-FB394ECE69FA}">
      <dgm:prSet/>
      <dgm:spPr/>
      <dgm:t>
        <a:bodyPr/>
        <a:lstStyle/>
        <a:p>
          <a:endParaRPr lang="ru-RU"/>
        </a:p>
      </dgm:t>
    </dgm:pt>
    <dgm:pt modelId="{9FACA604-7787-4B84-8BBF-D33A6575C843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 defTabSz="8890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endParaRPr lang="ru-RU" sz="2000" b="1" dirty="0" smtClean="0">
            <a:solidFill>
              <a:schemeClr val="tx1"/>
            </a:solidFill>
          </a:endParaRPr>
        </a:p>
        <a:p>
          <a:pPr algn="ctr" defTabSz="8890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dirty="0" smtClean="0">
              <a:solidFill>
                <a:schemeClr val="tx1"/>
              </a:solidFill>
            </a:rPr>
            <a:t>дополнительный норматив отчислений  от платы за негативное воздействие на окружающую среду-  60%   (в 2019 году – 55%) </a:t>
          </a:r>
        </a:p>
        <a:p>
          <a:pPr algn="ctr" defTabSz="8890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dirty="0" smtClean="0">
              <a:solidFill>
                <a:schemeClr val="tx1"/>
              </a:solidFill>
            </a:rPr>
            <a:t>(дополнительно поступит  НВОС – 0,3 млн. руб.)   </a:t>
          </a:r>
        </a:p>
        <a:p>
          <a:pPr marL="0" marR="0" indent="0" algn="ctr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 </a:t>
          </a:r>
          <a:endParaRPr lang="ru-RU" sz="1600" dirty="0">
            <a:solidFill>
              <a:srgbClr val="C00000"/>
            </a:solidFill>
          </a:endParaRPr>
        </a:p>
      </dgm:t>
    </dgm:pt>
    <dgm:pt modelId="{679400F6-2F54-4166-8552-A1CBD2EA7EDA}" type="parTrans" cxnId="{16EE559E-E9DD-417A-8E66-61D28552B7D5}">
      <dgm:prSet/>
      <dgm:spPr/>
      <dgm:t>
        <a:bodyPr/>
        <a:lstStyle/>
        <a:p>
          <a:endParaRPr lang="ru-RU"/>
        </a:p>
      </dgm:t>
    </dgm:pt>
    <dgm:pt modelId="{3F977670-4CFD-460D-A988-03C3CCC0D890}" type="sibTrans" cxnId="{16EE559E-E9DD-417A-8E66-61D28552B7D5}">
      <dgm:prSet/>
      <dgm:spPr/>
      <dgm:t>
        <a:bodyPr/>
        <a:lstStyle/>
        <a:p>
          <a:endParaRPr lang="ru-RU"/>
        </a:p>
      </dgm:t>
    </dgm:pt>
    <dgm:pt modelId="{43D369F3-4281-4088-8730-7B67499727AF}">
      <dgm:prSet custT="1"/>
      <dgm:spPr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>
            <a:lnSpc>
              <a:spcPts val="1700"/>
            </a:lnSpc>
          </a:pPr>
          <a:r>
            <a:rPr lang="ru-RU" sz="2000" b="1" dirty="0" smtClean="0">
              <a:solidFill>
                <a:srgbClr val="C00000"/>
              </a:solidFill>
            </a:rPr>
            <a:t>Изменение порядка зачисления </a:t>
          </a:r>
        </a:p>
        <a:p>
          <a:pPr algn="ctr">
            <a:lnSpc>
              <a:spcPts val="1700"/>
            </a:lnSpc>
          </a:pPr>
          <a:r>
            <a:rPr lang="ru-RU" sz="2000" b="1" dirty="0" smtClean="0">
              <a:solidFill>
                <a:srgbClr val="C00000"/>
              </a:solidFill>
            </a:rPr>
            <a:t>в бюджет доходов от штрафов </a:t>
          </a:r>
        </a:p>
        <a:p>
          <a:pPr algn="ctr">
            <a:lnSpc>
              <a:spcPct val="70000"/>
            </a:lnSpc>
          </a:pPr>
          <a:r>
            <a:rPr lang="ru-RU" sz="1800" b="0" dirty="0" smtClean="0">
              <a:solidFill>
                <a:schemeClr val="tx1"/>
              </a:solidFill>
            </a:rPr>
            <a:t>в с</a:t>
          </a:r>
          <a:r>
            <a:rPr lang="ru-RU" sz="1800" dirty="0" smtClean="0">
              <a:solidFill>
                <a:schemeClr val="tx1"/>
              </a:solidFill>
            </a:rPr>
            <a:t>оответствии с изменениями  статьи  46 Бюджетного кодекса РФ. </a:t>
          </a:r>
          <a:endParaRPr lang="ru-RU" sz="1800" dirty="0">
            <a:solidFill>
              <a:schemeClr val="tx1"/>
            </a:solidFill>
          </a:endParaRPr>
        </a:p>
      </dgm:t>
    </dgm:pt>
    <dgm:pt modelId="{CDEC9DCA-4DB2-4323-9AC1-89F57105F9E5}" type="parTrans" cxnId="{75ED4CF0-E2F9-43D2-8858-2D0681651BB7}">
      <dgm:prSet/>
      <dgm:spPr/>
      <dgm:t>
        <a:bodyPr/>
        <a:lstStyle/>
        <a:p>
          <a:endParaRPr lang="ru-RU"/>
        </a:p>
      </dgm:t>
    </dgm:pt>
    <dgm:pt modelId="{06AC7BE9-BB51-4671-BDE9-DA4B9C69D27A}" type="sibTrans" cxnId="{75ED4CF0-E2F9-43D2-8858-2D0681651BB7}">
      <dgm:prSet/>
      <dgm:spPr/>
      <dgm:t>
        <a:bodyPr/>
        <a:lstStyle/>
        <a:p>
          <a:endParaRPr lang="ru-RU"/>
        </a:p>
      </dgm:t>
    </dgm:pt>
    <dgm:pt modelId="{4DF98103-00C6-402D-ABA9-FC9D56E81B47}" type="pres">
      <dgm:prSet presAssocID="{18E8C9F5-CAA4-44B3-8BF9-89F5DBE2746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81FA53-7BF6-4542-BAE7-7886CB218A0F}" type="pres">
      <dgm:prSet presAssocID="{18E8C9F5-CAA4-44B3-8BF9-89F5DBE27463}" presName="Name1" presStyleCnt="0"/>
      <dgm:spPr/>
    </dgm:pt>
    <dgm:pt modelId="{9181F00C-620E-4BF8-80D5-1D0F49EBA999}" type="pres">
      <dgm:prSet presAssocID="{18E8C9F5-CAA4-44B3-8BF9-89F5DBE27463}" presName="cycle" presStyleCnt="0"/>
      <dgm:spPr/>
    </dgm:pt>
    <dgm:pt modelId="{5BB75171-1CAA-43E7-B0C4-4BBBBB7C6B4A}" type="pres">
      <dgm:prSet presAssocID="{18E8C9F5-CAA4-44B3-8BF9-89F5DBE27463}" presName="srcNode" presStyleLbl="node1" presStyleIdx="0" presStyleCnt="4"/>
      <dgm:spPr/>
    </dgm:pt>
    <dgm:pt modelId="{3011058E-B318-4B54-89FC-FED722CD79BA}" type="pres">
      <dgm:prSet presAssocID="{18E8C9F5-CAA4-44B3-8BF9-89F5DBE27463}" presName="conn" presStyleLbl="parChTrans1D2" presStyleIdx="0" presStyleCnt="1"/>
      <dgm:spPr/>
      <dgm:t>
        <a:bodyPr/>
        <a:lstStyle/>
        <a:p>
          <a:endParaRPr lang="ru-RU"/>
        </a:p>
      </dgm:t>
    </dgm:pt>
    <dgm:pt modelId="{DD0D92C2-116D-4462-9FD3-F92B01B53179}" type="pres">
      <dgm:prSet presAssocID="{18E8C9F5-CAA4-44B3-8BF9-89F5DBE27463}" presName="extraNode" presStyleLbl="node1" presStyleIdx="0" presStyleCnt="4"/>
      <dgm:spPr/>
    </dgm:pt>
    <dgm:pt modelId="{0FD8D1E8-9FBD-4F79-B24C-691D21518FEC}" type="pres">
      <dgm:prSet presAssocID="{18E8C9F5-CAA4-44B3-8BF9-89F5DBE27463}" presName="dstNode" presStyleLbl="node1" presStyleIdx="0" presStyleCnt="4"/>
      <dgm:spPr/>
    </dgm:pt>
    <dgm:pt modelId="{369E8481-E879-46EE-B2F8-14C361727F8D}" type="pres">
      <dgm:prSet presAssocID="{BC665FA6-6656-4683-AE49-51AAF28E118D}" presName="text_1" presStyleLbl="node1" presStyleIdx="0" presStyleCnt="4" custScaleX="94130" custScaleY="154530" custLinFactNeighborX="357" custLinFactNeighborY="-21581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EB8C7B54-9A4D-4FE3-900E-F63E4AEB6F89}" type="pres">
      <dgm:prSet presAssocID="{BC665FA6-6656-4683-AE49-51AAF28E118D}" presName="accent_1" presStyleCnt="0"/>
      <dgm:spPr/>
    </dgm:pt>
    <dgm:pt modelId="{D0A387B2-F88C-469D-AC6C-CF6187F00039}" type="pres">
      <dgm:prSet presAssocID="{BC665FA6-6656-4683-AE49-51AAF28E118D}" presName="accentRepeatNode" presStyleLbl="solidFgAcc1" presStyleIdx="0" presStyleCnt="4" custScaleX="133938" custScaleY="82796" custLinFactNeighborX="7281" custLinFactNeighborY="-16478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6689BE1D-6841-44F6-9255-86017B403359}" type="pres">
      <dgm:prSet presAssocID="{EB1201E4-3010-491C-AD6D-D7D0A9156345}" presName="text_2" presStyleLbl="node1" presStyleIdx="1" presStyleCnt="4" custScaleX="92787" custScaleY="134512" custLinFactNeighborX="484" custLinFactNeighborY="-11520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3840E40E-731E-41B1-946C-9FE057B7ECD7}" type="pres">
      <dgm:prSet presAssocID="{EB1201E4-3010-491C-AD6D-D7D0A9156345}" presName="accent_2" presStyleCnt="0"/>
      <dgm:spPr/>
    </dgm:pt>
    <dgm:pt modelId="{A75342D2-FCED-4E2D-8CE4-3898CDB924CF}" type="pres">
      <dgm:prSet presAssocID="{EB1201E4-3010-491C-AD6D-D7D0A9156345}" presName="accentRepeatNode" presStyleLbl="solidFgAcc1" presStyleIdx="1" presStyleCnt="4" custScaleX="140121" custScaleY="95396" custLinFactNeighborX="-23281" custLinFactNeighborY="-15014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8CB7FC42-3BDA-4ED7-B7FC-2E50C2FCE1EB}" type="pres">
      <dgm:prSet presAssocID="{9FACA604-7787-4B84-8BBF-D33A6575C843}" presName="text_3" presStyleLbl="node1" presStyleIdx="2" presStyleCnt="4" custScaleX="95790" custScaleY="139514" custLinFactNeighborX="-802" custLinFactNeighborY="-1059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8E1414D-114E-4940-A96E-3B2857628B9F}" type="pres">
      <dgm:prSet presAssocID="{9FACA604-7787-4B84-8BBF-D33A6575C843}" presName="accent_3" presStyleCnt="0"/>
      <dgm:spPr/>
    </dgm:pt>
    <dgm:pt modelId="{BFBC3FCE-9AF0-4B00-99FF-C7772CD8F482}" type="pres">
      <dgm:prSet presAssocID="{9FACA604-7787-4B84-8BBF-D33A6575C843}" presName="accentRepeatNode" presStyleLbl="solidFgAcc1" presStyleIdx="2" presStyleCnt="4" custScaleX="147819" custLinFactNeighborX="16514" custLinFactNeighborY="-18148"/>
      <dgm:spPr>
        <a:solidFill>
          <a:schemeClr val="tx2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8E4B5FC4-0676-49B7-AE4E-A1D6729D5264}" type="pres">
      <dgm:prSet presAssocID="{43D369F3-4281-4088-8730-7B67499727AF}" presName="text_4" presStyleLbl="node1" presStyleIdx="3" presStyleCnt="4" custScaleY="135025" custLinFactNeighborX="-778" custLinFactNeighborY="74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787CE97-96EF-47D8-A74A-AE427BF130AF}" type="pres">
      <dgm:prSet presAssocID="{43D369F3-4281-4088-8730-7B67499727AF}" presName="accent_4" presStyleCnt="0"/>
      <dgm:spPr/>
    </dgm:pt>
    <dgm:pt modelId="{D41A1AA4-FB3A-4E36-B5F0-0FB356396151}" type="pres">
      <dgm:prSet presAssocID="{43D369F3-4281-4088-8730-7B67499727AF}" presName="accentRepeatNode" presStyleLbl="solidFgAcc1" presStyleIdx="3" presStyleCnt="4" custScaleX="141050"/>
      <dgm:spPr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</dgm:ptLst>
  <dgm:cxnLst>
    <dgm:cxn modelId="{E187FF61-C616-4009-88ED-D17FFE75CA08}" srcId="{18E8C9F5-CAA4-44B3-8BF9-89F5DBE27463}" destId="{BC665FA6-6656-4683-AE49-51AAF28E118D}" srcOrd="0" destOrd="0" parTransId="{D455F70E-C9DC-4022-A67B-25EB7C854A96}" sibTransId="{1757D037-547A-4F09-B9BC-1ACFD775B218}"/>
    <dgm:cxn modelId="{F22917EB-7513-47CA-9160-755AF10F657D}" type="presOf" srcId="{18E8C9F5-CAA4-44B3-8BF9-89F5DBE27463}" destId="{4DF98103-00C6-402D-ABA9-FC9D56E81B47}" srcOrd="0" destOrd="0" presId="urn:microsoft.com/office/officeart/2008/layout/VerticalCurvedList"/>
    <dgm:cxn modelId="{7540AFE0-D59B-4F6E-8399-CA5C5CBB0B3F}" type="presOf" srcId="{EB1201E4-3010-491C-AD6D-D7D0A9156345}" destId="{6689BE1D-6841-44F6-9255-86017B403359}" srcOrd="0" destOrd="0" presId="urn:microsoft.com/office/officeart/2008/layout/VerticalCurvedList"/>
    <dgm:cxn modelId="{75ED4CF0-E2F9-43D2-8858-2D0681651BB7}" srcId="{18E8C9F5-CAA4-44B3-8BF9-89F5DBE27463}" destId="{43D369F3-4281-4088-8730-7B67499727AF}" srcOrd="3" destOrd="0" parTransId="{CDEC9DCA-4DB2-4323-9AC1-89F57105F9E5}" sibTransId="{06AC7BE9-BB51-4671-BDE9-DA4B9C69D27A}"/>
    <dgm:cxn modelId="{BC0B5C73-8D5F-44CE-AE7D-B52AEE35C34E}" type="presOf" srcId="{1757D037-547A-4F09-B9BC-1ACFD775B218}" destId="{3011058E-B318-4B54-89FC-FED722CD79BA}" srcOrd="0" destOrd="0" presId="urn:microsoft.com/office/officeart/2008/layout/VerticalCurvedList"/>
    <dgm:cxn modelId="{9EACC0AB-E7A7-4A8B-83C3-F54FD7F9E109}" type="presOf" srcId="{43D369F3-4281-4088-8730-7B67499727AF}" destId="{8E4B5FC4-0676-49B7-AE4E-A1D6729D5264}" srcOrd="0" destOrd="0" presId="urn:microsoft.com/office/officeart/2008/layout/VerticalCurvedList"/>
    <dgm:cxn modelId="{667A089E-DE08-4B2B-9293-FAFE305B40E7}" type="presOf" srcId="{BC665FA6-6656-4683-AE49-51AAF28E118D}" destId="{369E8481-E879-46EE-B2F8-14C361727F8D}" srcOrd="0" destOrd="0" presId="urn:microsoft.com/office/officeart/2008/layout/VerticalCurvedList"/>
    <dgm:cxn modelId="{16EE559E-E9DD-417A-8E66-61D28552B7D5}" srcId="{18E8C9F5-CAA4-44B3-8BF9-89F5DBE27463}" destId="{9FACA604-7787-4B84-8BBF-D33A6575C843}" srcOrd="2" destOrd="0" parTransId="{679400F6-2F54-4166-8552-A1CBD2EA7EDA}" sibTransId="{3F977670-4CFD-460D-A988-03C3CCC0D890}"/>
    <dgm:cxn modelId="{D9EB4CA6-A342-4062-B6E0-25FF4D4FD2B3}" type="presOf" srcId="{9FACA604-7787-4B84-8BBF-D33A6575C843}" destId="{8CB7FC42-3BDA-4ED7-B7FC-2E50C2FCE1EB}" srcOrd="0" destOrd="0" presId="urn:microsoft.com/office/officeart/2008/layout/VerticalCurvedList"/>
    <dgm:cxn modelId="{F01E5955-30DE-4173-998E-FB394ECE69FA}" srcId="{18E8C9F5-CAA4-44B3-8BF9-89F5DBE27463}" destId="{EB1201E4-3010-491C-AD6D-D7D0A9156345}" srcOrd="1" destOrd="0" parTransId="{A6B2E5FB-47C3-4A42-BA9F-13E1AE2ED4E8}" sibTransId="{986BD1AA-06BA-4D4C-8778-47123F3C9518}"/>
    <dgm:cxn modelId="{1F7CCE9D-D65F-4C3D-BE2D-615175294E3E}" type="presParOf" srcId="{4DF98103-00C6-402D-ABA9-FC9D56E81B47}" destId="{4A81FA53-7BF6-4542-BAE7-7886CB218A0F}" srcOrd="0" destOrd="0" presId="urn:microsoft.com/office/officeart/2008/layout/VerticalCurvedList"/>
    <dgm:cxn modelId="{BC96E68D-D6FA-400E-BCE9-3B2F6800D2C9}" type="presParOf" srcId="{4A81FA53-7BF6-4542-BAE7-7886CB218A0F}" destId="{9181F00C-620E-4BF8-80D5-1D0F49EBA999}" srcOrd="0" destOrd="0" presId="urn:microsoft.com/office/officeart/2008/layout/VerticalCurvedList"/>
    <dgm:cxn modelId="{3FE61AB1-6D7F-4EBA-B896-F9161C202456}" type="presParOf" srcId="{9181F00C-620E-4BF8-80D5-1D0F49EBA999}" destId="{5BB75171-1CAA-43E7-B0C4-4BBBBB7C6B4A}" srcOrd="0" destOrd="0" presId="urn:microsoft.com/office/officeart/2008/layout/VerticalCurvedList"/>
    <dgm:cxn modelId="{0EB2051E-6F4C-43BA-90DC-15CC2408479E}" type="presParOf" srcId="{9181F00C-620E-4BF8-80D5-1D0F49EBA999}" destId="{3011058E-B318-4B54-89FC-FED722CD79BA}" srcOrd="1" destOrd="0" presId="urn:microsoft.com/office/officeart/2008/layout/VerticalCurvedList"/>
    <dgm:cxn modelId="{1358196F-6DE9-403A-B59E-7EEF012F3A61}" type="presParOf" srcId="{9181F00C-620E-4BF8-80D5-1D0F49EBA999}" destId="{DD0D92C2-116D-4462-9FD3-F92B01B53179}" srcOrd="2" destOrd="0" presId="urn:microsoft.com/office/officeart/2008/layout/VerticalCurvedList"/>
    <dgm:cxn modelId="{1F8DD962-3A24-4714-B8B6-C854B35F0027}" type="presParOf" srcId="{9181F00C-620E-4BF8-80D5-1D0F49EBA999}" destId="{0FD8D1E8-9FBD-4F79-B24C-691D21518FEC}" srcOrd="3" destOrd="0" presId="urn:microsoft.com/office/officeart/2008/layout/VerticalCurvedList"/>
    <dgm:cxn modelId="{23664918-A1E9-4214-9C52-851BE687A4D6}" type="presParOf" srcId="{4A81FA53-7BF6-4542-BAE7-7886CB218A0F}" destId="{369E8481-E879-46EE-B2F8-14C361727F8D}" srcOrd="1" destOrd="0" presId="urn:microsoft.com/office/officeart/2008/layout/VerticalCurvedList"/>
    <dgm:cxn modelId="{1F8D10B2-557E-4CD3-99AE-3745088805DE}" type="presParOf" srcId="{4A81FA53-7BF6-4542-BAE7-7886CB218A0F}" destId="{EB8C7B54-9A4D-4FE3-900E-F63E4AEB6F89}" srcOrd="2" destOrd="0" presId="urn:microsoft.com/office/officeart/2008/layout/VerticalCurvedList"/>
    <dgm:cxn modelId="{F5D5E808-6AB0-46FC-BE0D-7ED96F38ABEE}" type="presParOf" srcId="{EB8C7B54-9A4D-4FE3-900E-F63E4AEB6F89}" destId="{D0A387B2-F88C-469D-AC6C-CF6187F00039}" srcOrd="0" destOrd="0" presId="urn:microsoft.com/office/officeart/2008/layout/VerticalCurvedList"/>
    <dgm:cxn modelId="{DD3437AB-F2EC-41F0-B7D4-30D40190998B}" type="presParOf" srcId="{4A81FA53-7BF6-4542-BAE7-7886CB218A0F}" destId="{6689BE1D-6841-44F6-9255-86017B403359}" srcOrd="3" destOrd="0" presId="urn:microsoft.com/office/officeart/2008/layout/VerticalCurvedList"/>
    <dgm:cxn modelId="{2BE42370-F59E-4F0C-B8FB-2859EB7567CA}" type="presParOf" srcId="{4A81FA53-7BF6-4542-BAE7-7886CB218A0F}" destId="{3840E40E-731E-41B1-946C-9FE057B7ECD7}" srcOrd="4" destOrd="0" presId="urn:microsoft.com/office/officeart/2008/layout/VerticalCurvedList"/>
    <dgm:cxn modelId="{6986E2A0-3195-4EE6-98D4-77FC298756D1}" type="presParOf" srcId="{3840E40E-731E-41B1-946C-9FE057B7ECD7}" destId="{A75342D2-FCED-4E2D-8CE4-3898CDB924CF}" srcOrd="0" destOrd="0" presId="urn:microsoft.com/office/officeart/2008/layout/VerticalCurvedList"/>
    <dgm:cxn modelId="{7D27753C-8E7B-4840-87EE-084DEA57F5CC}" type="presParOf" srcId="{4A81FA53-7BF6-4542-BAE7-7886CB218A0F}" destId="{8CB7FC42-3BDA-4ED7-B7FC-2E50C2FCE1EB}" srcOrd="5" destOrd="0" presId="urn:microsoft.com/office/officeart/2008/layout/VerticalCurvedList"/>
    <dgm:cxn modelId="{3F20F26E-0A86-4F33-88E5-B29F50757519}" type="presParOf" srcId="{4A81FA53-7BF6-4542-BAE7-7886CB218A0F}" destId="{E8E1414D-114E-4940-A96E-3B2857628B9F}" srcOrd="6" destOrd="0" presId="urn:microsoft.com/office/officeart/2008/layout/VerticalCurvedList"/>
    <dgm:cxn modelId="{5D1EFD9E-C82F-4D71-9A9A-B0E0D9F823CD}" type="presParOf" srcId="{E8E1414D-114E-4940-A96E-3B2857628B9F}" destId="{BFBC3FCE-9AF0-4B00-99FF-C7772CD8F482}" srcOrd="0" destOrd="0" presId="urn:microsoft.com/office/officeart/2008/layout/VerticalCurvedList"/>
    <dgm:cxn modelId="{E7FF4667-556F-44C4-8BF5-BFE8B92F7D8E}" type="presParOf" srcId="{4A81FA53-7BF6-4542-BAE7-7886CB218A0F}" destId="{8E4B5FC4-0676-49B7-AE4E-A1D6729D5264}" srcOrd="7" destOrd="0" presId="urn:microsoft.com/office/officeart/2008/layout/VerticalCurvedList"/>
    <dgm:cxn modelId="{DA8155E6-4A63-4367-BAC8-BD143E7CA960}" type="presParOf" srcId="{4A81FA53-7BF6-4542-BAE7-7886CB218A0F}" destId="{1787CE97-96EF-47D8-A74A-AE427BF130AF}" srcOrd="8" destOrd="0" presId="urn:microsoft.com/office/officeart/2008/layout/VerticalCurvedList"/>
    <dgm:cxn modelId="{51893B6A-EBE8-479F-9FAD-4F8F6D6AD9E8}" type="presParOf" srcId="{1787CE97-96EF-47D8-A74A-AE427BF130AF}" destId="{D41A1AA4-FB3A-4E36-B5F0-0FB35639615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/>
      <dgm:t>
        <a:bodyPr/>
        <a:lstStyle/>
        <a:p>
          <a:r>
            <a:rPr lang="ru-RU" sz="1300" dirty="0" smtClean="0"/>
            <a:t>Подпрограмма "Поддержка реестровых казачьих обществ Туапсинского района" – </a:t>
          </a:r>
        </a:p>
        <a:p>
          <a:r>
            <a:rPr lang="ru-RU" sz="1300" dirty="0" smtClean="0"/>
            <a:t>2 626,6 тыс. руб.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/>
      <dgm:t>
        <a:bodyPr/>
        <a:lstStyle/>
        <a:p>
          <a:r>
            <a:rPr lang="ru-RU" sz="1300" dirty="0" smtClean="0"/>
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</a:t>
          </a:r>
          <a:endParaRPr lang="ru-RU" sz="13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X="130721" custScaleY="132797" custLinFactNeighborX="-20553" custLinFactNeighborY="-2657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X="115494" custScaleY="133075" custLinFactNeighborX="2807" custLinFactNeighborY="-251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4952" custLinFactNeighborX="495" custLinFactNeighborY="-25971"/>
      <dgm:spPr/>
    </dgm:pt>
    <dgm:pt modelId="{B8DBE0B3-D79B-43B2-AB15-BABE495611A2}" type="pres">
      <dgm:prSet presAssocID="{DB07AA61-A49E-495D-AD2A-B71BD9EA6691}" presName="BottomArrow" presStyleLbl="node1" presStyleIdx="1" presStyleCnt="2" custScaleY="73667" custLinFactNeighborX="495" custLinFactNeighborY="24823"/>
      <dgm:spPr/>
    </dgm:pt>
  </dgm:ptLst>
  <dgm:cxnLst>
    <dgm:cxn modelId="{47008D62-4894-412B-AA6E-A19E0C8BC63D}" type="presOf" srcId="{2CA10B9F-B426-4A58-8733-8C57E9E34F61}" destId="{0391DCA4-7CFF-495F-96A4-EF212BC65CFD}" srcOrd="0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672BE8DC-B3C4-49F5-9F42-07924F54693E}" type="presOf" srcId="{DB07AA61-A49E-495D-AD2A-B71BD9EA6691}" destId="{EE5CE014-F778-461B-B1F3-4F02ED8D647B}" srcOrd="0" destOrd="0" presId="urn:microsoft.com/office/officeart/2009/layout/ReverseList"/>
    <dgm:cxn modelId="{0322948F-03AB-43EC-8293-EAB9ED53A39F}" type="presOf" srcId="{523B71FF-35ED-4B2A-9B36-1593C28A407C}" destId="{6041F25F-8171-4DBE-848D-B01C4BFC7DA6}" srcOrd="1" destOrd="0" presId="urn:microsoft.com/office/officeart/2009/layout/ReverseList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2FB8F021-210F-423D-8C80-96B9EE614750}" type="presOf" srcId="{523B71FF-35ED-4B2A-9B36-1593C28A407C}" destId="{510B9A87-4C3A-4CCA-B293-EC7740F9FA85}" srcOrd="0" destOrd="0" presId="urn:microsoft.com/office/officeart/2009/layout/ReverseList"/>
    <dgm:cxn modelId="{246A2F35-424A-4291-B8FE-1143539AD8F5}" type="presOf" srcId="{2CA10B9F-B426-4A58-8733-8C57E9E34F61}" destId="{CDB98C60-E983-44AD-8550-33EC86231896}" srcOrd="1" destOrd="0" presId="urn:microsoft.com/office/officeart/2009/layout/ReverseList"/>
    <dgm:cxn modelId="{DB64A2A5-2126-4DCA-BD86-8BD8D63CBB96}" type="presParOf" srcId="{EE5CE014-F778-461B-B1F3-4F02ED8D647B}" destId="{0391DCA4-7CFF-495F-96A4-EF212BC65CFD}" srcOrd="0" destOrd="0" presId="urn:microsoft.com/office/officeart/2009/layout/ReverseList"/>
    <dgm:cxn modelId="{0976D791-76AE-40E4-8CE9-1FCCDA8D6D7B}" type="presParOf" srcId="{EE5CE014-F778-461B-B1F3-4F02ED8D647B}" destId="{CDB98C60-E983-44AD-8550-33EC86231896}" srcOrd="1" destOrd="0" presId="urn:microsoft.com/office/officeart/2009/layout/ReverseList"/>
    <dgm:cxn modelId="{D2E18F07-A1C4-46FE-B95A-4D8C0A8E8EB3}" type="presParOf" srcId="{EE5CE014-F778-461B-B1F3-4F02ED8D647B}" destId="{510B9A87-4C3A-4CCA-B293-EC7740F9FA85}" srcOrd="2" destOrd="0" presId="urn:microsoft.com/office/officeart/2009/layout/ReverseList"/>
    <dgm:cxn modelId="{186E59D8-7E95-4451-AD69-94D2DA1E3C5B}" type="presParOf" srcId="{EE5CE014-F778-461B-B1F3-4F02ED8D647B}" destId="{6041F25F-8171-4DBE-848D-B01C4BFC7DA6}" srcOrd="3" destOrd="0" presId="urn:microsoft.com/office/officeart/2009/layout/ReverseList"/>
    <dgm:cxn modelId="{6069A971-9515-49D7-9D7C-2D63ADD3898E}" type="presParOf" srcId="{EE5CE014-F778-461B-B1F3-4F02ED8D647B}" destId="{2890274A-3F54-4913-9AAA-DB0E250B8F7F}" srcOrd="4" destOrd="0" presId="urn:microsoft.com/office/officeart/2009/layout/ReverseList"/>
    <dgm:cxn modelId="{315622EC-F11C-4F05-9C0B-D87A2135D267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/>
      <dgm:t>
        <a:bodyPr/>
        <a:lstStyle/>
        <a:p>
          <a:r>
            <a:rPr lang="ru-RU" sz="1300" dirty="0" smtClean="0"/>
            <a:t>Подпрограмма "Укрепление правопорядка, профилактика правонарушений, усиление борьбы с преступностью и противодействие коррупции в Туапсинском районе" – 184,0 тыс. руб.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/>
      <dgm:t>
        <a:bodyPr/>
        <a:lstStyle/>
        <a:p>
          <a:r>
            <a:rPr lang="ru-RU" sz="1300" dirty="0" smtClean="0"/>
            <a:t>изготовление методических и агитационных материалов профилактической направленности</a:t>
          </a:r>
          <a:endParaRPr lang="ru-RU" sz="13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X="138058" custScaleY="132706" custLinFactNeighborX="-17880" custLinFactNeighborY="772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X="140302" custScaleY="133191" custLinFactNeighborX="16641" custLinFactNeighborY="101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3662" custLinFactNeighborX="-1178" custLinFactNeighborY="-20620"/>
      <dgm:spPr/>
    </dgm:pt>
    <dgm:pt modelId="{B8DBE0B3-D79B-43B2-AB15-BABE495611A2}" type="pres">
      <dgm:prSet presAssocID="{DB07AA61-A49E-495D-AD2A-B71BD9EA6691}" presName="BottomArrow" presStyleLbl="node1" presStyleIdx="1" presStyleCnt="2" custScaleY="73662" custLinFactNeighborX="-1178" custLinFactNeighborY="20070"/>
      <dgm:spPr/>
    </dgm:pt>
  </dgm:ptLst>
  <dgm:cxnLst>
    <dgm:cxn modelId="{827D24C6-301C-4629-B7C9-EB4F68DAD0B0}" type="presOf" srcId="{523B71FF-35ED-4B2A-9B36-1593C28A407C}" destId="{6041F25F-8171-4DBE-848D-B01C4BFC7DA6}" srcOrd="1" destOrd="0" presId="urn:microsoft.com/office/officeart/2009/layout/ReverseList"/>
    <dgm:cxn modelId="{946D6756-44D1-4D08-8948-329274D502B0}" type="presOf" srcId="{523B71FF-35ED-4B2A-9B36-1593C28A407C}" destId="{510B9A87-4C3A-4CCA-B293-EC7740F9FA85}" srcOrd="0" destOrd="0" presId="urn:microsoft.com/office/officeart/2009/layout/ReverseList"/>
    <dgm:cxn modelId="{61BA070C-5D7D-40EA-8B1A-E8144020009D}" type="presOf" srcId="{2CA10B9F-B426-4A58-8733-8C57E9E34F61}" destId="{0391DCA4-7CFF-495F-96A4-EF212BC65CFD}" srcOrd="0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5DA63CC8-4E0C-4352-B0CB-D709D193E0FE}" type="presOf" srcId="{DB07AA61-A49E-495D-AD2A-B71BD9EA6691}" destId="{EE5CE014-F778-461B-B1F3-4F02ED8D647B}" srcOrd="0" destOrd="0" presId="urn:microsoft.com/office/officeart/2009/layout/ReverseList"/>
    <dgm:cxn modelId="{4400BC0E-46B4-431C-960A-8E86BD2DC6C6}" type="presOf" srcId="{2CA10B9F-B426-4A58-8733-8C57E9E34F61}" destId="{CDB98C60-E983-44AD-8550-33EC86231896}" srcOrd="1" destOrd="0" presId="urn:microsoft.com/office/officeart/2009/layout/ReverseList"/>
    <dgm:cxn modelId="{B5EAF485-7DCF-4D07-91B5-3F2947418A9E}" type="presParOf" srcId="{EE5CE014-F778-461B-B1F3-4F02ED8D647B}" destId="{0391DCA4-7CFF-495F-96A4-EF212BC65CFD}" srcOrd="0" destOrd="0" presId="urn:microsoft.com/office/officeart/2009/layout/ReverseList"/>
    <dgm:cxn modelId="{23806DEA-9F1B-4286-9B13-C6462001D417}" type="presParOf" srcId="{EE5CE014-F778-461B-B1F3-4F02ED8D647B}" destId="{CDB98C60-E983-44AD-8550-33EC86231896}" srcOrd="1" destOrd="0" presId="urn:microsoft.com/office/officeart/2009/layout/ReverseList"/>
    <dgm:cxn modelId="{4D0F5C79-C804-414B-A541-35B9C2FC2A6E}" type="presParOf" srcId="{EE5CE014-F778-461B-B1F3-4F02ED8D647B}" destId="{510B9A87-4C3A-4CCA-B293-EC7740F9FA85}" srcOrd="2" destOrd="0" presId="urn:microsoft.com/office/officeart/2009/layout/ReverseList"/>
    <dgm:cxn modelId="{5A144B82-6014-4937-BD8D-2B5CB03E32D1}" type="presParOf" srcId="{EE5CE014-F778-461B-B1F3-4F02ED8D647B}" destId="{6041F25F-8171-4DBE-848D-B01C4BFC7DA6}" srcOrd="3" destOrd="0" presId="urn:microsoft.com/office/officeart/2009/layout/ReverseList"/>
    <dgm:cxn modelId="{C9330D2D-B8E8-4464-91A7-2A73A51992DD}" type="presParOf" srcId="{EE5CE014-F778-461B-B1F3-4F02ED8D647B}" destId="{2890274A-3F54-4913-9AAA-DB0E250B8F7F}" srcOrd="4" destOrd="0" presId="urn:microsoft.com/office/officeart/2009/layout/ReverseList"/>
    <dgm:cxn modelId="{9BFF5EFC-F3B6-427F-9890-ED0720528B66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DBDDD8C-7848-4FB5-9218-1F20F247B075}" type="doc">
      <dgm:prSet loTypeId="urn:microsoft.com/office/officeart/2005/8/layout/h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C3B0A0-E327-41F4-A2CF-65B376B46881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Наш адрес: 352800, г.Туапсе, </a:t>
          </a:r>
        </a:p>
        <a:p>
          <a:r>
            <a:rPr lang="ru-RU" dirty="0" smtClean="0"/>
            <a:t>ул. Свободы, д.3</a:t>
          </a:r>
          <a:endParaRPr lang="ru-RU" dirty="0"/>
        </a:p>
      </dgm:t>
    </dgm:pt>
    <dgm:pt modelId="{461428B4-E6B7-4D34-A4EA-07C731164EC2}" type="parTrans" cxnId="{527DA0F2-ADC6-4B57-AECC-919FE9BAC4A1}">
      <dgm:prSet/>
      <dgm:spPr/>
      <dgm:t>
        <a:bodyPr/>
        <a:lstStyle/>
        <a:p>
          <a:endParaRPr lang="ru-RU"/>
        </a:p>
      </dgm:t>
    </dgm:pt>
    <dgm:pt modelId="{D0C70DE9-F592-4CB3-8668-1309D88BAFBA}" type="sibTrans" cxnId="{527DA0F2-ADC6-4B57-AECC-919FE9BAC4A1}">
      <dgm:prSet/>
      <dgm:spPr/>
      <dgm:t>
        <a:bodyPr/>
        <a:lstStyle/>
        <a:p>
          <a:endParaRPr lang="ru-RU"/>
        </a:p>
      </dgm:t>
    </dgm:pt>
    <dgm:pt modelId="{3792B59D-D42B-44FB-BEAF-EDF7E8229DA8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Телефон:  (86167) 2-57-11</a:t>
          </a:r>
          <a:endParaRPr lang="ru-RU" dirty="0"/>
        </a:p>
      </dgm:t>
    </dgm:pt>
    <dgm:pt modelId="{9F774336-9001-419A-A0F5-895632B13540}" type="parTrans" cxnId="{F5EE89C2-4958-4C7A-B971-A51020587D14}">
      <dgm:prSet/>
      <dgm:spPr/>
      <dgm:t>
        <a:bodyPr/>
        <a:lstStyle/>
        <a:p>
          <a:endParaRPr lang="ru-RU"/>
        </a:p>
      </dgm:t>
    </dgm:pt>
    <dgm:pt modelId="{C7A75B05-7E2B-48E3-A06C-E076A0E57BA4}" type="sibTrans" cxnId="{F5EE89C2-4958-4C7A-B971-A51020587D14}">
      <dgm:prSet/>
      <dgm:spPr/>
      <dgm:t>
        <a:bodyPr/>
        <a:lstStyle/>
        <a:p>
          <a:endParaRPr lang="ru-RU"/>
        </a:p>
      </dgm:t>
    </dgm:pt>
    <dgm:pt modelId="{1B0FA863-8910-4249-89CB-2AE4543CF484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900" dirty="0" smtClean="0"/>
            <a:t>ФАКС:</a:t>
          </a:r>
        </a:p>
        <a:p>
          <a:r>
            <a:rPr lang="ru-RU" sz="1900" dirty="0" smtClean="0"/>
            <a:t>(86167) 2-57-11 </a:t>
          </a:r>
          <a:endParaRPr lang="ru-RU" sz="1900" dirty="0"/>
        </a:p>
      </dgm:t>
    </dgm:pt>
    <dgm:pt modelId="{9058C98B-2143-4154-9F28-D21F8C9B5B47}" type="parTrans" cxnId="{0C383640-489A-4AA3-9436-0A006894E8F6}">
      <dgm:prSet/>
      <dgm:spPr/>
      <dgm:t>
        <a:bodyPr/>
        <a:lstStyle/>
        <a:p>
          <a:endParaRPr lang="ru-RU"/>
        </a:p>
      </dgm:t>
    </dgm:pt>
    <dgm:pt modelId="{D57842FC-33C4-4BE7-BF65-515682514D80}" type="sibTrans" cxnId="{0C383640-489A-4AA3-9436-0A006894E8F6}">
      <dgm:prSet/>
      <dgm:spPr/>
      <dgm:t>
        <a:bodyPr/>
        <a:lstStyle/>
        <a:p>
          <a:endParaRPr lang="ru-RU"/>
        </a:p>
      </dgm:t>
    </dgm:pt>
    <dgm:pt modelId="{8F6E7209-9566-4FDF-81B1-039E6C8FBC62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Адрес электронной почты: </a:t>
          </a:r>
          <a:r>
            <a:rPr lang="en-US" dirty="0" smtClean="0"/>
            <a:t>tuaprfin@mail.ru </a:t>
          </a:r>
          <a:endParaRPr lang="ru-RU" dirty="0"/>
        </a:p>
      </dgm:t>
    </dgm:pt>
    <dgm:pt modelId="{781AD8C2-8001-4DC7-B164-2926DEBCE833}" type="parTrans" cxnId="{DCFEF24E-D7AA-436B-A20B-200EC519A361}">
      <dgm:prSet/>
      <dgm:spPr/>
      <dgm:t>
        <a:bodyPr/>
        <a:lstStyle/>
        <a:p>
          <a:endParaRPr lang="ru-RU"/>
        </a:p>
      </dgm:t>
    </dgm:pt>
    <dgm:pt modelId="{4CEC7168-675D-4249-AD58-8168F8AF51D9}" type="sibTrans" cxnId="{DCFEF24E-D7AA-436B-A20B-200EC519A361}">
      <dgm:prSet/>
      <dgm:spPr/>
      <dgm:t>
        <a:bodyPr/>
        <a:lstStyle/>
        <a:p>
          <a:endParaRPr lang="ru-RU"/>
        </a:p>
      </dgm:t>
    </dgm:pt>
    <dgm:pt modelId="{34C9CB3B-74F2-4BBB-8BAD-94763B1E98BE}" type="pres">
      <dgm:prSet presAssocID="{2DBDDD8C-7848-4FB5-9218-1F20F247B07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F8BB12-D1C6-4A82-883F-3C23CEFDB008}" type="pres">
      <dgm:prSet presAssocID="{F1C3B0A0-E327-41F4-A2CF-65B376B4688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36AF0-A409-47E5-ABEB-5E7460B40E32}" type="pres">
      <dgm:prSet presAssocID="{D0C70DE9-F592-4CB3-8668-1309D88BAFBA}" presName="sibTrans" presStyleCnt="0"/>
      <dgm:spPr/>
    </dgm:pt>
    <dgm:pt modelId="{FBF4D26B-14D3-418A-A8F1-2374D0E5C1FE}" type="pres">
      <dgm:prSet presAssocID="{3792B59D-D42B-44FB-BEAF-EDF7E8229DA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304B8-31AF-402A-8CD0-B07ACB89D57E}" type="pres">
      <dgm:prSet presAssocID="{C7A75B05-7E2B-48E3-A06C-E076A0E57BA4}" presName="sibTrans" presStyleCnt="0"/>
      <dgm:spPr/>
    </dgm:pt>
    <dgm:pt modelId="{4ED65E16-BC27-43F0-807D-0DF9E37D0BA8}" type="pres">
      <dgm:prSet presAssocID="{1B0FA863-8910-4249-89CB-2AE4543CF48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7B99B-8E0B-41AE-8D89-E12EE5950351}" type="pres">
      <dgm:prSet presAssocID="{D57842FC-33C4-4BE7-BF65-515682514D80}" presName="sibTrans" presStyleCnt="0"/>
      <dgm:spPr/>
    </dgm:pt>
    <dgm:pt modelId="{B30776A0-22B5-4B31-8DE4-C166F018BB87}" type="pres">
      <dgm:prSet presAssocID="{8F6E7209-9566-4FDF-81B1-039E6C8FBC6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B154EE-6A11-44D9-8796-59603F7DA65B}" type="presOf" srcId="{F1C3B0A0-E327-41F4-A2CF-65B376B46881}" destId="{42F8BB12-D1C6-4A82-883F-3C23CEFDB008}" srcOrd="0" destOrd="0" presId="urn:microsoft.com/office/officeart/2005/8/layout/hList6"/>
    <dgm:cxn modelId="{527DA0F2-ADC6-4B57-AECC-919FE9BAC4A1}" srcId="{2DBDDD8C-7848-4FB5-9218-1F20F247B075}" destId="{F1C3B0A0-E327-41F4-A2CF-65B376B46881}" srcOrd="0" destOrd="0" parTransId="{461428B4-E6B7-4D34-A4EA-07C731164EC2}" sibTransId="{D0C70DE9-F592-4CB3-8668-1309D88BAFBA}"/>
    <dgm:cxn modelId="{F5EE89C2-4958-4C7A-B971-A51020587D14}" srcId="{2DBDDD8C-7848-4FB5-9218-1F20F247B075}" destId="{3792B59D-D42B-44FB-BEAF-EDF7E8229DA8}" srcOrd="1" destOrd="0" parTransId="{9F774336-9001-419A-A0F5-895632B13540}" sibTransId="{C7A75B05-7E2B-48E3-A06C-E076A0E57BA4}"/>
    <dgm:cxn modelId="{53DAD7EE-691A-4EE7-A2A4-DF41B5D9DB3D}" type="presOf" srcId="{8F6E7209-9566-4FDF-81B1-039E6C8FBC62}" destId="{B30776A0-22B5-4B31-8DE4-C166F018BB87}" srcOrd="0" destOrd="0" presId="urn:microsoft.com/office/officeart/2005/8/layout/hList6"/>
    <dgm:cxn modelId="{0C383640-489A-4AA3-9436-0A006894E8F6}" srcId="{2DBDDD8C-7848-4FB5-9218-1F20F247B075}" destId="{1B0FA863-8910-4249-89CB-2AE4543CF484}" srcOrd="2" destOrd="0" parTransId="{9058C98B-2143-4154-9F28-D21F8C9B5B47}" sibTransId="{D57842FC-33C4-4BE7-BF65-515682514D80}"/>
    <dgm:cxn modelId="{190D144C-FC58-4A4B-AF11-81213E47A7C9}" type="presOf" srcId="{1B0FA863-8910-4249-89CB-2AE4543CF484}" destId="{4ED65E16-BC27-43F0-807D-0DF9E37D0BA8}" srcOrd="0" destOrd="0" presId="urn:microsoft.com/office/officeart/2005/8/layout/hList6"/>
    <dgm:cxn modelId="{0E925FF7-FBDC-4FB8-86BF-6891FC59BDD0}" type="presOf" srcId="{2DBDDD8C-7848-4FB5-9218-1F20F247B075}" destId="{34C9CB3B-74F2-4BBB-8BAD-94763B1E98BE}" srcOrd="0" destOrd="0" presId="urn:microsoft.com/office/officeart/2005/8/layout/hList6"/>
    <dgm:cxn modelId="{DCFEF24E-D7AA-436B-A20B-200EC519A361}" srcId="{2DBDDD8C-7848-4FB5-9218-1F20F247B075}" destId="{8F6E7209-9566-4FDF-81B1-039E6C8FBC62}" srcOrd="3" destOrd="0" parTransId="{781AD8C2-8001-4DC7-B164-2926DEBCE833}" sibTransId="{4CEC7168-675D-4249-AD58-8168F8AF51D9}"/>
    <dgm:cxn modelId="{E10B347A-6946-4657-9191-B1399721B23F}" type="presOf" srcId="{3792B59D-D42B-44FB-BEAF-EDF7E8229DA8}" destId="{FBF4D26B-14D3-418A-A8F1-2374D0E5C1FE}" srcOrd="0" destOrd="0" presId="urn:microsoft.com/office/officeart/2005/8/layout/hList6"/>
    <dgm:cxn modelId="{147167D2-3B56-4901-8B29-736D6F028447}" type="presParOf" srcId="{34C9CB3B-74F2-4BBB-8BAD-94763B1E98BE}" destId="{42F8BB12-D1C6-4A82-883F-3C23CEFDB008}" srcOrd="0" destOrd="0" presId="urn:microsoft.com/office/officeart/2005/8/layout/hList6"/>
    <dgm:cxn modelId="{7344CEF5-1C09-4046-87EE-C208172E2C6C}" type="presParOf" srcId="{34C9CB3B-74F2-4BBB-8BAD-94763B1E98BE}" destId="{DE136AF0-A409-47E5-ABEB-5E7460B40E32}" srcOrd="1" destOrd="0" presId="urn:microsoft.com/office/officeart/2005/8/layout/hList6"/>
    <dgm:cxn modelId="{C48B7EF8-F4DE-454A-96C3-89BFCA41F5F1}" type="presParOf" srcId="{34C9CB3B-74F2-4BBB-8BAD-94763B1E98BE}" destId="{FBF4D26B-14D3-418A-A8F1-2374D0E5C1FE}" srcOrd="2" destOrd="0" presId="urn:microsoft.com/office/officeart/2005/8/layout/hList6"/>
    <dgm:cxn modelId="{1797C6EE-7D51-44BF-B83C-D4DF3E2CAF5C}" type="presParOf" srcId="{34C9CB3B-74F2-4BBB-8BAD-94763B1E98BE}" destId="{953304B8-31AF-402A-8CD0-B07ACB89D57E}" srcOrd="3" destOrd="0" presId="urn:microsoft.com/office/officeart/2005/8/layout/hList6"/>
    <dgm:cxn modelId="{64D64DB7-16DC-4DF7-BB2A-BD6DE06166B0}" type="presParOf" srcId="{34C9CB3B-74F2-4BBB-8BAD-94763B1E98BE}" destId="{4ED65E16-BC27-43F0-807D-0DF9E37D0BA8}" srcOrd="4" destOrd="0" presId="urn:microsoft.com/office/officeart/2005/8/layout/hList6"/>
    <dgm:cxn modelId="{3C994C65-CAD0-4812-9B7A-751B29E134E6}" type="presParOf" srcId="{34C9CB3B-74F2-4BBB-8BAD-94763B1E98BE}" destId="{E347B99B-8E0B-41AE-8D89-E12EE5950351}" srcOrd="5" destOrd="0" presId="urn:microsoft.com/office/officeart/2005/8/layout/hList6"/>
    <dgm:cxn modelId="{0F88BA4A-B153-43AB-AE00-2F4EFC1150A6}" type="presParOf" srcId="{34C9CB3B-74F2-4BBB-8BAD-94763B1E98BE}" destId="{B30776A0-22B5-4B31-8DE4-C166F018BB87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39E31-FA0F-4CA3-ACE5-763ECFEB9899}">
      <dsp:nvSpPr>
        <dsp:cNvPr id="0" name=""/>
        <dsp:cNvSpPr/>
      </dsp:nvSpPr>
      <dsp:spPr>
        <a:xfrm>
          <a:off x="2923695" y="2143944"/>
          <a:ext cx="499738" cy="600115"/>
        </a:xfrm>
        <a:custGeom>
          <a:avLst/>
          <a:gdLst/>
          <a:ahLst/>
          <a:cxnLst/>
          <a:rect l="0" t="0" r="0" b="0"/>
          <a:pathLst>
            <a:path>
              <a:moveTo>
                <a:pt x="0" y="600115"/>
              </a:moveTo>
              <a:lnTo>
                <a:pt x="249869" y="600115"/>
              </a:lnTo>
              <a:lnTo>
                <a:pt x="249869" y="0"/>
              </a:lnTo>
              <a:lnTo>
                <a:pt x="49973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154041" y="2424478"/>
        <a:ext cx="39047" cy="39047"/>
      </dsp:txXfrm>
    </dsp:sp>
    <dsp:sp modelId="{E04AD75E-F9D9-4B7B-A3B1-CF05AE9DCC49}">
      <dsp:nvSpPr>
        <dsp:cNvPr id="0" name=""/>
        <dsp:cNvSpPr/>
      </dsp:nvSpPr>
      <dsp:spPr>
        <a:xfrm>
          <a:off x="2923695" y="2744059"/>
          <a:ext cx="568079" cy="2689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4039" y="0"/>
              </a:lnTo>
              <a:lnTo>
                <a:pt x="284039" y="2689937"/>
              </a:lnTo>
              <a:lnTo>
                <a:pt x="568079" y="26899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139003" y="4020296"/>
        <a:ext cx="137463" cy="137463"/>
      </dsp:txXfrm>
    </dsp:sp>
    <dsp:sp modelId="{25425BF1-58A1-4863-87C4-018725F25A95}">
      <dsp:nvSpPr>
        <dsp:cNvPr id="0" name=""/>
        <dsp:cNvSpPr/>
      </dsp:nvSpPr>
      <dsp:spPr>
        <a:xfrm>
          <a:off x="2923695" y="2744059"/>
          <a:ext cx="513145" cy="1652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572" y="0"/>
              </a:lnTo>
              <a:lnTo>
                <a:pt x="256572" y="1652691"/>
              </a:lnTo>
              <a:lnTo>
                <a:pt x="513145" y="1652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3137005" y="3527142"/>
        <a:ext cx="86526" cy="86526"/>
      </dsp:txXfrm>
    </dsp:sp>
    <dsp:sp modelId="{73BB9ABE-55A5-4D96-B34E-B6FDDFB1E6A7}">
      <dsp:nvSpPr>
        <dsp:cNvPr id="0" name=""/>
        <dsp:cNvSpPr/>
      </dsp:nvSpPr>
      <dsp:spPr>
        <a:xfrm>
          <a:off x="2923695" y="2744059"/>
          <a:ext cx="544443" cy="549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2221" y="0"/>
              </a:lnTo>
              <a:lnTo>
                <a:pt x="272221" y="549057"/>
              </a:lnTo>
              <a:lnTo>
                <a:pt x="544443" y="549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176586" y="2999257"/>
        <a:ext cx="38661" cy="38661"/>
      </dsp:txXfrm>
    </dsp:sp>
    <dsp:sp modelId="{C63F12E2-2B78-4026-8E19-0402C92BFA59}">
      <dsp:nvSpPr>
        <dsp:cNvPr id="0" name=""/>
        <dsp:cNvSpPr/>
      </dsp:nvSpPr>
      <dsp:spPr>
        <a:xfrm>
          <a:off x="2923695" y="830174"/>
          <a:ext cx="442494" cy="1913885"/>
        </a:xfrm>
        <a:custGeom>
          <a:avLst/>
          <a:gdLst/>
          <a:ahLst/>
          <a:cxnLst/>
          <a:rect l="0" t="0" r="0" b="0"/>
          <a:pathLst>
            <a:path>
              <a:moveTo>
                <a:pt x="0" y="1913885"/>
              </a:moveTo>
              <a:lnTo>
                <a:pt x="221247" y="1913885"/>
              </a:lnTo>
              <a:lnTo>
                <a:pt x="221247" y="0"/>
              </a:lnTo>
              <a:lnTo>
                <a:pt x="44249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3095833" y="1738007"/>
        <a:ext cx="98218" cy="98218"/>
      </dsp:txXfrm>
    </dsp:sp>
    <dsp:sp modelId="{5D6A5FA5-BECC-43B8-8C26-F415C5E4E597}">
      <dsp:nvSpPr>
        <dsp:cNvPr id="0" name=""/>
        <dsp:cNvSpPr/>
      </dsp:nvSpPr>
      <dsp:spPr>
        <a:xfrm>
          <a:off x="351743" y="1266807"/>
          <a:ext cx="2189399" cy="2954505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Проект бюджета муниципального образования Туапсинский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 район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51743" y="1266807"/>
        <a:ext cx="2189399" cy="2954505"/>
      </dsp:txXfrm>
    </dsp:sp>
    <dsp:sp modelId="{30605799-F5A7-4E9B-883D-52AB8D29BFE5}">
      <dsp:nvSpPr>
        <dsp:cNvPr id="0" name=""/>
        <dsp:cNvSpPr/>
      </dsp:nvSpPr>
      <dsp:spPr>
        <a:xfrm>
          <a:off x="3366190" y="221149"/>
          <a:ext cx="5690184" cy="1218049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Бюджетное послание Президента Российской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Федерации  Федеральному собранию                                                                   с учетом майских  Указов Президента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3366190" y="221149"/>
        <a:ext cx="5690184" cy="1218049"/>
      </dsp:txXfrm>
    </dsp:sp>
    <dsp:sp modelId="{6A94F47C-4FE3-4A6B-921F-84094EF019B2}">
      <dsp:nvSpPr>
        <dsp:cNvPr id="0" name=""/>
        <dsp:cNvSpPr/>
      </dsp:nvSpPr>
      <dsp:spPr>
        <a:xfrm>
          <a:off x="3468139" y="2863607"/>
          <a:ext cx="5588235" cy="859020"/>
        </a:xfrm>
        <a:prstGeom prst="rect">
          <a:avLst/>
        </a:prstGeom>
        <a:solidFill>
          <a:srgbClr val="FF99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Основные направления бюджетной и налоговой политики МО Туапсинский район на 2020 год и на плановый   период 2021 и 2022 годов </a:t>
          </a:r>
          <a:endParaRPr lang="ru-RU" sz="1800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kern="1200" dirty="0">
            <a:solidFill>
              <a:srgbClr val="002060"/>
            </a:solidFill>
          </a:endParaRPr>
        </a:p>
      </dsp:txBody>
      <dsp:txXfrm>
        <a:off x="3468139" y="2863607"/>
        <a:ext cx="5588235" cy="859020"/>
      </dsp:txXfrm>
    </dsp:sp>
    <dsp:sp modelId="{68896765-CE76-4426-9210-97F5741D95D4}">
      <dsp:nvSpPr>
        <dsp:cNvPr id="0" name=""/>
        <dsp:cNvSpPr/>
      </dsp:nvSpPr>
      <dsp:spPr>
        <a:xfrm>
          <a:off x="3436841" y="3975509"/>
          <a:ext cx="5619533" cy="842482"/>
        </a:xfrm>
        <a:prstGeom prst="rect">
          <a:avLst/>
        </a:prstGeom>
        <a:solidFill>
          <a:srgbClr val="66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b="1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Прогноз социально-экономического  развития  </a:t>
          </a:r>
        </a:p>
        <a:p>
          <a:pPr lvl="0" algn="ctr">
            <a:spcBef>
              <a:spcPct val="0"/>
            </a:spcBef>
          </a:pPr>
          <a:r>
            <a:rPr lang="ru-RU" sz="1800" b="1" kern="1200" dirty="0" smtClean="0">
              <a:solidFill>
                <a:srgbClr val="002060"/>
              </a:solidFill>
            </a:rPr>
            <a:t>МО Туапсинский район на </a:t>
          </a:r>
          <a:r>
            <a:rPr lang="ru-RU" sz="1600" b="1" kern="1200" dirty="0" smtClean="0">
              <a:solidFill>
                <a:srgbClr val="002060"/>
              </a:solidFill>
            </a:rPr>
            <a:t>2020 год </a:t>
          </a:r>
        </a:p>
        <a:p>
          <a:pPr lvl="0" algn="ctr">
            <a:spcBef>
              <a:spcPct val="0"/>
            </a:spcBef>
          </a:pPr>
          <a:r>
            <a:rPr lang="ru-RU" sz="1600" b="1" kern="1200" dirty="0" smtClean="0">
              <a:solidFill>
                <a:srgbClr val="002060"/>
              </a:solidFill>
            </a:rPr>
            <a:t>и на период до 2022 года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>
            <a:solidFill>
              <a:srgbClr val="002060"/>
            </a:solidFill>
          </a:endParaRPr>
        </a:p>
      </dsp:txBody>
      <dsp:txXfrm>
        <a:off x="3436841" y="3975509"/>
        <a:ext cx="5619533" cy="842482"/>
      </dsp:txXfrm>
    </dsp:sp>
    <dsp:sp modelId="{97F89BEF-610A-419B-8A3F-66CB9E89428A}">
      <dsp:nvSpPr>
        <dsp:cNvPr id="0" name=""/>
        <dsp:cNvSpPr/>
      </dsp:nvSpPr>
      <dsp:spPr>
        <a:xfrm>
          <a:off x="3491775" y="5096279"/>
          <a:ext cx="5564599" cy="675435"/>
        </a:xfrm>
        <a:prstGeom prst="rect">
          <a:avLst/>
        </a:prstGeom>
        <a:solidFill>
          <a:srgbClr val="FF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Муниципальные программы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МО Туапсинский район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3491775" y="5096279"/>
        <a:ext cx="5564599" cy="675435"/>
      </dsp:txXfrm>
    </dsp:sp>
    <dsp:sp modelId="{A2AB62FE-E2FA-4134-B89A-C05908F39CCD}">
      <dsp:nvSpPr>
        <dsp:cNvPr id="0" name=""/>
        <dsp:cNvSpPr/>
      </dsp:nvSpPr>
      <dsp:spPr>
        <a:xfrm>
          <a:off x="3423433" y="1681455"/>
          <a:ext cx="5632941" cy="9249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Основные направления бюджетной и налоговой политики Краснодарского края на 2020 год и на плановый   период 2021-2022 годов 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3423433" y="1681455"/>
        <a:ext cx="5632941" cy="9249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0.66433</cdr:x>
      <cdr:y>0.79423</cdr:y>
    </cdr:from>
    <cdr:to>
      <cdr:x>0.99898</cdr:x>
      <cdr:y>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6146583" y="4725097"/>
          <a:ext cx="3096294" cy="1224183"/>
        </a:xfrm>
        <a:prstGeom xmlns:a="http://schemas.openxmlformats.org/drawingml/2006/main" prst="rect">
          <a:avLst/>
        </a:prstGeom>
        <a:solidFill xmlns:a="http://schemas.openxmlformats.org/drawingml/2006/main">
          <a:srgbClr val="0033CC"/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latin typeface="Palatino Linotype" panose="02040502050505030304" pitchFamily="18" charset="0"/>
            </a:rPr>
            <a:t>Объем (оборот) работ, услуг  </a:t>
          </a:r>
        </a:p>
        <a:p xmlns:a="http://schemas.openxmlformats.org/drawingml/2006/main">
          <a:pPr algn="ctr"/>
          <a:r>
            <a:rPr lang="ru-RU" sz="2400" b="1" dirty="0" smtClean="0">
              <a:latin typeface="Palatino Linotype" panose="02040502050505030304" pitchFamily="18" charset="0"/>
            </a:rPr>
            <a:t>110,5 млн. руб.</a:t>
          </a:r>
          <a:endParaRPr lang="ru-RU" sz="2400" b="1" dirty="0">
            <a:latin typeface="Palatino Linotype" panose="02040502050505030304" pitchFamily="18" charset="0"/>
          </a:endParaRPr>
        </a:p>
      </cdr:txBody>
    </cdr:sp>
  </cdr:relSizeAnchor>
  <cdr:relSizeAnchor xmlns:cdr="http://schemas.openxmlformats.org/drawingml/2006/chartDrawing">
    <cdr:from>
      <cdr:x>0.20232</cdr:x>
      <cdr:y>0.34823</cdr:y>
    </cdr:from>
    <cdr:to>
      <cdr:x>0.32684</cdr:x>
      <cdr:y>0.43296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71932" y="2071720"/>
          <a:ext cx="1152101" cy="504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32%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0.31129</cdr:x>
      <cdr:y>0.50835</cdr:y>
    </cdr:from>
    <cdr:to>
      <cdr:x>0.50586</cdr:x>
      <cdr:y>0.60518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880228" y="3024336"/>
          <a:ext cx="1800200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0.39689</cdr:x>
      <cdr:y>0.22087</cdr:y>
    </cdr:from>
    <cdr:to>
      <cdr:x>0.52141</cdr:x>
      <cdr:y>0.3177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672132" y="1314022"/>
          <a:ext cx="1152101" cy="576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23%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0.55254</cdr:x>
      <cdr:y>0.3056</cdr:y>
    </cdr:from>
    <cdr:to>
      <cdr:x>0.70041</cdr:x>
      <cdr:y>0.39033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112292" y="1818078"/>
          <a:ext cx="1368143" cy="504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>
              <a:solidFill>
                <a:schemeClr val="tx1"/>
              </a:solidFill>
              <a:latin typeface="Bookman Old Style" panose="02050604050505020204" pitchFamily="18" charset="0"/>
            </a:rPr>
            <a:t>7</a:t>
          </a:r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0.67706</cdr:x>
      <cdr:y>0.36611</cdr:y>
    </cdr:from>
    <cdr:to>
      <cdr:x>0.7938</cdr:x>
      <cdr:y>0.46294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264420" y="2178118"/>
          <a:ext cx="1080117" cy="5760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latin typeface="Bookman Old Style" panose="02050604050505020204" pitchFamily="18" charset="0"/>
            </a:rPr>
            <a:t>3%</a:t>
          </a:r>
          <a:endParaRPr lang="ru-RU" sz="3200" b="1" dirty="0"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0.38132</cdr:x>
      <cdr:y>0.53557</cdr:y>
    </cdr:from>
    <cdr:to>
      <cdr:x>0.51634</cdr:x>
      <cdr:y>0.6203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28116" y="3186230"/>
          <a:ext cx="1249207" cy="504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latin typeface="Bookman Old Style" panose="02050604050505020204" pitchFamily="18" charset="0"/>
            </a:rPr>
            <a:t>34%</a:t>
          </a:r>
          <a:endParaRPr lang="ru-RU" sz="3200" b="1" dirty="0"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0.69263</cdr:x>
      <cdr:y>0.46294</cdr:y>
    </cdr:from>
    <cdr:to>
      <cdr:x>0.78602</cdr:x>
      <cdr:y>0.53556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408436" y="2754182"/>
          <a:ext cx="864076" cy="432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b="1" dirty="0">
              <a:latin typeface="Bookman Old Style" panose="02050604050505020204" pitchFamily="18" charset="0"/>
            </a:rPr>
            <a:t>1</a:t>
          </a:r>
          <a:r>
            <a:rPr lang="ru-RU" sz="2800" b="1" dirty="0" smtClean="0">
              <a:latin typeface="Bookman Old Style" panose="02050604050505020204" pitchFamily="18" charset="0"/>
            </a:rPr>
            <a:t>%</a:t>
          </a:r>
          <a:endParaRPr lang="ru-RU" sz="2800" b="1" dirty="0">
            <a:latin typeface="Bookman Old Style" panose="020506040505050202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0.10397</cdr:x>
      <cdr:y>0.01809</cdr:y>
    </cdr:from>
    <cdr:to>
      <cdr:x>0.21151</cdr:x>
      <cdr:y>0.09339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37680" y="115430"/>
          <a:ext cx="969880" cy="48050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1 002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0.2983</cdr:x>
      <cdr:y>0.05574</cdr:y>
    </cdr:from>
    <cdr:to>
      <cdr:x>0.40584</cdr:x>
      <cdr:y>0.12717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690301" y="355685"/>
          <a:ext cx="969880" cy="45580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948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0.49639</cdr:x>
      <cdr:y>0.05574</cdr:y>
    </cdr:from>
    <cdr:to>
      <cdr:x>0.60393</cdr:x>
      <cdr:y>0.13541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476867" y="355685"/>
          <a:ext cx="969880" cy="50841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942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0.12518</cdr:x>
      <cdr:y>0.55292</cdr:y>
    </cdr:from>
    <cdr:to>
      <cdr:x>0.20534</cdr:x>
      <cdr:y>0.62699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129003" y="3528392"/>
          <a:ext cx="722946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200" b="1" dirty="0" smtClean="0"/>
            <a:t>15%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0.11315</cdr:x>
      <cdr:y>0.30452</cdr:y>
    </cdr:from>
    <cdr:to>
      <cdr:x>0.20976</cdr:x>
      <cdr:y>0.37859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020484" y="1943225"/>
          <a:ext cx="871264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56%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0.50438</cdr:x>
      <cdr:y>0.33051</cdr:y>
    </cdr:from>
    <cdr:to>
      <cdr:x>0.60063</cdr:x>
      <cdr:y>0.41693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548875" y="2109091"/>
          <a:ext cx="868061" cy="5514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59%</a:t>
          </a:r>
          <a:endParaRPr lang="ru-RU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0.2888</cdr:x>
      <cdr:y>0.29533</cdr:y>
    </cdr:from>
    <cdr:to>
      <cdr:x>0.40808</cdr:x>
      <cdr:y>0.36939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604660" y="1884566"/>
          <a:ext cx="1075738" cy="4726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58%</a:t>
          </a:r>
          <a:endParaRPr lang="ru-RU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0.51236</cdr:x>
      <cdr:y>0.68833</cdr:y>
    </cdr:from>
    <cdr:to>
      <cdr:x>0.5922</cdr:x>
      <cdr:y>0.75112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4620883" y="4392488"/>
          <a:ext cx="720060" cy="4006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>
              <a:solidFill>
                <a:schemeClr val="tx1"/>
              </a:solidFill>
            </a:rPr>
            <a:t>7</a:t>
          </a:r>
          <a:r>
            <a:rPr lang="ru-RU" sz="2200" b="1" dirty="0" smtClean="0">
              <a:solidFill>
                <a:schemeClr val="tx1"/>
              </a:solidFill>
            </a:rPr>
            <a:t>%</a:t>
          </a:r>
          <a:endParaRPr lang="ru-RU" sz="2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0.31428</cdr:x>
      <cdr:y>0.69962</cdr:y>
    </cdr:from>
    <cdr:to>
      <cdr:x>0.39412</cdr:x>
      <cdr:y>0.75604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2834436" y="4464497"/>
          <a:ext cx="72006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>
              <a:solidFill>
                <a:schemeClr val="tx1"/>
              </a:solidFill>
            </a:rPr>
            <a:t>7</a:t>
          </a:r>
          <a:r>
            <a:rPr lang="ru-RU" sz="2200" b="1" dirty="0" smtClean="0">
              <a:solidFill>
                <a:schemeClr val="tx1"/>
              </a:solidFill>
            </a:rPr>
            <a:t>%</a:t>
          </a:r>
          <a:endParaRPr lang="ru-RU" sz="2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0.12077</cdr:x>
      <cdr:y>0.75604</cdr:y>
    </cdr:from>
    <cdr:to>
      <cdr:x>0.2086</cdr:x>
      <cdr:y>0.80755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1089197" y="4824536"/>
          <a:ext cx="792120" cy="328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schemeClr val="tx1"/>
              </a:solidFill>
            </a:rPr>
            <a:t>6%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0.51236</cdr:x>
      <cdr:y>0.73347</cdr:y>
    </cdr:from>
    <cdr:to>
      <cdr:x>0.59782</cdr:x>
      <cdr:y>0.80754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4620883" y="4680520"/>
          <a:ext cx="770745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7%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0.31428</cdr:x>
      <cdr:y>0.74476</cdr:y>
    </cdr:from>
    <cdr:to>
      <cdr:x>0.40022</cdr:x>
      <cdr:y>0.80754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2834436" y="4752528"/>
          <a:ext cx="775074" cy="4006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7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0.11395</cdr:x>
      <cdr:y>0.69962</cdr:y>
    </cdr:from>
    <cdr:to>
      <cdr:x>0.21151</cdr:x>
      <cdr:y>0.75604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1027687" y="4464496"/>
          <a:ext cx="879873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6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0.50438</cdr:x>
      <cdr:y>0.59806</cdr:y>
    </cdr:from>
    <cdr:to>
      <cdr:x>0.60194</cdr:x>
      <cdr:y>0.67213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4548875" y="3816424"/>
          <a:ext cx="879873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16%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0.31602</cdr:x>
      <cdr:y>0.58678</cdr:y>
    </cdr:from>
    <cdr:to>
      <cdr:x>0.39961</cdr:x>
      <cdr:y>0.66085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2850114" y="3744416"/>
          <a:ext cx="753880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16%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0.31428</cdr:x>
      <cdr:y>0.78989</cdr:y>
    </cdr:from>
    <cdr:to>
      <cdr:x>0.39412</cdr:x>
      <cdr:y>0.84829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2834436" y="5040560"/>
          <a:ext cx="720060" cy="372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7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0.11601</cdr:x>
      <cdr:y>0.78989</cdr:y>
    </cdr:from>
    <cdr:to>
      <cdr:x>0.21485</cdr:x>
      <cdr:y>0.84631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1046248" y="5040560"/>
          <a:ext cx="89145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6%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0.31428</cdr:x>
      <cdr:y>0.65448</cdr:y>
    </cdr:from>
    <cdr:to>
      <cdr:x>0.38789</cdr:x>
      <cdr:y>0.71288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2834436" y="4176464"/>
          <a:ext cx="663872" cy="3726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2200" b="1" dirty="0" smtClean="0"/>
            <a:t>1%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0.12518</cdr:x>
      <cdr:y>0.6432</cdr:y>
    </cdr:from>
    <cdr:to>
      <cdr:x>0.19501</cdr:x>
      <cdr:y>0.7016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1129003" y="4104456"/>
          <a:ext cx="629729" cy="3726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7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0.49639</cdr:x>
      <cdr:y>0.78989</cdr:y>
    </cdr:from>
    <cdr:to>
      <cdr:x>0.60019</cdr:x>
      <cdr:y>0.84631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4476867" y="5040560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7%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0.60817</cdr:x>
      <cdr:y>0.01054</cdr:y>
    </cdr:from>
    <cdr:to>
      <cdr:x>1</cdr:x>
      <cdr:y>0.76732</cdr:y>
    </cdr:to>
    <cdr:sp macro="" textlink="">
      <cdr:nvSpPr>
        <cdr:cNvPr id="27" name="Скругленный прямоугольник 26"/>
        <cdr:cNvSpPr/>
      </cdr:nvSpPr>
      <cdr:spPr>
        <a:xfrm xmlns:a="http://schemas.openxmlformats.org/drawingml/2006/main">
          <a:off x="5484979" y="67259"/>
          <a:ext cx="3533805" cy="4829262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bg2">
            <a:lumMod val="9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rgbClr val="0000FF"/>
              </a:solidFill>
            </a:rPr>
            <a:t>В основу расчетов прогноза доходов на 2020-2022 годы заложены:</a:t>
          </a:r>
        </a:p>
        <a:p xmlns:a="http://schemas.openxmlformats.org/drawingml/2006/main">
          <a:pPr algn="ctr">
            <a:lnSpc>
              <a:spcPts val="1400"/>
            </a:lnSpc>
          </a:pPr>
          <a:endParaRPr lang="ru-RU" sz="1800" dirty="0" smtClean="0">
            <a:solidFill>
              <a:srgbClr val="002060"/>
            </a:solidFill>
          </a:endParaRPr>
        </a:p>
        <a:p xmlns:a="http://schemas.openxmlformats.org/drawingml/2006/main">
          <a:pPr algn="ctr">
            <a:lnSpc>
              <a:spcPts val="1400"/>
            </a:lnSpc>
          </a:pPr>
          <a:r>
            <a:rPr lang="ru-RU" sz="1700" dirty="0" smtClean="0">
              <a:solidFill>
                <a:srgbClr val="002060"/>
              </a:solidFill>
            </a:rPr>
            <a:t>Прогнозные оценки показателей  социально-экономического развития: </a:t>
          </a:r>
        </a:p>
        <a:p xmlns:a="http://schemas.openxmlformats.org/drawingml/2006/main">
          <a:pPr marL="171450" indent="-171450">
            <a:lnSpc>
              <a:spcPts val="1400"/>
            </a:lnSpc>
            <a:buFont typeface="Arial" pitchFamily="34" charset="0"/>
            <a:buChar char="•"/>
          </a:pPr>
          <a:r>
            <a:rPr lang="ru-RU" sz="1700" dirty="0" smtClean="0">
              <a:solidFill>
                <a:srgbClr val="002060"/>
              </a:solidFill>
            </a:rPr>
            <a:t>индексы потребительских цен;</a:t>
          </a:r>
        </a:p>
        <a:p xmlns:a="http://schemas.openxmlformats.org/drawingml/2006/main">
          <a:pPr marL="171450" indent="-171450">
            <a:lnSpc>
              <a:spcPts val="1400"/>
            </a:lnSpc>
            <a:buFont typeface="Arial" pitchFamily="34" charset="0"/>
            <a:buChar char="•"/>
          </a:pPr>
          <a:endParaRPr lang="ru-RU" sz="1000" dirty="0" smtClean="0">
            <a:solidFill>
              <a:srgbClr val="002060"/>
            </a:solidFill>
          </a:endParaRPr>
        </a:p>
        <a:p xmlns:a="http://schemas.openxmlformats.org/drawingml/2006/main">
          <a:pPr marL="171450" indent="-171450">
            <a:lnSpc>
              <a:spcPts val="1400"/>
            </a:lnSpc>
            <a:buFont typeface="Arial" pitchFamily="34" charset="0"/>
            <a:buChar char="•"/>
          </a:pPr>
          <a:r>
            <a:rPr lang="ru-RU" sz="1700" dirty="0" smtClean="0">
              <a:solidFill>
                <a:srgbClr val="002060"/>
              </a:solidFill>
            </a:rPr>
            <a:t>объемы фонда заработной платы и прибыли прибыльных организаций;</a:t>
          </a:r>
        </a:p>
        <a:p xmlns:a="http://schemas.openxmlformats.org/drawingml/2006/main">
          <a:pPr>
            <a:lnSpc>
              <a:spcPts val="1400"/>
            </a:lnSpc>
          </a:pPr>
          <a:r>
            <a:rPr lang="ru-RU" sz="1700" dirty="0" smtClean="0">
              <a:solidFill>
                <a:srgbClr val="002060"/>
              </a:solidFill>
            </a:rPr>
            <a:t> </a:t>
          </a:r>
        </a:p>
        <a:p xmlns:a="http://schemas.openxmlformats.org/drawingml/2006/main">
          <a:pPr marL="171450" indent="-171450">
            <a:lnSpc>
              <a:spcPts val="1400"/>
            </a:lnSpc>
            <a:buFont typeface="Arial" pitchFamily="34" charset="0"/>
            <a:buChar char="•"/>
          </a:pPr>
          <a:r>
            <a:rPr lang="ru-RU" sz="1700" dirty="0" smtClean="0">
              <a:solidFill>
                <a:srgbClr val="002060"/>
              </a:solidFill>
            </a:rPr>
            <a:t>показатели собираемости налогов за ряд лет;</a:t>
          </a:r>
        </a:p>
        <a:p xmlns:a="http://schemas.openxmlformats.org/drawingml/2006/main">
          <a:pPr>
            <a:lnSpc>
              <a:spcPts val="1400"/>
            </a:lnSpc>
          </a:pPr>
          <a:r>
            <a:rPr lang="ru-RU" sz="1700" dirty="0" smtClean="0">
              <a:solidFill>
                <a:srgbClr val="002060"/>
              </a:solidFill>
            </a:rPr>
            <a:t> </a:t>
          </a:r>
        </a:p>
        <a:p xmlns:a="http://schemas.openxmlformats.org/drawingml/2006/main">
          <a:pPr marL="171450" indent="-171450">
            <a:lnSpc>
              <a:spcPts val="1400"/>
            </a:lnSpc>
            <a:buFont typeface="Arial" pitchFamily="34" charset="0"/>
            <a:buChar char="•"/>
          </a:pPr>
          <a:r>
            <a:rPr lang="ru-RU" sz="1700" dirty="0" smtClean="0">
              <a:solidFill>
                <a:srgbClr val="002060"/>
              </a:solidFill>
            </a:rPr>
            <a:t>динамика показателей «Инвестиций в основной капитал»;</a:t>
          </a:r>
        </a:p>
        <a:p xmlns:a="http://schemas.openxmlformats.org/drawingml/2006/main">
          <a:pPr>
            <a:lnSpc>
              <a:spcPts val="1400"/>
            </a:lnSpc>
          </a:pPr>
          <a:endParaRPr lang="ru-RU" sz="1000" dirty="0" smtClean="0">
            <a:solidFill>
              <a:srgbClr val="002060"/>
            </a:solidFill>
          </a:endParaRPr>
        </a:p>
        <a:p xmlns:a="http://schemas.openxmlformats.org/drawingml/2006/main">
          <a:pPr marL="171450" indent="-171450">
            <a:lnSpc>
              <a:spcPts val="1400"/>
            </a:lnSpc>
            <a:buFont typeface="Arial" pitchFamily="34" charset="0"/>
            <a:buChar char="•"/>
          </a:pPr>
          <a:r>
            <a:rPr lang="ru-RU" sz="1700" dirty="0" smtClean="0">
              <a:solidFill>
                <a:srgbClr val="002060"/>
              </a:solidFill>
            </a:rPr>
            <a:t>ряд других параметров.</a:t>
          </a:r>
          <a:r>
            <a:rPr lang="ru-RU" sz="1700" dirty="0" smtClean="0"/>
            <a:t>.</a:t>
          </a:r>
          <a:endParaRPr lang="ru-RU" sz="1700" dirty="0"/>
        </a:p>
      </cdr:txBody>
    </cdr:sp>
  </cdr:relSizeAnchor>
  <cdr:relSizeAnchor xmlns:cdr="http://schemas.openxmlformats.org/drawingml/2006/chartDrawing">
    <cdr:from>
      <cdr:x>0.12518</cdr:x>
      <cdr:y>0.80118</cdr:y>
    </cdr:from>
    <cdr:to>
      <cdr:x>0.22493</cdr:x>
      <cdr:y>0.8576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129003" y="5112568"/>
          <a:ext cx="89959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2000" dirty="0"/>
        </a:p>
      </cdr:txBody>
    </cdr:sp>
  </cdr:relSizeAnchor>
  <cdr:relSizeAnchor xmlns:cdr="http://schemas.openxmlformats.org/drawingml/2006/chartDrawing">
    <cdr:from>
      <cdr:x>0.49639</cdr:x>
      <cdr:y>0.84999</cdr:y>
    </cdr:from>
    <cdr:to>
      <cdr:x>0.59524</cdr:x>
      <cdr:y>0.91074</cdr:y>
    </cdr:to>
    <cdr:sp macro="" textlink="">
      <cdr:nvSpPr>
        <cdr:cNvPr id="26" name="TextBox 1"/>
        <cdr:cNvSpPr txBox="1"/>
      </cdr:nvSpPr>
      <cdr:spPr>
        <a:xfrm xmlns:a="http://schemas.openxmlformats.org/drawingml/2006/main">
          <a:off x="4476867" y="5424070"/>
          <a:ext cx="891450" cy="3876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4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0.307</cdr:x>
      <cdr:y>0.84604</cdr:y>
    </cdr:from>
    <cdr:to>
      <cdr:x>0.40058</cdr:x>
      <cdr:y>0.91074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2768731" y="5398857"/>
          <a:ext cx="844040" cy="412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4%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0.11267</cdr:x>
      <cdr:y>0.83667</cdr:y>
    </cdr:from>
    <cdr:to>
      <cdr:x>0.21151</cdr:x>
      <cdr:y>0.91074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1016110" y="5339077"/>
          <a:ext cx="891450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4%</a:t>
          </a:r>
          <a:endParaRPr lang="ru-RU" sz="22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0.00222</cdr:x>
      <cdr:y>0.62634</cdr:y>
    </cdr:from>
    <cdr:to>
      <cdr:x>0.73934</cdr:x>
      <cdr:y>1</cdr:y>
    </cdr:to>
    <cdr:sp macro="" textlink="">
      <cdr:nvSpPr>
        <cdr:cNvPr id="14" name="Скругленный прямоугольник 13"/>
        <cdr:cNvSpPr/>
      </cdr:nvSpPr>
      <cdr:spPr>
        <a:xfrm xmlns:a="http://schemas.openxmlformats.org/drawingml/2006/main">
          <a:off x="20541" y="3906688"/>
          <a:ext cx="6820217" cy="2330624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99"/>
        </a:solidFill>
        <a:ln xmlns:a="http://schemas.openxmlformats.org/drawingml/2006/main">
          <a:noFill/>
        </a:ln>
        <a:effectLst xmlns:a="http://schemas.openxmlformats.org/drawingml/2006/main">
          <a:outerShdw blurRad="152400" dist="317500" dir="5400000" sx="90000" sy="-19000" rotWithShape="0">
            <a:prstClr val="black">
              <a:alpha val="15000"/>
            </a:prst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>
            <a:lnSpc>
              <a:spcPts val="1500"/>
            </a:lnSpc>
          </a:pPr>
          <a:r>
            <a:rPr lang="ru-RU" sz="1600" b="1" u="sng" dirty="0" smtClean="0">
              <a:solidFill>
                <a:srgbClr val="002060"/>
              </a:solidFill>
            </a:rPr>
            <a:t>На планирование  доходов 2020 года повлияли:</a:t>
          </a:r>
        </a:p>
        <a:p xmlns:a="http://schemas.openxmlformats.org/drawingml/2006/main">
          <a:pPr algn="l">
            <a:lnSpc>
              <a:spcPts val="1500"/>
            </a:lnSpc>
          </a:pPr>
          <a:r>
            <a:rPr lang="ru-RU" sz="1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3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*объем прибыли прибыльных предприятий по полному кругу– 105,9% к уровню оценки 2019 года за счет роста прибыли по отрасли «Транспортировка и хранение» - 105,8%,  при этом  учтена динамика (снижение) поступлений налога на прибыль организаций от ОАО «Сургутнефтегаз» г. Сургут, входящего в консолидированную группу налогоплательщиков; </a:t>
          </a:r>
        </a:p>
        <a:p xmlns:a="http://schemas.openxmlformats.org/drawingml/2006/main">
          <a:pPr algn="l">
            <a:lnSpc>
              <a:spcPts val="1500"/>
            </a:lnSpc>
          </a:pPr>
          <a:r>
            <a:rPr lang="ru-RU" sz="1300" b="1" dirty="0">
              <a:solidFill>
                <a:schemeClr val="tx1">
                  <a:lumMod val="95000"/>
                  <a:lumOff val="5000"/>
                </a:schemeClr>
              </a:solidFill>
            </a:rPr>
            <a:t>*</a:t>
          </a:r>
          <a:r>
            <a:rPr lang="ru-RU" sz="13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фонд заработной платы по полному кругу организаций – 105,3% к уровню оценки 2019 года; </a:t>
          </a:r>
        </a:p>
        <a:p xmlns:a="http://schemas.openxmlformats.org/drawingml/2006/main">
          <a:pPr algn="l">
            <a:lnSpc>
              <a:spcPts val="1500"/>
            </a:lnSpc>
          </a:pPr>
          <a:r>
            <a:rPr lang="ru-RU" sz="1300" b="1" dirty="0">
              <a:solidFill>
                <a:schemeClr val="tx1">
                  <a:lumMod val="95000"/>
                  <a:lumOff val="5000"/>
                </a:schemeClr>
              </a:solidFill>
            </a:rPr>
            <a:t>*</a:t>
          </a:r>
          <a:r>
            <a:rPr lang="ru-RU" sz="13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индекс потребительских цен - 104%  к уровню оценки 2019 года. </a:t>
          </a:r>
        </a:p>
      </cdr:txBody>
    </cdr:sp>
  </cdr:relSizeAnchor>
  <cdr:relSizeAnchor xmlns:cdr="http://schemas.openxmlformats.org/drawingml/2006/chartDrawing">
    <cdr:from>
      <cdr:x>0.0761</cdr:x>
      <cdr:y>0.32618</cdr:y>
    </cdr:from>
    <cdr:to>
      <cdr:x>0.21155</cdr:x>
      <cdr:y>0.40699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704106" y="2034480"/>
          <a:ext cx="1253254" cy="504037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36 720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0.64422</cdr:x>
      <cdr:y>0.24537</cdr:y>
    </cdr:from>
    <cdr:to>
      <cdr:x>0.77968</cdr:x>
      <cdr:y>0.32619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5960690" y="1530424"/>
          <a:ext cx="1253346" cy="50410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42 771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0.44966</cdr:x>
      <cdr:y>0.26846</cdr:y>
    </cdr:from>
    <cdr:to>
      <cdr:x>0.58512</cdr:x>
      <cdr:y>0.34928</cdr:y>
    </cdr:to>
    <cdr:sp macro="" textlink="">
      <cdr:nvSpPr>
        <cdr:cNvPr id="6" name="Овал 5"/>
        <cdr:cNvSpPr/>
      </cdr:nvSpPr>
      <cdr:spPr>
        <a:xfrm xmlns:a="http://schemas.openxmlformats.org/drawingml/2006/main">
          <a:off x="4160490" y="1674440"/>
          <a:ext cx="1253346" cy="50409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40 676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0.26288</cdr:x>
      <cdr:y>0.29154</cdr:y>
    </cdr:from>
    <cdr:to>
      <cdr:x>0.39833</cdr:x>
      <cdr:y>0.37236</cdr:y>
    </cdr:to>
    <cdr:sp macro="" textlink="">
      <cdr:nvSpPr>
        <cdr:cNvPr id="7" name="Овал 6"/>
        <cdr:cNvSpPr/>
      </cdr:nvSpPr>
      <cdr:spPr>
        <a:xfrm xmlns:a="http://schemas.openxmlformats.org/drawingml/2006/main">
          <a:off x="2432298" y="1818456"/>
          <a:ext cx="1253253" cy="50410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38 765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0.83879</cdr:x>
      <cdr:y>0.21073</cdr:y>
    </cdr:from>
    <cdr:to>
      <cdr:x>0.97425</cdr:x>
      <cdr:y>0.29155</cdr:y>
    </cdr:to>
    <cdr:sp macro="" textlink="">
      <cdr:nvSpPr>
        <cdr:cNvPr id="8" name="Овал 7"/>
        <cdr:cNvSpPr/>
      </cdr:nvSpPr>
      <cdr:spPr>
        <a:xfrm xmlns:a="http://schemas.openxmlformats.org/drawingml/2006/main">
          <a:off x="7760890" y="1314400"/>
          <a:ext cx="1253346" cy="50409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44 822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0.74712</cdr:x>
      <cdr:y>0.88367</cdr:y>
    </cdr:from>
    <cdr:to>
      <cdr:x>0.7588</cdr:x>
      <cdr:y>0.90099</cdr:y>
    </cdr:to>
    <cdr:sp macro="" textlink="">
      <cdr:nvSpPr>
        <cdr:cNvPr id="10" name="Управляющая кнопка: настраиваемая 9"/>
        <cdr:cNvSpPr/>
      </cdr:nvSpPr>
      <cdr:spPr>
        <a:xfrm xmlns:a="http://schemas.openxmlformats.org/drawingml/2006/main">
          <a:off x="6912768" y="5511741"/>
          <a:ext cx="108000" cy="108000"/>
        </a:xfrm>
        <a:prstGeom xmlns:a="http://schemas.openxmlformats.org/drawingml/2006/main" prst="actionButtonBlank">
          <a:avLst/>
        </a:prstGeom>
        <a:solidFill xmlns:a="http://schemas.openxmlformats.org/drawingml/2006/main">
          <a:srgbClr val="FFCC0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0.74819</cdr:x>
      <cdr:y>0.80092</cdr:y>
    </cdr:from>
    <cdr:to>
      <cdr:x>0.97389</cdr:x>
      <cdr:y>0.85864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922688" y="4995585"/>
          <a:ext cx="208823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400" dirty="0"/>
        </a:p>
      </cdr:txBody>
    </cdr:sp>
  </cdr:relSizeAnchor>
  <cdr:relSizeAnchor xmlns:cdr="http://schemas.openxmlformats.org/drawingml/2006/chartDrawing">
    <cdr:from>
      <cdr:x>0.75441</cdr:x>
      <cdr:y>0.86058</cdr:y>
    </cdr:from>
    <cdr:to>
      <cdr:x>0.9995</cdr:x>
      <cdr:y>0.97603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6980148" y="5367725"/>
          <a:ext cx="2267744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ru-RU" sz="1400" b="1" dirty="0" smtClean="0">
              <a:solidFill>
                <a:schemeClr val="tx1"/>
              </a:solidFill>
            </a:rPr>
            <a:t>среднемесячная </a:t>
          </a:r>
        </a:p>
        <a:p xmlns:a="http://schemas.openxmlformats.org/drawingml/2006/main">
          <a:pPr algn="l"/>
          <a:r>
            <a:rPr lang="ru-RU" sz="1400" b="1" dirty="0" smtClean="0">
              <a:solidFill>
                <a:schemeClr val="tx1"/>
              </a:solidFill>
            </a:rPr>
            <a:t>заработная плата, руб</a:t>
          </a:r>
          <a:r>
            <a:rPr lang="ru-RU" sz="1400" b="1" dirty="0" smtClean="0">
              <a:solidFill>
                <a:srgbClr val="002060"/>
              </a:solidFill>
            </a:rPr>
            <a:t>. 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0.41075</cdr:x>
      <cdr:y>0.10683</cdr:y>
    </cdr:from>
    <cdr:to>
      <cdr:x>0.50414</cdr:x>
      <cdr:y>0.16455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800450" y="666328"/>
          <a:ext cx="86409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400" dirty="0"/>
        </a:p>
      </cdr:txBody>
    </cdr:sp>
  </cdr:relSizeAnchor>
  <cdr:relSizeAnchor xmlns:cdr="http://schemas.openxmlformats.org/drawingml/2006/chartDrawing">
    <cdr:from>
      <cdr:x>0.76096</cdr:x>
      <cdr:y>0.14146</cdr:y>
    </cdr:from>
    <cdr:to>
      <cdr:x>0.86992</cdr:x>
      <cdr:y>0.19919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7040810" y="882352"/>
          <a:ext cx="1008154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2000" b="1" dirty="0">
            <a:solidFill>
              <a:srgbClr val="0070C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0.61813</cdr:x>
      <cdr:y>0.8741</cdr:y>
    </cdr:from>
    <cdr:to>
      <cdr:x>0.73625</cdr:x>
      <cdr:y>0.9692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52152" y="3309519"/>
          <a:ext cx="108012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/>
            <a:t>Годы</a:t>
          </a:r>
          <a:endParaRPr lang="ru-RU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3713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714EE2A-F10B-488F-89CA-AD0D9D9D9FD2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1" y="4686300"/>
            <a:ext cx="5389563" cy="4440238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013"/>
            <a:ext cx="2919413" cy="493712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6B8FE30B-F275-46AD-97DE-D9FE7A2FCE8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89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32614-8F3E-4A4D-916F-520032B9D572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15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66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844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423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832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46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266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2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90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32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9761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0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691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90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373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874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23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1007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59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023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17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27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3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4434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807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70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337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4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340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67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08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69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29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60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3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20.12.2019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74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8.jpe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60.jpe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4.jpeg"/><Relationship Id="rId4" Type="http://schemas.openxmlformats.org/officeDocument/2006/relationships/image" Target="../media/image3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5.emf"/><Relationship Id="rId5" Type="http://schemas.openxmlformats.org/officeDocument/2006/relationships/package" Target="../embeddings/_________Microsoft_Word5.docx"/><Relationship Id="rId4" Type="http://schemas.openxmlformats.org/officeDocument/2006/relationships/image" Target="../media/image6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6.pptx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7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55603"/>
            <a:ext cx="3334541" cy="2132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Documents and Settings\RomaliyskayaOR.FINUP\Рабочий стол\РАЗНОЕ\фото туапсе\tuapsinsky__wg6daq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384375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RomaliyskayaOR.FINUP\Рабочий стол\РАЗНОЕ\фото туапсе\59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13" y="4449609"/>
            <a:ext cx="2794182" cy="2150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Туапсе-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85" y="4478045"/>
            <a:ext cx="3020276" cy="2122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RomaliyskayaOR.FINUP\Рабочий стол\РАЗНОЕ\фото туапсе\b7afa506ce3ecc173856c9318ef7e39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" y="4449609"/>
            <a:ext cx="2979442" cy="2150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64377" y="1916832"/>
            <a:ext cx="8424935" cy="28101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rgbClr val="0070C0"/>
              </a:solidFill>
              <a:latin typeface="Bookman Old Style" panose="02050604050505020204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ПРОЕКТ </a:t>
            </a:r>
            <a:r>
              <a:rPr lang="ru-RU" sz="32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БЮДЖЕТА </a:t>
            </a:r>
            <a:endParaRPr lang="ru-RU" sz="4000" b="1" dirty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МУНИЦИПАЛЬНОГО ОБРАЗОВАНИЯ</a:t>
            </a:r>
            <a:endParaRPr lang="ru-RU" sz="600" b="1" dirty="0">
              <a:solidFill>
                <a:srgbClr val="002060"/>
              </a:solidFill>
              <a:latin typeface="Palatino Linotype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ТУАПСИНСКИЙ </a:t>
            </a:r>
            <a:r>
              <a:rPr lang="ru-RU" sz="2800" b="1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РАЙОН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НА 2020 ГОД И НА ПЛАНОВЫЙ ПЕРИОД </a:t>
            </a:r>
            <a:endParaRPr lang="ru-RU" sz="2800" b="1" dirty="0" smtClean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2021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и 2022 ГОДОВ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16" y="192644"/>
            <a:ext cx="1592758" cy="1858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43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816" y="23751"/>
            <a:ext cx="8998184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kern="300" dirty="0" smtClean="0">
                <a:solidFill>
                  <a:srgbClr val="002060"/>
                </a:solidFill>
                <a:effectLst/>
              </a:rPr>
              <a:t>Основные показатели прогноза социально-экономического развития на 2020 и на период до 2022 года </a:t>
            </a:r>
            <a:endParaRPr lang="ru-RU" sz="1800" b="1" u="sng" kern="300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66989"/>
              </p:ext>
            </p:extLst>
          </p:nvPr>
        </p:nvGraphicFramePr>
        <p:xfrm>
          <a:off x="0" y="579538"/>
          <a:ext cx="9143998" cy="624600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427984"/>
                <a:gridCol w="632296"/>
                <a:gridCol w="879872"/>
                <a:gridCol w="936104"/>
                <a:gridCol w="769834"/>
                <a:gridCol w="738803"/>
                <a:gridCol w="759105"/>
              </a:tblGrid>
              <a:tr h="3752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Наименование показателей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единица </a:t>
                      </a:r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измерения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факт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2019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оценка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2216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Прибыль прибыльных 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предприятий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млн.руб.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24 583,3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21 636,5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22 907,0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24 318,4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25 856,0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122,1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88,0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105,9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106,2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106,3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Фонд заработной платы (ФОТ)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15 445,7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16 063,2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16 914,7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17 783,3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18 697,0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</a:t>
                      </a:r>
                      <a:r>
                        <a:rPr lang="ru-RU" sz="1050" u="none" strike="noStrike" dirty="0" smtClean="0">
                          <a:effectLst/>
                        </a:rPr>
                        <a:t>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109,0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104,0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105,3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105,1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105,1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2134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Промышленная деятельность  </a:t>
                      </a:r>
                      <a:r>
                        <a:rPr lang="ru-RU" sz="1050" b="1" u="none" strike="noStrike" dirty="0" smtClean="0">
                          <a:effectLst/>
                        </a:rPr>
                        <a:t>(</a:t>
                      </a:r>
                      <a:r>
                        <a:rPr lang="ru-RU" sz="1050" b="1" u="none" strike="noStrike" dirty="0">
                          <a:effectLst/>
                        </a:rPr>
                        <a:t>объем отгруженной продукции)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24 239,3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22 119,3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25 546,7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26 566,4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25 012,1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в % к пред. году в </a:t>
                      </a:r>
                      <a:r>
                        <a:rPr lang="ru-RU" sz="1050" u="none" strike="noStrike" dirty="0" smtClean="0">
                          <a:effectLst/>
                        </a:rPr>
                        <a:t>действ.ценах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115,5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91,3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115,5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104,0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94,1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70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том числе по видам экономической деятельности: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продукции сельского хозяйства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всех </a:t>
                      </a:r>
                      <a:r>
                        <a:rPr lang="ru-RU" sz="1050" b="1" u="none" strike="noStrike" dirty="0">
                          <a:effectLst/>
                        </a:rPr>
                        <a:t>сельхозпроизводителей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1 165,2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1 120,2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1 176,7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1 282,5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1 296,6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103,9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98,0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102,2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услуг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по транспортировке и хранению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33 961,7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34 589,6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35 614,8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36 718,8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37 998,6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дейст.ценах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161,8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101,8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103,0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103,1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103,5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Оборот розничной торговли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31 041,0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32 406,8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33 736,8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35 156,4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36 672,4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98,2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100,1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100,2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Оборот общественного питания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3 073,2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3 221,7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3 370,7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3 526,5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3 693,3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101,5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100,6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100,6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Инвестиции в основной капитал за счет всех источников финансирования (без неформальной экономики)    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20 063,3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16 969,8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17 707,4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18 907,2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20 418,4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95,5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74,9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102,6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103,7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выполненных работ по виду деятельности "строительство" </a:t>
                      </a:r>
                      <a:r>
                        <a:rPr lang="ru-RU" sz="1050" b="1" u="none" strike="noStrike" dirty="0" smtClean="0">
                          <a:effectLst/>
                        </a:rPr>
                        <a:t>(</a:t>
                      </a:r>
                      <a:r>
                        <a:rPr lang="ru-RU" sz="1050" b="1" u="none" strike="noStrike" dirty="0">
                          <a:effectLst/>
                        </a:rPr>
                        <a:t>без неформальной экономики)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2 874,3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2 737,0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2 902,0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3 111,0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3 350,0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43,8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83,5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101,7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102,5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Доходы предприятий курортно-туристического комплекса - всего (с учетом доходов малых предприятий и </a:t>
                      </a:r>
                      <a:r>
                        <a:rPr lang="ru-RU" sz="1050" b="1" u="none" strike="noStrike" dirty="0" smtClean="0">
                          <a:effectLst/>
                        </a:rPr>
                        <a:t>физ.</a:t>
                      </a:r>
                      <a:r>
                        <a:rPr lang="ru-RU" sz="105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лиц</a:t>
                      </a:r>
                      <a:r>
                        <a:rPr lang="ru-RU" sz="1050" b="1" u="none" strike="noStrike" dirty="0">
                          <a:effectLst/>
                        </a:rPr>
                        <a:t>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7 931,3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8 071,3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8 190,8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8 512,5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8 660,9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101,6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101,2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100,9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100,4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Уровень регистрируемой  безработицы  к численности экономически активного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населения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0,3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0,5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0,5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0,5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0,5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Среднемесячная заработная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плата по крупным и средним организациям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36 720,1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38 765,2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40 676,5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42 771,4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44 822,5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802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106,9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105,6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104,9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105,2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104,8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2147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</a:rPr>
                        <a:t>Индекс потребительских цен (среднегодовой)</a:t>
                      </a:r>
                      <a:endParaRPr lang="ru-RU" sz="1050" b="1" i="1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102,5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105,0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104,0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104,0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103,9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Убыток по всем видам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деятельности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млн.руб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1 164,2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801,1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754,9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724,8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674,7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2157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64,3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68,8</a:t>
                      </a:r>
                      <a:endParaRPr lang="ru-RU" sz="1050" b="0" i="0" u="none" strike="noStrike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94,2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96,0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93,1</a:t>
                      </a:r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62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RomaliyskayaOR.FINUP\Рабочий стол\РАЗНОЕ\фото туапсе\новые\tuapse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colorTemperature colorTemp="7200"/>
                    </a14:imgEffect>
                    <a14:imgEffect>
                      <a14:brightnessContrast bright="28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428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08428" y="0"/>
            <a:ext cx="925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Структура отраслей экономики, формирующая доходную часть бюджета МО Туапсинский район на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2020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год</a:t>
            </a:r>
            <a:endParaRPr lang="ru-RU" sz="2400" b="1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56545268"/>
              </p:ext>
            </p:extLst>
          </p:nvPr>
        </p:nvGraphicFramePr>
        <p:xfrm>
          <a:off x="-108244" y="818834"/>
          <a:ext cx="9252336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1183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00" y="68627"/>
            <a:ext cx="9144000" cy="504056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Основные характеристики местного бюджета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936482"/>
              </p:ext>
            </p:extLst>
          </p:nvPr>
        </p:nvGraphicFramePr>
        <p:xfrm>
          <a:off x="36252" y="2898982"/>
          <a:ext cx="9055084" cy="39334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36914"/>
                <a:gridCol w="1296144"/>
                <a:gridCol w="1080120"/>
                <a:gridCol w="1080120"/>
                <a:gridCol w="936104"/>
                <a:gridCol w="1025682"/>
              </a:tblGrid>
              <a:tr h="396240">
                <a:tc rowSpan="2">
                  <a:txBody>
                    <a:bodyPr/>
                    <a:lstStyle/>
                    <a:p>
                      <a:pPr algn="ctr"/>
                      <a:endParaRPr lang="ru-RU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Проект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62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отчет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Доходы, всего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2 274,1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2 289,7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2 304,9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121,3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105,8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Налоговые и неналоговые доходы</a:t>
                      </a:r>
                      <a:endParaRPr lang="ru-RU" sz="7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</a:t>
                      </a:r>
                      <a:r>
                        <a:rPr lang="ru-RU" sz="1900" b="1" baseline="0" dirty="0" smtClean="0"/>
                        <a:t> 000,3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963,2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1 002,5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948,2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942,0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Безвозмездные  поступления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1 273,8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</a:t>
                      </a:r>
                      <a:r>
                        <a:rPr lang="ru-RU" sz="1900" b="1" baseline="0" dirty="0" smtClean="0"/>
                        <a:t> 326,5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1 302,4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1 173,1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1 163,8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Расходы, всего 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288,7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396,4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2 302,9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2 121,3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105,8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  <a:tr h="6543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Дефицит(–)                      Профицит (+)</a:t>
                      </a: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- 14,6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- 106,7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2,0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</a:tr>
              <a:tr h="55959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Источники финансирования дефицита бюджета (сальдо)</a:t>
                      </a:r>
                      <a:endParaRPr kumimoji="0" lang="ru-RU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14,6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106,7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2,0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812360" y="244806"/>
            <a:ext cx="1539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млн</a:t>
            </a:r>
            <a:r>
              <a:rPr lang="ru-RU" b="1" dirty="0">
                <a:solidFill>
                  <a:srgbClr val="002060"/>
                </a:solidFill>
              </a:rPr>
              <a:t>. 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7" y="786498"/>
            <a:ext cx="2832727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00766"/>
            <a:ext cx="2772308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70" y="786498"/>
            <a:ext cx="2915633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583668" y="1585940"/>
            <a:ext cx="1357322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2 302,9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48985" y="1661715"/>
            <a:ext cx="1250818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2 105,8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35715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2020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05926" y="37344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2021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31840" y="1589499"/>
            <a:ext cx="12241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2 121,3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84168" y="1652273"/>
            <a:ext cx="129614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2 105,8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64" y="1589499"/>
            <a:ext cx="133208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2 121,3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9916" y="356659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2022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7764" y="1800507"/>
            <a:ext cx="128588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2 304,9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75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779" y="-25872"/>
            <a:ext cx="8579296" cy="57606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налоговых и неналоговых доходов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100373"/>
              </p:ext>
            </p:extLst>
          </p:nvPr>
        </p:nvGraphicFramePr>
        <p:xfrm>
          <a:off x="23125" y="476672"/>
          <a:ext cx="9018784" cy="638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165304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/>
              <a:t>м</a:t>
            </a:r>
            <a:r>
              <a:rPr lang="ru-RU" sz="1000" b="1" dirty="0" smtClean="0"/>
              <a:t>лн. руб. </a:t>
            </a:r>
            <a:endParaRPr lang="ru-RU" sz="10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097682" y="2178928"/>
            <a:ext cx="530102" cy="365632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779912" y="2178928"/>
            <a:ext cx="576951" cy="33742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/>
          <p:cNvSpPr txBox="1"/>
          <p:nvPr/>
        </p:nvSpPr>
        <p:spPr>
          <a:xfrm>
            <a:off x="1930685" y="1785416"/>
            <a:ext cx="926876" cy="33046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95%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3683306" y="1785416"/>
            <a:ext cx="1008120" cy="33046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33CC"/>
                </a:solidFill>
              </a:rPr>
              <a:t>99,3%</a:t>
            </a:r>
            <a:endParaRPr lang="ru-RU" sz="20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05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06"/>
            <a:ext cx="9144000" cy="75589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  <a:effectLst/>
                <a:latin typeface="Palatino Linotype" panose="02040502050505030304" pitchFamily="18" charset="0"/>
              </a:rPr>
              <a:t>Изменения в бюджетном и налоговом  законодательстве,  планируемые к введению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Palatino Linotype" panose="02040502050505030304" pitchFamily="18" charset="0"/>
              </a:rPr>
              <a:t>в 2020 году</a:t>
            </a:r>
            <a:endParaRPr lang="ru-RU" sz="2400" dirty="0"/>
          </a:p>
        </p:txBody>
      </p:sp>
      <p:graphicFrame>
        <p:nvGraphicFramePr>
          <p:cNvPr id="3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9353658"/>
              </p:ext>
            </p:extLst>
          </p:nvPr>
        </p:nvGraphicFramePr>
        <p:xfrm>
          <a:off x="107504" y="836712"/>
          <a:ext cx="8928992" cy="601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2638653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prstClr val="black"/>
                </a:solidFill>
              </a:rPr>
              <a:t>3%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34076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2,29%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8330" y="400506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</a:rPr>
              <a:t>5%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5517232"/>
            <a:ext cx="1482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-16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млн. руб.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0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0500"/>
            <a:ext cx="7560840" cy="648072"/>
          </a:xfrm>
        </p:spPr>
        <p:txBody>
          <a:bodyPr/>
          <a:lstStyle/>
          <a:p>
            <a:pPr algn="l"/>
            <a:r>
              <a:rPr lang="ru-RU" sz="3200" b="1" dirty="0">
                <a:solidFill>
                  <a:srgbClr val="002060"/>
                </a:solidFill>
                <a:effectLst/>
              </a:rPr>
              <a:t>Налоговые и неналоговые доходы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591684"/>
              </p:ext>
            </p:extLst>
          </p:nvPr>
        </p:nvGraphicFramePr>
        <p:xfrm>
          <a:off x="-20538" y="602432"/>
          <a:ext cx="9252520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44888" y="3789040"/>
            <a:ext cx="121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млн. руб.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3950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http://www.kubzsk.ru/kodeksdb/noframe/law?SetPict.gif&amp;nd=921018907&amp;nh=0&amp;pictid=010000003200&amp;abs=&amp;crc=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77"/>
          <a:stretch>
            <a:fillRect/>
          </a:stretch>
        </p:blipFill>
        <p:spPr bwMode="auto">
          <a:xfrm>
            <a:off x="6620791" y="4918911"/>
            <a:ext cx="2482727" cy="1800199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rgbClr val="0033CC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04056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effectLst/>
              </a:rPr>
            </a:br>
            <a:r>
              <a:rPr lang="ru-RU" sz="3200" b="1" dirty="0" smtClean="0">
                <a:solidFill>
                  <a:srgbClr val="002060"/>
                </a:solidFill>
                <a:effectLst/>
              </a:rPr>
              <a:t>Структура безвозмездных поступлений </a:t>
            </a:r>
            <a:endParaRPr lang="ru-RU" sz="2800" b="1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964320"/>
              </p:ext>
            </p:extLst>
          </p:nvPr>
        </p:nvGraphicFramePr>
        <p:xfrm>
          <a:off x="107503" y="844647"/>
          <a:ext cx="8928993" cy="1944153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888433"/>
                <a:gridCol w="1584176"/>
                <a:gridCol w="1728192"/>
                <a:gridCol w="1728192"/>
              </a:tblGrid>
              <a:tr h="269961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Наименование показателя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2020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плановый период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2021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2022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250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dirty="0" smtClean="0">
                          <a:effectLst/>
                        </a:rPr>
                        <a:t>Всего: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effectLst/>
                        </a:rPr>
                        <a:t>1 302,4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effectLst/>
                        </a:rPr>
                        <a:t>1 173,1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effectLst/>
                        </a:rPr>
                        <a:t>1 163,8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7874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Дотации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102,3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46,8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44,4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50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Субсидии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41,2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4,9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9,1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50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Субвенции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1 127, 7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1 121,4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1 110,3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581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Иные межбюджетные трансферты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31,2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pic>
        <p:nvPicPr>
          <p:cNvPr id="6" name="Рисунок 5" descr="\\Server38\53\БЮДЖЕТ 2016\БЮДЖЕТ ДЛЯ ГРАЖДАН\КАРТИНКИ БЮДЖЕТ ДЛЯ ГРАЖДАН\6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7221" y="2852936"/>
            <a:ext cx="4125020" cy="2299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Рисунок 6" descr="\\Server38\53\БЮДЖЕТ 2016\БЮДЖЕТ ДЛЯ ГРАЖДАН\КАРТИНКИ БЮДЖЕТ ДЛЯ ГРАЖДАН\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81" y="4723536"/>
            <a:ext cx="2582044" cy="1908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620792" y="3902943"/>
            <a:ext cx="2503736" cy="107721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Администрации городских и сельских поселений Туапсинского района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67394" y="4005064"/>
            <a:ext cx="2839194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Администрация Краснодарского края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07220" y="2856528"/>
            <a:ext cx="4161024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Администрация МО Туапсинский район получит в 2020 году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Стрелка углом вверх 2"/>
          <p:cNvSpPr/>
          <p:nvPr/>
        </p:nvSpPr>
        <p:spPr>
          <a:xfrm>
            <a:off x="2643225" y="5152268"/>
            <a:ext cx="1440160" cy="537070"/>
          </a:xfrm>
          <a:prstGeom prst="bentUpArrow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292080" y="5817788"/>
            <a:ext cx="1204515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31,2 </a:t>
            </a:r>
            <a:r>
              <a:rPr lang="ru-RU" sz="1600" b="1" dirty="0" smtClean="0">
                <a:solidFill>
                  <a:schemeClr val="bg1"/>
                </a:solidFill>
              </a:rPr>
              <a:t>млн.руб.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98490" y="5817788"/>
            <a:ext cx="1205061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1 271,2 </a:t>
            </a:r>
            <a:r>
              <a:rPr lang="ru-RU" sz="1600" b="1" dirty="0" smtClean="0">
                <a:solidFill>
                  <a:schemeClr val="bg1"/>
                </a:solidFill>
              </a:rPr>
              <a:t>млн.руб.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Стрелка углом вверх 14"/>
          <p:cNvSpPr/>
          <p:nvPr/>
        </p:nvSpPr>
        <p:spPr>
          <a:xfrm flipH="1">
            <a:off x="5170363" y="5163725"/>
            <a:ext cx="1440160" cy="525613"/>
          </a:xfrm>
          <a:prstGeom prst="bentUp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884368" y="557459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м</a:t>
            </a:r>
            <a:r>
              <a:rPr lang="ru-RU" sz="1400" dirty="0" smtClean="0"/>
              <a:t>лн. руб.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253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87" y="90783"/>
            <a:ext cx="8229600" cy="601916"/>
          </a:xfrm>
        </p:spPr>
        <p:txBody>
          <a:bodyPr/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РАСХОДЫ БЮДЖЕТА </a:t>
            </a:r>
            <a:endParaRPr lang="ru-RU" sz="2800" u="sng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923223"/>
              </p:ext>
            </p:extLst>
          </p:nvPr>
        </p:nvGraphicFramePr>
        <p:xfrm>
          <a:off x="38894" y="774576"/>
          <a:ext cx="9108505" cy="176747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59647"/>
                <a:gridCol w="2133499"/>
                <a:gridCol w="2168041"/>
                <a:gridCol w="2047318"/>
              </a:tblGrid>
              <a:tr h="350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2020 год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2021 год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2022 год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253" marR="82253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2804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Всего, в том числе: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effectLst/>
                          <a:latin typeface="+mn-lt"/>
                          <a:ea typeface="Times New Roman"/>
                        </a:rPr>
                        <a:t>2 302 870,4</a:t>
                      </a:r>
                      <a:endParaRPr lang="ru-RU" sz="1600" b="1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effectLst/>
                          <a:latin typeface="+mn-lt"/>
                          <a:ea typeface="Times New Roman"/>
                        </a:rPr>
                        <a:t>2 121 350,9</a:t>
                      </a:r>
                      <a:endParaRPr lang="ru-RU" sz="1600" b="1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/>
                        <a:t>2 105 782,8</a:t>
                      </a:r>
                      <a:endParaRPr lang="ru-RU" sz="1600" b="1" i="1" dirty="0"/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56083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Безвозмездные поступления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1 302 401,8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1 173 114,6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1 163 825,7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576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 За счет средств местного бюджета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Times New Roman"/>
                        </a:rPr>
                        <a:t>1 000 468,6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Times New Roman"/>
                        </a:rPr>
                        <a:t>948 236,3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941 957,1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12132" y="466810"/>
            <a:ext cx="9352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тыс. руб.</a:t>
            </a:r>
            <a:endParaRPr lang="ru-RU" sz="1400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89215135"/>
              </p:ext>
            </p:extLst>
          </p:nvPr>
        </p:nvGraphicFramePr>
        <p:xfrm>
          <a:off x="-32" y="2564905"/>
          <a:ext cx="9144000" cy="4293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7401" y="2845355"/>
            <a:ext cx="140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Млн. руб.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3080236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2 105,8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31840" y="303002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2 121,3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31081" y="288239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2 302,9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1873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-31311" y="4437112"/>
            <a:ext cx="9144000" cy="1212042"/>
          </a:xfrm>
          <a:prstGeom prst="snip2SameRect">
            <a:avLst>
              <a:gd name="adj1" fmla="val 28027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Более </a:t>
            </a:r>
            <a:r>
              <a:rPr lang="ru-RU" sz="2400" b="1" u="sng" dirty="0" smtClean="0">
                <a:solidFill>
                  <a:srgbClr val="FF0000"/>
                </a:solidFill>
              </a:rPr>
              <a:t>84 %</a:t>
            </a:r>
            <a:r>
              <a:rPr lang="ru-RU" sz="2400" b="1" u="sng" dirty="0" smtClean="0"/>
              <a:t> </a:t>
            </a:r>
            <a:r>
              <a:rPr lang="ru-RU" sz="2400" b="1" dirty="0"/>
              <a:t>расходов, распределенных в рамках муниципальных программ, имеют социальную </a:t>
            </a:r>
            <a:r>
              <a:rPr lang="ru-RU" sz="2400" b="1" dirty="0" smtClean="0"/>
              <a:t>направленность</a:t>
            </a:r>
          </a:p>
          <a:p>
            <a:pPr algn="ctr"/>
            <a:endParaRPr lang="ru-RU" sz="2000" b="1" dirty="0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>
            <a:off x="-12853" y="5673292"/>
            <a:ext cx="9144000" cy="1211981"/>
          </a:xfrm>
          <a:prstGeom prst="snip2SameRect">
            <a:avLst>
              <a:gd name="adj1" fmla="val 0"/>
              <a:gd name="adj2" fmla="val 1675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Расходная </a:t>
            </a:r>
            <a:r>
              <a:rPr lang="ru-RU" sz="2400" b="1" dirty="0"/>
              <a:t>часть бюджета </a:t>
            </a:r>
            <a:r>
              <a:rPr lang="ru-RU" sz="2400" b="1" dirty="0" smtClean="0"/>
              <a:t>сформирована </a:t>
            </a:r>
            <a:r>
              <a:rPr lang="ru-RU" sz="2400" b="1" dirty="0"/>
              <a:t>и представлена в программном формате на основе </a:t>
            </a:r>
            <a:r>
              <a:rPr lang="ru-RU" sz="2400" b="1" dirty="0" smtClean="0"/>
              <a:t>                      </a:t>
            </a:r>
            <a:r>
              <a:rPr lang="ru-RU" sz="2400" b="1" u="sng" dirty="0" smtClean="0">
                <a:solidFill>
                  <a:srgbClr val="BE125C"/>
                </a:solidFill>
              </a:rPr>
              <a:t>20</a:t>
            </a:r>
            <a:r>
              <a:rPr lang="ru-RU" sz="2400" b="1" dirty="0" smtClean="0"/>
              <a:t> </a:t>
            </a:r>
            <a:r>
              <a:rPr lang="ru-RU" sz="2400" b="1" dirty="0"/>
              <a:t>муниципальных программ  Туапсинского </a:t>
            </a:r>
            <a:r>
              <a:rPr lang="ru-RU" sz="2400" b="1" dirty="0" smtClean="0"/>
              <a:t>района</a:t>
            </a:r>
            <a:endParaRPr lang="ru-RU" sz="2400" b="1" dirty="0"/>
          </a:p>
        </p:txBody>
      </p:sp>
      <p:pic>
        <p:nvPicPr>
          <p:cNvPr id="5" name="Рисунок 4" descr="\\Server38\53\БЮДЖЕТ 2020\БЮДЖЕТ ДЛЯ ГРАЖДАН\MUNICIPALPROGRAMM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361" y="0"/>
            <a:ext cx="5904656" cy="4437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662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i="1" dirty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</a:t>
            </a:r>
            <a:r>
              <a:rPr lang="ru-RU" sz="2800" b="1" i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ПРОГРАММЫ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      </a:t>
            </a:r>
            <a:endParaRPr lang="ru-RU" sz="2800" b="1" dirty="0">
              <a:ln w="17780" cmpd="sng">
                <a:noFill/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826004"/>
              </p:ext>
            </p:extLst>
          </p:nvPr>
        </p:nvGraphicFramePr>
        <p:xfrm>
          <a:off x="0" y="688963"/>
          <a:ext cx="9144000" cy="607819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624741"/>
                <a:gridCol w="1410982"/>
                <a:gridCol w="969790"/>
                <a:gridCol w="1138487"/>
              </a:tblGrid>
              <a:tr h="4320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2020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2021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2022 год</a:t>
                      </a:r>
                    </a:p>
                  </a:txBody>
                  <a:tcPr marL="4420" marR="4420" marT="4420" marB="0" anchor="ctr"/>
                </a:tc>
              </a:tr>
              <a:tr h="23078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</a:rPr>
                        <a:t>ВСЕГО: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effectLst/>
                        </a:rPr>
                        <a:t>2 168 899,5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effectLst/>
                        </a:rPr>
                        <a:t>1 966 860,5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effectLst/>
                        </a:rPr>
                        <a:t>1 885 499,2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образования в муниципальном образовании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1 528 461,4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1 466 487,6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1 399 084,5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"Туапсинский район - территория комфортного </a:t>
                      </a:r>
                      <a:r>
                        <a:rPr lang="ru-RU" sz="1400" u="none" strike="noStrike" dirty="0" smtClean="0">
                          <a:effectLst/>
                        </a:rPr>
                        <a:t>проживания»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26 964,1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22 023,9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7 023,8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"Управление </a:t>
                      </a:r>
                      <a:r>
                        <a:rPr lang="ru-RU" sz="1400" u="none" strike="noStrike" dirty="0" smtClean="0">
                          <a:effectLst/>
                        </a:rPr>
                        <a:t>муниципальными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финансами»</a:t>
                      </a:r>
                      <a:endParaRPr lang="ru-RU" sz="1400" u="none" strike="noStrike" dirty="0" smtClean="0">
                        <a:effectLst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40 677,5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39 722,6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40 675,6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2420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</a:t>
                      </a:r>
                      <a:r>
                        <a:rPr lang="ru-RU" sz="1400" u="none" strike="noStrike" dirty="0" smtClean="0">
                          <a:effectLst/>
                        </a:rPr>
                        <a:t>«Развитие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к</a:t>
                      </a:r>
                      <a:r>
                        <a:rPr lang="ru-RU" sz="1400" u="none" strike="noStrike" dirty="0" smtClean="0">
                          <a:effectLst/>
                        </a:rPr>
                        <a:t>ультуры  в Туапсинском районе»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81 031,7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75 831,7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75 835,4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физической культуры и спорта в  Туапсинском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районе»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136 683,5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130 665,9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127 129,2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962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жилищно-коммунального хозяйства в муниципальном образовании 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10 630,2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10 336,8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10 336,8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75179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"Функционирование органов местного самоуправления в муниципальном образовании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69 001,3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62 940,6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63 042,5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28560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"Молодежь Туапсинского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района»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9 161,5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9 161,5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9 161,5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738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Ведомственная целевая программа "Развитие агропромышленного комплекса на территории муниципального образования Туапсинский 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3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595,5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3 300,1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3 178,7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41637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Муниципальная </a:t>
                      </a:r>
                      <a:r>
                        <a:rPr lang="ru-RU" sz="1400" u="none" strike="noStrike" dirty="0">
                          <a:effectLst/>
                        </a:rPr>
                        <a:t>программа </a:t>
                      </a:r>
                      <a:r>
                        <a:rPr lang="ru-RU" sz="1400" u="none" strike="noStrike" dirty="0" smtClean="0">
                          <a:effectLst/>
                        </a:rPr>
                        <a:t>«По улучшению положения детей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в </a:t>
                      </a:r>
                      <a:r>
                        <a:rPr lang="ru-RU" sz="1400" u="none" strike="noStrike" dirty="0" smtClean="0">
                          <a:effectLst/>
                        </a:rPr>
                        <a:t> муниципальном образовании </a:t>
                      </a:r>
                      <a:r>
                        <a:rPr lang="ru-RU" sz="1400" u="none" strike="noStrike" dirty="0">
                          <a:effectLst/>
                        </a:rPr>
                        <a:t>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90 173,0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90 297,2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</a:rPr>
                        <a:t>94 017,7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44408" y="381186"/>
            <a:ext cx="104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Тыс. 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9668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3223"/>
            <a:ext cx="8553128" cy="623574"/>
          </a:xfrm>
        </p:spPr>
        <p:txBody>
          <a:bodyPr>
            <a:noAutofit/>
          </a:bodyPr>
          <a:lstStyle/>
          <a:p>
            <a:pPr algn="l"/>
            <a:r>
              <a:rPr lang="ru-RU" sz="3600" b="1" u="sng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Что такое бюджет для граждан?</a:t>
            </a:r>
            <a:endParaRPr lang="ru-RU" sz="3600" b="1" u="sng" dirty="0">
              <a:solidFill>
                <a:srgbClr val="00206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35963" y="1932038"/>
            <a:ext cx="60532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altLang="ru-RU" sz="2000" b="1" dirty="0" smtClean="0">
                <a:solidFill>
                  <a:srgbClr val="0074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Представленная информация пред-назначена для широкого круга пользователей и будет интересна разным категориям населения, так как бюджет муниципального района затрагивает интересы каждого жителя муниципального образования Туапсинский район.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427" y="4237925"/>
            <a:ext cx="903649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житель муниципального образования Туапсинский район является,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одной стороны, участником формирования бюджета, где он уплачивая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налоги</a:t>
            </a:r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, наполняет доходы бюджета, с другой стороны,  участником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исполнения </a:t>
            </a:r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бюджета, где он получает часть расходов, как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потребитель </a:t>
            </a:r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услуг в сфере образования, культуры, физической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культуры </a:t>
            </a:r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и спорта, социального обеспечения и др. </a:t>
            </a:r>
          </a:p>
          <a:p>
            <a:pPr algn="just"/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Мы </a:t>
            </a:r>
            <a:r>
              <a:rPr lang="ru-RU" sz="1900" b="1" dirty="0">
                <a:solidFill>
                  <a:schemeClr val="accent2">
                    <a:lumMod val="50000"/>
                  </a:schemeClr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постарались представить бюджет муниципального района в доступной и понятной для граждан форме.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906" y="916375"/>
            <a:ext cx="89565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altLang="ru-RU" sz="2000" b="1" dirty="0">
                <a:solidFill>
                  <a:srgbClr val="00B05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«Бюджет для граждан» </a:t>
            </a:r>
            <a:r>
              <a:rPr lang="ru-RU" altLang="ru-RU" sz="2000" b="1" dirty="0" smtClean="0">
                <a:solidFill>
                  <a:srgbClr val="00B05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 smtClean="0">
                <a:latin typeface="Palatino Linotype" panose="02040502050505030304" pitchFamily="18" charset="0"/>
                <a:cs typeface="Times New Roman" panose="02020603050405020304" pitchFamily="18" charset="0"/>
              </a:rPr>
              <a:t>познакомит </a:t>
            </a:r>
            <a:r>
              <a:rPr lang="ru-RU" altLang="ru-RU" sz="20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Вас с положениями основного финансового документа муниципального образования Туапсинский </a:t>
            </a:r>
            <a:r>
              <a:rPr lang="ru-RU" altLang="ru-RU" sz="2000" b="1" dirty="0" smtClean="0">
                <a:latin typeface="Palatino Linotype" panose="02040502050505030304" pitchFamily="18" charset="0"/>
                <a:cs typeface="Times New Roman" panose="02020603050405020304" pitchFamily="18" charset="0"/>
              </a:rPr>
              <a:t>район на 2020 год и на плановый период 2021-2022 гг.</a:t>
            </a:r>
            <a:endParaRPr lang="ru-RU" altLang="ru-RU" sz="2000" b="1" dirty="0"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Documents and Settings\RomaliyskayaOR.FINUP\Рабочий стол\РАЗНОЕ\фото туапсе\06178cac73e97463f13cea9f7b5bb8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1654"/>
            <a:ext cx="2486233" cy="202577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7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442780"/>
              </p:ext>
            </p:extLst>
          </p:nvPr>
        </p:nvGraphicFramePr>
        <p:xfrm>
          <a:off x="0" y="823273"/>
          <a:ext cx="9143999" cy="605010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609344"/>
                <a:gridCol w="1383126"/>
                <a:gridCol w="1075764"/>
                <a:gridCol w="1075765"/>
              </a:tblGrid>
              <a:tr h="73015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effectLst/>
                        </a:rPr>
                        <a:t>Наименование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2020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2021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2022 год</a:t>
                      </a:r>
                    </a:p>
                  </a:txBody>
                  <a:tcPr marL="4420" marR="4420" marT="4420" marB="0" anchor="ctr"/>
                </a:tc>
              </a:tr>
              <a:tr h="63200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«Доступная среда </a:t>
                      </a:r>
                      <a:r>
                        <a:rPr lang="ru-RU" sz="1400" u="none" strike="noStrike" kern="1200" dirty="0">
                          <a:effectLst/>
                        </a:rPr>
                        <a:t>муниципального образования Туапсинский район"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804,6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215,7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63567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программа «Содействие развитию гражданского общества и гармонизации </a:t>
                      </a:r>
                      <a:r>
                        <a:rPr lang="ru-RU" sz="1400" u="none" strike="noStrike" kern="1200" dirty="0">
                          <a:effectLst/>
                        </a:rPr>
                        <a:t>межнациональных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отношений"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13 545,9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264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"Защита населения и территории от чрезвычайных ситуаций, обеспечение пожарной безопасности"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118 073,1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25 350,8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25 350,8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41575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"Управление муниципальной собственностью"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18 802,6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17 919,4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17 919,4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66545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"Экономическое развитие Туапсинского района"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6 533,8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1 355,4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1 050,8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3433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«Обеспечение безопасности населения Туапсинского района»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2 810,6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3433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«Социальная поддержка отдельных категорий граждан муниципального образования Туапсинский 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3 024,3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2 924,2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2 924,2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6052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«Развитие санаторно-курортного и туристского комплекса муниципального образования Туапсинский район»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8 924,9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8 542,8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8 552,6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46150" cy="8367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i="1" dirty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</a:t>
            </a:r>
            <a:r>
              <a:rPr lang="ru-RU" sz="2800" b="1" i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ПРОГРАММЫ</a:t>
            </a:r>
            <a:endParaRPr lang="ru-RU" sz="2800" b="1" i="1" dirty="0">
              <a:ln w="17780" cmpd="sng">
                <a:noFill/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1121" y="512499"/>
            <a:ext cx="104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Тыс. 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4780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16006" y="116632"/>
            <a:ext cx="816242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Расходы в рамках муниципальных программ (млн. руб.)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4957342" cy="539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Всего: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914" y="2322716"/>
            <a:ext cx="4962489" cy="432048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Образование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9914" y="1772817"/>
            <a:ext cx="4925579" cy="4320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33CC"/>
                </a:solidFill>
              </a:rPr>
              <a:t>На социальную сферу </a:t>
            </a:r>
            <a:r>
              <a:rPr lang="ru-RU" b="1" dirty="0" smtClean="0">
                <a:solidFill>
                  <a:srgbClr val="BE125C"/>
                </a:solidFill>
              </a:rPr>
              <a:t>(84%), </a:t>
            </a:r>
            <a:r>
              <a:rPr lang="ru-RU" dirty="0" smtClean="0">
                <a:solidFill>
                  <a:srgbClr val="0033CC"/>
                </a:solidFill>
              </a:rPr>
              <a:t>в том числе: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4416" y="3844553"/>
            <a:ext cx="4956573" cy="500066"/>
          </a:xfrm>
          <a:prstGeom prst="roundRect">
            <a:avLst/>
          </a:prstGeom>
          <a:solidFill>
            <a:srgbClr val="7287E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Культура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9562" y="4643446"/>
            <a:ext cx="4973316" cy="428628"/>
          </a:xfrm>
          <a:prstGeom prst="roundRect">
            <a:avLst/>
          </a:prstGeom>
          <a:solidFill>
            <a:srgbClr val="F16BA4"/>
          </a:solidFill>
          <a:ln>
            <a:solidFill>
              <a:srgbClr val="F16B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Молодежная политика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9562" y="2928935"/>
            <a:ext cx="4973316" cy="64294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Физическая культура и спорт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8985" y="5301208"/>
            <a:ext cx="4993893" cy="43204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Социальная политика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8985" y="5902515"/>
            <a:ext cx="5077111" cy="871296"/>
          </a:xfrm>
          <a:prstGeom prst="roundRect">
            <a:avLst/>
          </a:prstGeom>
          <a:solidFill>
            <a:srgbClr val="DE96D5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7287EE"/>
                </a:solidFill>
              </a:rPr>
              <a:t>Прочие (АПК, ЖКХ, безопасность, санаторно-курортный комплекс, экономическое развитие и т.д.)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7287EE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02537" y="1052736"/>
            <a:ext cx="1492411" cy="539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2 168,9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91498" y="5301208"/>
            <a:ext cx="1469206" cy="43849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3,0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11211" y="5973857"/>
            <a:ext cx="1405844" cy="720078"/>
          </a:xfrm>
          <a:prstGeom prst="roundRect">
            <a:avLst/>
          </a:prstGeom>
          <a:solidFill>
            <a:srgbClr val="DE96D5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287EE"/>
                </a:solidFill>
              </a:rPr>
              <a:t>350,2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7287EE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086215" y="2928936"/>
            <a:ext cx="1492213" cy="64294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136,7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86215" y="4643447"/>
            <a:ext cx="1454146" cy="428628"/>
          </a:xfrm>
          <a:prstGeom prst="roundRect">
            <a:avLst/>
          </a:prstGeom>
          <a:solidFill>
            <a:srgbClr val="F16BA4"/>
          </a:solidFill>
          <a:ln>
            <a:solidFill>
              <a:srgbClr val="F16B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9,2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86215" y="3857629"/>
            <a:ext cx="1474488" cy="500066"/>
          </a:xfrm>
          <a:prstGeom prst="roundRect">
            <a:avLst/>
          </a:prstGeom>
          <a:solidFill>
            <a:srgbClr val="7287E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81,0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102537" y="2322716"/>
            <a:ext cx="1518798" cy="450951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1 588,8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07485" y="1772817"/>
            <a:ext cx="1487463" cy="41379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33CC"/>
                </a:solidFill>
              </a:rPr>
              <a:t>1 818,7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1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4292" y="957696"/>
            <a:ext cx="2027377" cy="1340983"/>
          </a:xfrm>
          <a:prstGeom prst="ellipse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Образование </a:t>
            </a:r>
          </a:p>
          <a:p>
            <a:pPr algn="ctr"/>
            <a:r>
              <a:rPr lang="ru-RU" sz="1400" b="1" dirty="0" smtClean="0"/>
              <a:t>1 588,8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4067944" y="970855"/>
            <a:ext cx="1643074" cy="1354142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Культура  81,0 </a:t>
            </a:r>
          </a:p>
        </p:txBody>
      </p:sp>
      <p:sp>
        <p:nvSpPr>
          <p:cNvPr id="7" name="Овал 6"/>
          <p:cNvSpPr/>
          <p:nvPr/>
        </p:nvSpPr>
        <p:spPr>
          <a:xfrm>
            <a:off x="2147201" y="957696"/>
            <a:ext cx="1643074" cy="1406224"/>
          </a:xfrm>
          <a:prstGeom prst="ellipse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Спорт  136,7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884483" y="957695"/>
            <a:ext cx="1495829" cy="1321910"/>
          </a:xfrm>
          <a:prstGeom prst="ellipse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Молодежная политика  9,2</a:t>
            </a:r>
          </a:p>
        </p:txBody>
      </p:sp>
      <p:sp>
        <p:nvSpPr>
          <p:cNvPr id="9" name="Овал 8"/>
          <p:cNvSpPr/>
          <p:nvPr/>
        </p:nvSpPr>
        <p:spPr>
          <a:xfrm>
            <a:off x="7466618" y="993242"/>
            <a:ext cx="1605960" cy="1370678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Соц</a:t>
            </a:r>
            <a:r>
              <a:rPr lang="ru-RU" sz="1400" b="1" dirty="0"/>
              <a:t>.</a:t>
            </a:r>
            <a:endParaRPr lang="ru-RU" sz="1400" b="1" dirty="0" smtClean="0"/>
          </a:p>
          <a:p>
            <a:pPr algn="ctr"/>
            <a:r>
              <a:rPr lang="ru-RU" sz="1400" b="1" dirty="0"/>
              <a:t>п</a:t>
            </a:r>
            <a:r>
              <a:rPr lang="ru-RU" sz="1400" b="1" dirty="0" smtClean="0"/>
              <a:t>олитика                          3,0</a:t>
            </a:r>
            <a:endParaRPr lang="ru-RU" sz="1400" b="1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31309" y="2406022"/>
            <a:ext cx="1733674" cy="884104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содержание  учреждений </a:t>
            </a:r>
          </a:p>
          <a:p>
            <a:pPr algn="ctr"/>
            <a:r>
              <a:rPr lang="ru-RU" sz="1400" dirty="0" smtClean="0"/>
              <a:t>1 509,7</a:t>
            </a:r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142844" y="3503632"/>
            <a:ext cx="1764860" cy="937814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Питание, молоко, охрана </a:t>
            </a:r>
          </a:p>
          <a:p>
            <a:pPr algn="ctr"/>
            <a:r>
              <a:rPr lang="ru-RU" sz="1400" dirty="0" smtClean="0"/>
              <a:t>77,0</a:t>
            </a:r>
            <a:endParaRPr lang="ru-RU" sz="1400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42845" y="4637674"/>
            <a:ext cx="1764860" cy="1015357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доплаты отд. категориям </a:t>
            </a:r>
          </a:p>
          <a:p>
            <a:pPr algn="ctr"/>
            <a:r>
              <a:rPr lang="ru-RU" sz="1400" dirty="0" smtClean="0"/>
              <a:t>1,5</a:t>
            </a:r>
            <a:endParaRPr lang="ru-RU" sz="1400" dirty="0"/>
          </a:p>
        </p:txBody>
      </p:sp>
      <p:sp>
        <p:nvSpPr>
          <p:cNvPr id="37" name="Блок-схема: процесс 36"/>
          <p:cNvSpPr/>
          <p:nvPr/>
        </p:nvSpPr>
        <p:spPr>
          <a:xfrm>
            <a:off x="131310" y="5839546"/>
            <a:ext cx="1776396" cy="901822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найм</a:t>
            </a:r>
            <a:r>
              <a:rPr lang="ru-RU" sz="1400" dirty="0" smtClean="0"/>
              <a:t> жилья </a:t>
            </a:r>
          </a:p>
          <a:p>
            <a:pPr algn="ctr"/>
            <a:r>
              <a:rPr lang="ru-RU" sz="1400" dirty="0" smtClean="0"/>
              <a:t>  0,6</a:t>
            </a:r>
            <a:endParaRPr lang="ru-RU" sz="1400" dirty="0"/>
          </a:p>
        </p:txBody>
      </p:sp>
      <p:sp>
        <p:nvSpPr>
          <p:cNvPr id="41" name="Блок-схема: процесс 40"/>
          <p:cNvSpPr/>
          <p:nvPr/>
        </p:nvSpPr>
        <p:spPr>
          <a:xfrm>
            <a:off x="4103663" y="2475398"/>
            <a:ext cx="1571636" cy="840581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содержание  учреждений</a:t>
            </a:r>
          </a:p>
          <a:p>
            <a:pPr algn="ctr"/>
            <a:r>
              <a:rPr lang="ru-RU" sz="1400" dirty="0" smtClean="0"/>
              <a:t>80,8</a:t>
            </a:r>
          </a:p>
        </p:txBody>
      </p:sp>
      <p:sp>
        <p:nvSpPr>
          <p:cNvPr id="42" name="Блок-схема: процесс 41"/>
          <p:cNvSpPr/>
          <p:nvPr/>
        </p:nvSpPr>
        <p:spPr>
          <a:xfrm>
            <a:off x="4149175" y="3513881"/>
            <a:ext cx="1571636" cy="937814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доплаты водителям </a:t>
            </a:r>
          </a:p>
          <a:p>
            <a:pPr algn="ctr"/>
            <a:r>
              <a:rPr lang="ru-RU" sz="1400" dirty="0" smtClean="0"/>
              <a:t>0,1</a:t>
            </a:r>
            <a:endParaRPr lang="ru-RU" sz="1400" dirty="0"/>
          </a:p>
        </p:txBody>
      </p:sp>
      <p:sp>
        <p:nvSpPr>
          <p:cNvPr id="44" name="Блок-схема: процесс 43"/>
          <p:cNvSpPr/>
          <p:nvPr/>
        </p:nvSpPr>
        <p:spPr>
          <a:xfrm>
            <a:off x="4149175" y="4679165"/>
            <a:ext cx="1571636" cy="1000132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найм</a:t>
            </a:r>
            <a:r>
              <a:rPr lang="ru-RU" sz="1400" dirty="0" smtClean="0"/>
              <a:t> жилья  </a:t>
            </a:r>
          </a:p>
          <a:p>
            <a:pPr algn="ctr"/>
            <a:r>
              <a:rPr lang="ru-RU" sz="1400" dirty="0" smtClean="0"/>
              <a:t>0,1</a:t>
            </a:r>
            <a:endParaRPr lang="ru-RU" sz="1400" dirty="0"/>
          </a:p>
        </p:txBody>
      </p:sp>
      <p:sp>
        <p:nvSpPr>
          <p:cNvPr id="56" name="Блок-схема: процесс 55"/>
          <p:cNvSpPr/>
          <p:nvPr/>
        </p:nvSpPr>
        <p:spPr>
          <a:xfrm flipH="1">
            <a:off x="2267301" y="2449544"/>
            <a:ext cx="1522974" cy="840582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учреждений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 136,3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8" name="Блок-схема: процесс 57"/>
          <p:cNvSpPr/>
          <p:nvPr/>
        </p:nvSpPr>
        <p:spPr>
          <a:xfrm>
            <a:off x="2267301" y="3503632"/>
            <a:ext cx="1522974" cy="937814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доплаты водителям 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0,3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0" name="Блок-схема: процесс 59"/>
          <p:cNvSpPr/>
          <p:nvPr/>
        </p:nvSpPr>
        <p:spPr>
          <a:xfrm>
            <a:off x="2267301" y="4668323"/>
            <a:ext cx="1522974" cy="1000132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найм</a:t>
            </a:r>
            <a:r>
              <a:rPr lang="ru-RU" sz="1400" dirty="0" smtClean="0">
                <a:solidFill>
                  <a:schemeClr val="bg1"/>
                </a:solidFill>
              </a:rPr>
              <a:t> жилья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0,1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2" name="Блок-схема: процесс 61"/>
          <p:cNvSpPr/>
          <p:nvPr/>
        </p:nvSpPr>
        <p:spPr>
          <a:xfrm>
            <a:off x="5902698" y="2507032"/>
            <a:ext cx="1459397" cy="1912152"/>
          </a:xfrm>
          <a:prstGeom prst="flowChartProcess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содержание</a:t>
            </a:r>
          </a:p>
          <a:p>
            <a:pPr algn="ctr"/>
            <a:r>
              <a:rPr lang="ru-RU" sz="1400" dirty="0" smtClean="0"/>
              <a:t>учреждений </a:t>
            </a:r>
          </a:p>
          <a:p>
            <a:pPr algn="ctr"/>
            <a:r>
              <a:rPr lang="ru-RU" sz="1400" dirty="0" smtClean="0"/>
              <a:t>9,2</a:t>
            </a:r>
            <a:endParaRPr lang="ru-RU" sz="1400" dirty="0"/>
          </a:p>
        </p:txBody>
      </p:sp>
      <p:sp>
        <p:nvSpPr>
          <p:cNvPr id="66" name="Блок-схема: процесс 65"/>
          <p:cNvSpPr/>
          <p:nvPr/>
        </p:nvSpPr>
        <p:spPr>
          <a:xfrm>
            <a:off x="7538040" y="2500306"/>
            <a:ext cx="1463116" cy="1071570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доплаты</a:t>
            </a:r>
            <a:r>
              <a:rPr lang="ru-RU" sz="1600" b="1" dirty="0" smtClean="0"/>
              <a:t> </a:t>
            </a:r>
            <a:r>
              <a:rPr lang="ru-RU" sz="1400" b="1" dirty="0" smtClean="0"/>
              <a:t>к пенсии </a:t>
            </a:r>
          </a:p>
          <a:p>
            <a:pPr algn="ctr"/>
            <a:r>
              <a:rPr lang="ru-RU" sz="1400" b="1" dirty="0" smtClean="0"/>
              <a:t>2,9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" y="188640"/>
            <a:ext cx="9144000" cy="648072"/>
          </a:xfrm>
          <a:prstGeom prst="roundRect">
            <a:avLst/>
          </a:prstGeom>
          <a:solidFill>
            <a:srgbClr val="3C4E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ЗАПЛАНИРОВАННЫЕ МЕРОПРИЯТИЯ В РАМКАХ МУНИЦИПАЛЬНЫХ ПРОГРАММ НА СОЦИАЛЬНУЮ СФЕРУ (МЛН. РУБ.)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829766" y="4743727"/>
            <a:ext cx="2774682" cy="2000264"/>
          </a:xfrm>
          <a:prstGeom prst="ellipse">
            <a:avLst/>
          </a:prstGeom>
          <a:solidFill>
            <a:srgbClr val="F4FA0E"/>
          </a:solidFill>
          <a:ln>
            <a:solidFill>
              <a:srgbClr val="FFC000"/>
            </a:solidFill>
          </a:ln>
          <a:scene3d>
            <a:camera prst="isometricOffAxis1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84 % расходов бюджета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7538040" y="3643314"/>
            <a:ext cx="1463116" cy="928694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материальная помощь  0,1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23008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9596"/>
            <a:ext cx="9144000" cy="12692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>
                <a:solidFill>
                  <a:srgbClr val="C00000"/>
                </a:solidFill>
              </a:rPr>
              <a:t>Развитие сети и инфраструктуры образовательных организаций, обеспечивающих доступ населения Туапсинского района к качественным услугам дошкольного, общего образования и дополнительного образования детей -  20 542,5 тыс</a:t>
            </a:r>
            <a:r>
              <a:rPr lang="ru-RU" sz="1800" b="1" u="sng" dirty="0">
                <a:solidFill>
                  <a:srgbClr val="C00000"/>
                </a:solidFill>
              </a:rPr>
              <a:t>. руб</a:t>
            </a:r>
            <a:r>
              <a:rPr lang="ru-RU" sz="1800" b="1" u="sng" dirty="0" smtClean="0">
                <a:solidFill>
                  <a:srgbClr val="C00000"/>
                </a:solidFill>
              </a:rPr>
              <a:t>.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3489" y="2492896"/>
            <a:ext cx="885828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* Капитальный ремонт зданий и сооружений, благоустройство территории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285728"/>
            <a:ext cx="8072430" cy="6429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45534"/>
            <a:ext cx="7858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u="sng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МУНИЦИПАЛЬНАЯ ПРОГРАММА «РАЗВИТИЕ ОБРАЗОВАНИЯ </a:t>
            </a:r>
            <a:br>
              <a:rPr lang="ru-RU" b="1" u="sng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</a:br>
            <a:r>
              <a:rPr lang="ru-RU" b="1" u="sng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В МУНИЦИПАЛЬНОМ ОБРАЗОВАНИИ ТУАПСИНСКИЙ РАЙОН»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b="1" u="sng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РАСХОДЫ НА 2020 ГОД – 1 528 461,4 тыс. рублей.</a:t>
            </a:r>
          </a:p>
        </p:txBody>
      </p:sp>
      <p:pic>
        <p:nvPicPr>
          <p:cNvPr id="9" name="Рисунок 8" descr="\\Server38\53\БЮДЖЕТ 2020\БЮДЖЕТ ДЛЯ ГРАЖДАН\schoo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0" y="3068960"/>
            <a:ext cx="4397072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\\Server38\53\БЮДЖЕТ 2020\БЮДЖЕТ ДЛЯ ГРАЖДАН\fullsizerender-24-07-18-11-15-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895" y="3068960"/>
            <a:ext cx="4299874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33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2961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2800" b="1" u="sng" dirty="0" smtClean="0"/>
              <a:t>Формирование </a:t>
            </a:r>
            <a:r>
              <a:rPr lang="ru-RU" sz="2800" b="1" u="sng" dirty="0"/>
              <a:t>системы оценки качества образования и образовательных результатов -</a:t>
            </a:r>
            <a:br>
              <a:rPr lang="ru-RU" sz="2800" b="1" u="sng" dirty="0"/>
            </a:br>
            <a:r>
              <a:rPr lang="ru-RU" sz="2800" b="1" u="sng" dirty="0"/>
              <a:t> </a:t>
            </a:r>
            <a:r>
              <a:rPr lang="ru-RU" sz="2800" b="1" u="sng" dirty="0" smtClean="0"/>
              <a:t>7 008,7 тыс</a:t>
            </a:r>
            <a:r>
              <a:rPr lang="ru-RU" sz="2800" b="1" u="sng" dirty="0"/>
              <a:t>. руб.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8262" y="1844824"/>
            <a:ext cx="8358246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* осуществление </a:t>
            </a:r>
            <a:r>
              <a:rPr lang="ru-RU" dirty="0">
                <a:solidFill>
                  <a:schemeClr val="tx1"/>
                </a:solidFill>
              </a:rPr>
              <a:t>государственных полномочий по </a:t>
            </a:r>
            <a:r>
              <a:rPr lang="ru-RU" dirty="0" smtClean="0">
                <a:solidFill>
                  <a:schemeClr val="tx1"/>
                </a:solidFill>
              </a:rPr>
              <a:t>материально-    техническому </a:t>
            </a:r>
            <a:r>
              <a:rPr lang="ru-RU" dirty="0">
                <a:solidFill>
                  <a:schemeClr val="tx1"/>
                </a:solidFill>
              </a:rPr>
              <a:t>обеспечению пунктов проведения экзаменов </a:t>
            </a:r>
            <a:r>
              <a:rPr lang="ru-RU" dirty="0" smtClean="0">
                <a:solidFill>
                  <a:schemeClr val="tx1"/>
                </a:solidFill>
              </a:rPr>
              <a:t>для государственной итоговой аттестации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285728"/>
            <a:ext cx="8072430" cy="6429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4098" name="Picture 2" descr="\\Server38\53\БЮДЖЕТ 2020\БЮДЖЕТ ДЛЯ ГРАЖДАН\картинки для бюджета для граждан\ГИА\ГИА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27" y="2881057"/>
            <a:ext cx="719279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41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" y="0"/>
            <a:ext cx="9144000" cy="18573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2400" b="1" u="sng" dirty="0" smtClean="0"/>
              <a:t>Реализация </a:t>
            </a:r>
            <a:r>
              <a:rPr lang="ru-RU" sz="2400" b="1" u="sng" dirty="0"/>
              <a:t>мер популяризации среди детей и молодежи </a:t>
            </a:r>
            <a:r>
              <a:rPr lang="ru-RU" sz="2400" b="1" u="sng" dirty="0" err="1"/>
              <a:t>научнообразовательной</a:t>
            </a:r>
            <a:r>
              <a:rPr lang="ru-RU" sz="2400" b="1" u="sng" dirty="0"/>
              <a:t> и творческой деятельности, выявление талантливой молодежи </a:t>
            </a:r>
            <a:r>
              <a:rPr lang="ru-RU" sz="2400" b="1" u="sng" dirty="0" smtClean="0"/>
              <a:t>452,4 </a:t>
            </a:r>
            <a:r>
              <a:rPr lang="ru-RU" sz="2400" b="1" u="sng" dirty="0"/>
              <a:t>тыс. руб</a:t>
            </a:r>
            <a:r>
              <a:rPr lang="ru-RU" sz="2400" b="1" u="sng" dirty="0" smtClean="0"/>
              <a:t>.</a:t>
            </a:r>
            <a:endParaRPr lang="ru-RU" sz="2400" b="1" u="sng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6629" y="2052323"/>
            <a:ext cx="8358246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* организация обучения муниципальных </a:t>
            </a:r>
            <a:r>
              <a:rPr lang="ru-RU" dirty="0" err="1" smtClean="0">
                <a:solidFill>
                  <a:schemeClr val="tx1"/>
                </a:solidFill>
              </a:rPr>
              <a:t>тьюторов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муниципальных</a:t>
            </a:r>
            <a:r>
              <a:rPr lang="ru-RU" dirty="0" smtClean="0">
                <a:solidFill>
                  <a:schemeClr val="tx1"/>
                </a:solidFill>
              </a:rPr>
              <a:t> координаторов, членов предметных комиссий ГИА, ОГЭ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-357214"/>
            <a:ext cx="9144000" cy="18146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5122" name="Picture 2" descr="\\Server38\53\БЮДЖЕТ 2020\БЮДЖЕТ ДЛЯ ГРАЖДАН\картинки для бюджета для граждан\Тьютор\талант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19" y="3356992"/>
            <a:ext cx="4154838" cy="321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\\Server38\53\БЮДЖЕТ 2020\БЮДЖЕТ ДЛЯ ГРАЖДАН\картинки для бюджета для граждан\Тьютор\тьюто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57" y="3356992"/>
            <a:ext cx="4143655" cy="319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88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dirty="0"/>
              <a:t>Обеспечение системы образования Краснодарского края высококвалифицированными кадрами, </a:t>
            </a:r>
            <a:r>
              <a:rPr lang="ru-RU" sz="2000" dirty="0" smtClean="0"/>
              <a:t>создание </a:t>
            </a:r>
            <a:r>
              <a:rPr lang="ru-RU" sz="2000" dirty="0"/>
              <a:t>механизмов мотивации педагогов к повышению качества работы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и </a:t>
            </a:r>
            <a:r>
              <a:rPr lang="ru-RU" sz="2000" dirty="0"/>
              <a:t>непрерывному профессиональному развитию </a:t>
            </a:r>
            <a:r>
              <a:rPr lang="ru-RU" sz="2000" dirty="0" smtClean="0"/>
              <a:t>– 7 702,2 </a:t>
            </a:r>
            <a:r>
              <a:rPr lang="ru-RU" sz="2000" dirty="0"/>
              <a:t>тыс. руб.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878971"/>
              </p:ext>
            </p:extLst>
          </p:nvPr>
        </p:nvGraphicFramePr>
        <p:xfrm>
          <a:off x="31846" y="1268760"/>
          <a:ext cx="9036496" cy="5589241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4248289"/>
                <a:gridCol w="4788207"/>
              </a:tblGrid>
              <a:tr h="1254579"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* </a:t>
                      </a:r>
                      <a:r>
                        <a:rPr lang="ru-RU" sz="1600" u="none" strike="noStrike" dirty="0">
                          <a:effectLst/>
                        </a:rPr>
                        <a:t>финансирование доплат                                                       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>
                          <a:effectLst/>
                        </a:rPr>
                        <a:t>   отдельным категориям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>
                          <a:effectLst/>
                        </a:rPr>
                        <a:t>   работников </a:t>
                      </a:r>
                      <a:r>
                        <a:rPr lang="ru-RU" sz="1600" u="none" strike="noStrike" dirty="0" smtClean="0">
                          <a:effectLst/>
                        </a:rPr>
                        <a:t>– 1 495,6</a:t>
                      </a:r>
                      <a:r>
                        <a:rPr lang="ru-RU" sz="1600" b="1" u="none" strike="noStrike" dirty="0" smtClean="0">
                          <a:effectLst/>
                        </a:rPr>
                        <a:t> тыс</a:t>
                      </a:r>
                      <a:r>
                        <a:rPr lang="ru-RU" sz="1600" b="1" u="none" strike="noStrike" dirty="0">
                          <a:effectLst/>
                        </a:rPr>
                        <a:t>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* </a:t>
                      </a:r>
                      <a:r>
                        <a:rPr lang="ru-RU" sz="1600" u="none" strike="noStrike" dirty="0">
                          <a:effectLst/>
                        </a:rPr>
                        <a:t>социальная выплата компенсационного характера, связанная с оплатой жилого помещения по договору найма (поднайма) - </a:t>
                      </a:r>
                      <a:r>
                        <a:rPr lang="ru-RU" sz="1600" u="none" strike="noStrike" dirty="0" smtClean="0">
                          <a:effectLst/>
                        </a:rPr>
                        <a:t>            600</a:t>
                      </a:r>
                      <a:r>
                        <a:rPr lang="ru-RU" sz="1600" b="1" u="none" strike="noStrike" dirty="0" smtClean="0">
                          <a:effectLst/>
                        </a:rPr>
                        <a:t>,0 </a:t>
                      </a:r>
                      <a:r>
                        <a:rPr lang="ru-RU" sz="1600" b="1" u="none" strike="noStrike" dirty="0">
                          <a:effectLst/>
                        </a:rPr>
                        <a:t>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316386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600" u="none" strike="noStrike" dirty="0" smtClean="0">
                          <a:effectLst/>
                        </a:rPr>
          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муниципальных образовательных учреждений, расположенных на территории Туапсинского района, проживающим и работающим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 в сельской местности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Туапсинского района – 1 373,4</a:t>
                      </a:r>
                      <a:r>
                        <a:rPr lang="ru-RU" sz="1600" b="1" u="none" strike="noStrike" dirty="0" smtClean="0">
                          <a:effectLst/>
                        </a:rPr>
                        <a:t> 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18276">
                <a:tc gridSpan="2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* финансирование расходов в целях доведения средней заработной платы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пед.работников</a:t>
                      </a:r>
                      <a:r>
                        <a:rPr lang="ru-RU" sz="1600" u="none" strike="noStrike" dirty="0" smtClean="0">
                          <a:effectLst/>
                        </a:rPr>
                        <a:t> муниципальных организаций дополнительного образования детей до средней заработной платы учителей – </a:t>
                      </a:r>
                      <a:br>
                        <a:rPr lang="ru-RU" sz="1600" u="none" strike="noStrike" dirty="0" smtClean="0">
                          <a:effectLst/>
                        </a:rPr>
                      </a:br>
                      <a:r>
                        <a:rPr lang="ru-RU" sz="1600" u="none" strike="noStrike" dirty="0" smtClean="0">
                          <a:effectLst/>
                        </a:rPr>
                        <a:t>4 233,2</a:t>
                      </a:r>
                      <a:r>
                        <a:rPr lang="ru-RU" sz="1600" b="1" u="none" strike="noStrike" dirty="0" smtClean="0">
                          <a:effectLst/>
                        </a:rPr>
                        <a:t> тыс. руб.</a:t>
                      </a:r>
                      <a:endParaRPr lang="ru-RU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2529" name="Picture 1" descr="\\Server38\53\БЮДЖЕТ 2018\БЮДЖЕТ ДЛЯ ГРАЖДАН\ФОТО для редактирования\big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8024" y="2852936"/>
            <a:ext cx="3937254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dirty="0"/>
              <a:t>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 - 1 </a:t>
            </a:r>
            <a:r>
              <a:rPr lang="ru-RU" sz="2000" dirty="0" smtClean="0"/>
              <a:t>456 947,5 </a:t>
            </a:r>
            <a:r>
              <a:rPr lang="ru-RU" sz="2000" dirty="0"/>
              <a:t>тыс. руб.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502579"/>
              </p:ext>
            </p:extLst>
          </p:nvPr>
        </p:nvGraphicFramePr>
        <p:xfrm>
          <a:off x="1" y="1334498"/>
          <a:ext cx="9155372" cy="293669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4304176"/>
                <a:gridCol w="4851196"/>
              </a:tblGrid>
              <a:tr h="1030390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</a:rPr>
                        <a:t>обеспечение </a:t>
                      </a:r>
                      <a:r>
                        <a:rPr lang="ru-RU" sz="1400" u="none" strike="noStrike" dirty="0">
                          <a:effectLst/>
                        </a:rPr>
                        <a:t>деятельности муниципальных казенных учреждений (Централизованная бухгалтерия, Комитет развития образования) </a:t>
                      </a:r>
                      <a:r>
                        <a:rPr lang="ru-RU" sz="1400" u="none" strike="noStrike" dirty="0" smtClean="0">
                          <a:effectLst/>
                        </a:rPr>
                        <a:t>–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u="none" strike="noStrike" dirty="0" smtClean="0">
                          <a:effectLst/>
                        </a:rPr>
                        <a:t>62 125,1 тыс</a:t>
                      </a:r>
                      <a:r>
                        <a:rPr lang="ru-RU" sz="1400" u="none" strike="noStrike" dirty="0">
                          <a:effectLst/>
                        </a:rPr>
                        <a:t>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endParaRPr lang="ru-RU" sz="1400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</a:rPr>
                        <a:t>обеспечение </a:t>
                      </a:r>
                      <a:r>
                        <a:rPr lang="ru-RU" sz="1400" u="none" strike="noStrike" dirty="0">
                          <a:effectLst/>
                        </a:rPr>
                        <a:t>деятельности муниципальных бюджетных учреждений дополнительного образования детей  - </a:t>
                      </a:r>
                      <a:endParaRPr lang="ru-RU" sz="1400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u="none" strike="noStrike" dirty="0" smtClean="0">
                          <a:effectLst/>
                        </a:rPr>
                        <a:t>49 243,9 тыс</a:t>
                      </a:r>
                      <a:r>
                        <a:rPr lang="ru-RU" sz="1400" u="none" strike="noStrike" dirty="0">
                          <a:effectLst/>
                        </a:rPr>
                        <a:t>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906302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</a:t>
                      </a:r>
                      <a:r>
                        <a:rPr lang="ru-RU" sz="1400" u="none" strike="noStrike" dirty="0">
                          <a:effectLst/>
                        </a:rPr>
                        <a:t>отдельных полномочий Краснодарского края по обеспечению выплаты компенсации части родительской платы, присмотр и уход за детьми, посещающими организации, реализующие общеобразовательную программу дошкольного образования </a:t>
                      </a:r>
                      <a:r>
                        <a:rPr lang="ru-RU" sz="1400" u="none" strike="noStrike" dirty="0" smtClean="0">
                          <a:effectLst/>
                        </a:rPr>
                        <a:t>–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u="none" strike="noStrike" dirty="0" smtClean="0">
                          <a:effectLst/>
                        </a:rPr>
                        <a:t>14 762,3 </a:t>
                      </a:r>
                      <a:r>
                        <a:rPr lang="ru-RU" sz="1400" u="none" strike="noStrike" dirty="0">
                          <a:effectLst/>
                        </a:rPr>
                        <a:t>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</a:t>
                      </a:r>
                      <a:r>
                        <a:rPr lang="ru-RU" sz="1400" u="none" strike="noStrike" dirty="0">
                          <a:effectLst/>
                        </a:rPr>
                        <a:t>государственных полномочий по обеспечению государственных гарантий реализации прав на получение общедоступного и бесплатного образования </a:t>
                      </a:r>
                      <a:r>
                        <a:rPr lang="ru-RU" sz="1400" u="none" strike="noStrike" dirty="0" smtClean="0">
                          <a:effectLst/>
                        </a:rPr>
                        <a:t>– 1 325 608,9 </a:t>
                      </a:r>
                      <a:r>
                        <a:rPr lang="ru-RU" sz="1400" u="none" strike="noStrike" dirty="0">
                          <a:effectLst/>
                        </a:rPr>
                        <a:t>тыс. руб</a:t>
                      </a:r>
                      <a:r>
                        <a:rPr lang="ru-RU" sz="1400" u="none" strike="noStrike" dirty="0" smtClean="0">
                          <a:effectLst/>
                        </a:rPr>
                        <a:t>.</a:t>
                      </a:r>
                    </a:p>
                    <a:p>
                      <a:pPr algn="ctr" fontAlgn="t">
                        <a:buFont typeface="Arial" charset="0"/>
                        <a:buChar char="•"/>
                      </a:pP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обеспечение деятельности управления образования –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 5 207,3 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t">
                        <a:buFont typeface="Arial" charset="0"/>
                        <a:buChar char="•"/>
                      </a:pP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9" name="Рисунок 8" descr="\\Server38\53\БЮДЖЕТ 2015\БЮДЖЕТ ДЛЯ ГРАЖДАН\КАРТИНКИ для БЮДЖЕТА ДЛЯ ГРАЖДАН\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256"/>
            <a:ext cx="271461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\\Server38\53\БЮДЖЕТ 2018\БЮДЖЕТ ДЛЯ ГРАЖДАН\ФОТО ТЕНГИНКА\IMG_49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1980" y="4286256"/>
            <a:ext cx="3147737" cy="2428892"/>
          </a:xfrm>
          <a:prstGeom prst="rect">
            <a:avLst/>
          </a:prstGeom>
          <a:noFill/>
        </p:spPr>
      </p:pic>
      <p:pic>
        <p:nvPicPr>
          <p:cNvPr id="21505" name="Picture 1" descr="\\Server38\53\БЮДЖЕТ 2018\БЮДЖЕТ ДЛЯ ГРАЖДАН\ФОТО ТЕНГИНКА\IMG_4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5" y="4286256"/>
            <a:ext cx="2643206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976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/>
              <a:t>Реализация мер по специальной поддержке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отдельных </a:t>
            </a:r>
            <a:r>
              <a:rPr lang="ru-RU" sz="2400" b="1" dirty="0"/>
              <a:t>категорий обучающихся </a:t>
            </a:r>
            <a:r>
              <a:rPr lang="ru-RU" sz="2400" b="1" dirty="0" smtClean="0"/>
              <a:t>– 23 770,0 </a:t>
            </a:r>
            <a:r>
              <a:rPr lang="ru-RU" sz="2400" b="1" dirty="0"/>
              <a:t>тыс. руб</a:t>
            </a:r>
            <a:r>
              <a:rPr lang="ru-RU" sz="2000" b="1" dirty="0"/>
              <a:t>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277176"/>
              </p:ext>
            </p:extLst>
          </p:nvPr>
        </p:nvGraphicFramePr>
        <p:xfrm>
          <a:off x="392566" y="4149080"/>
          <a:ext cx="8427905" cy="265789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4107426"/>
                <a:gridCol w="4320479"/>
              </a:tblGrid>
              <a:tr h="106315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частичная компенсация удорожания стоимости питания учащихся дневных муниципальных образовательных организаций </a:t>
                      </a:r>
                      <a:r>
                        <a:rPr lang="ru-RU" sz="1600" u="none" strike="noStrike" dirty="0" smtClean="0">
                          <a:effectLst/>
                        </a:rPr>
                        <a:t>– 11 043,2 </a:t>
                      </a:r>
                      <a:r>
                        <a:rPr lang="ru-RU" sz="1600" u="none" strike="noStrike" dirty="0">
                          <a:effectLst/>
                        </a:rPr>
                        <a:t>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обеспечение молоком и молочными продуктами учащихся дневных муниципальных образовательных организаций </a:t>
                      </a:r>
                      <a:r>
                        <a:rPr lang="ru-RU" sz="1600" u="none" strike="noStrike" dirty="0" smtClean="0">
                          <a:effectLst/>
                        </a:rPr>
                        <a:t>– 5 634,9 </a:t>
                      </a:r>
                      <a:r>
                        <a:rPr lang="ru-RU" sz="1600" u="none" strike="noStrike" dirty="0">
                          <a:effectLst/>
                        </a:rPr>
                        <a:t>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594735"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* </a:t>
                      </a:r>
                      <a:r>
                        <a:rPr lang="ru-RU" sz="1600" u="none" strike="noStrike" dirty="0">
                          <a:effectLst/>
                        </a:rPr>
                        <a:t>содержание автономной некоммерческой организации "Комбинат питания" </a:t>
                      </a:r>
                      <a:r>
                        <a:rPr lang="ru-RU" sz="1600" u="none" strike="noStrike" dirty="0" smtClean="0">
                          <a:effectLst/>
                        </a:rPr>
                        <a:t>– </a:t>
                      </a:r>
                      <a:r>
                        <a:rPr lang="ru-RU" sz="1600" u="none" strike="noStrike" dirty="0">
                          <a:effectLst/>
                        </a:rPr>
                        <a:t/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 smtClean="0">
                          <a:effectLst/>
                        </a:rPr>
                        <a:t>5 291,4 </a:t>
                      </a:r>
                      <a:r>
                        <a:rPr lang="ru-RU" sz="1600" u="none" strike="noStrike" dirty="0">
                          <a:effectLst/>
                        </a:rPr>
                        <a:t>тыс. руб.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* </a:t>
                      </a:r>
                      <a:r>
                        <a:rPr lang="ru-RU" sz="1600" u="none" strike="noStrike" dirty="0">
                          <a:effectLst/>
                        </a:rPr>
                        <a:t>осуществление отдельных государственных полномочий по обеспечению льготным питанием учащихся из многодетных семей в муниципальных общеобразовательных организациях </a:t>
                      </a:r>
                      <a:r>
                        <a:rPr lang="ru-RU" sz="1600" u="none" strike="noStrike" dirty="0" smtClean="0">
                          <a:effectLst/>
                        </a:rPr>
                        <a:t>– 1 800,5 </a:t>
                      </a:r>
                      <a:r>
                        <a:rPr lang="ru-RU" sz="1600" u="none" strike="noStrike" dirty="0">
                          <a:effectLst/>
                        </a:rPr>
                        <a:t>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20481" name="Picture 1" descr="\\Server38\53\БЮДЖЕТ 2018\БЮДЖЕТ ДЛЯ ГРАЖДАН\ФОТО для редактирования\shkolnaya-stolov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892" y="1175662"/>
            <a:ext cx="4000528" cy="2787222"/>
          </a:xfrm>
          <a:prstGeom prst="rect">
            <a:avLst/>
          </a:prstGeom>
          <a:noFill/>
        </p:spPr>
      </p:pic>
      <p:pic>
        <p:nvPicPr>
          <p:cNvPr id="20482" name="Picture 2" descr="\\Server38\53\БЮДЖЕТ 2018\БЮДЖЕТ ДЛЯ ГРАЖДАН\ФОТО для редактирования\slide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1175662"/>
            <a:ext cx="3920824" cy="2787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936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9175" y="116632"/>
            <a:ext cx="8712968" cy="10001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b="1" dirty="0" smtClean="0"/>
              <a:t>Федеральный проект «Современная школа» – </a:t>
            </a:r>
            <a:br>
              <a:rPr lang="ru-RU" sz="2400" b="1" dirty="0" smtClean="0"/>
            </a:br>
            <a:r>
              <a:rPr lang="ru-RU" sz="2400" b="1" dirty="0" smtClean="0"/>
              <a:t>12 038,1 </a:t>
            </a:r>
            <a:r>
              <a:rPr lang="ru-RU" sz="2400" b="1" dirty="0"/>
              <a:t>тыс. руб</a:t>
            </a:r>
            <a:r>
              <a:rPr lang="ru-RU" sz="2000" dirty="0"/>
              <a:t>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161363"/>
              </p:ext>
            </p:extLst>
          </p:nvPr>
        </p:nvGraphicFramePr>
        <p:xfrm>
          <a:off x="500034" y="1428736"/>
          <a:ext cx="8215370" cy="920144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71438"/>
                <a:gridCol w="8143932"/>
              </a:tblGrid>
              <a:tr h="920144">
                <a:tc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 smtClean="0">
                          <a:effectLst/>
                        </a:rPr>
                        <a:t>* обновление МТБ для формирования у обучающихся современных</a:t>
                      </a:r>
                      <a:r>
                        <a:rPr lang="ru-RU" sz="1800" u="none" strike="noStrike" baseline="0" dirty="0" smtClean="0">
                          <a:effectLst/>
                        </a:rPr>
                        <a:t> технологических и гуманитарных навыков</a:t>
                      </a:r>
                      <a:r>
                        <a:rPr lang="ru-RU" sz="1800" u="none" strike="noStrike" dirty="0" smtClean="0">
                          <a:effectLst/>
                        </a:rPr>
                        <a:t> – 12 038,1 тыс. руб.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6146" name="Picture 2" descr="\\Server38\53\БЮДЖЕТ 2020\БЮДЖЕТ ДЛЯ ГРАЖДАН\картинки для бюджета для граждан\современная школа\совр школа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03" y="2492896"/>
            <a:ext cx="820891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\\Server38\53\БЮДЖЕТ 2020\БЮДЖЕТ ДЛЯ ГРАЖДАН\картинки для бюджета для граждан\современная школа\ФП совр школ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050" y="5659838"/>
            <a:ext cx="4705350" cy="971550"/>
          </a:xfrm>
          <a:prstGeom prst="rect">
            <a:avLst/>
          </a:prstGeom>
          <a:solidFill>
            <a:srgbClr val="C00000"/>
          </a:solidFill>
          <a:extLst/>
        </p:spPr>
      </p:pic>
    </p:spTree>
    <p:extLst>
      <p:ext uri="{BB962C8B-B14F-4D97-AF65-F5344CB8AC3E}">
        <p14:creationId xmlns:p14="http://schemas.microsoft.com/office/powerpoint/2010/main" val="189585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0159" y="178493"/>
            <a:ext cx="4001801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Туапсинский район </a:t>
            </a:r>
            <a:r>
              <a:rPr lang="ru-RU" sz="2000" dirty="0">
                <a:latin typeface="Palatino Linotype" panose="02040502050505030304" pitchFamily="18" charset="0"/>
              </a:rPr>
              <a:t>–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точка соединения промышленности </a:t>
            </a:r>
            <a:endParaRPr lang="ru-RU" sz="2200" i="1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200" i="1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и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туристско-рекреационной отраслей, что обеспечивает стабильное и всестороннее развитие не только инфраструктуры, но и </a:t>
            </a:r>
            <a:endParaRPr lang="ru-RU" sz="2200" i="1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200" i="1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социально-культурной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сферы.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74123" y="2375421"/>
            <a:ext cx="4604808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0099"/>
                </a:solidFill>
                <a:latin typeface="Palatino Linotype" panose="02040502050505030304" pitchFamily="18" charset="0"/>
                <a:ea typeface="Calibri"/>
                <a:cs typeface="Times New Roman"/>
              </a:rPr>
              <a:t>В Туапсинском районе, как и в России в целом приоритетными являются социальные обязательства перед населением, поэтому такие задачи как обеспечение достойной заработной платы, своевременная выплата пособий, льгот и выплат, а также помощь нуждающимся и незащищенным гражданам, многодетным семьям и инвалидам – это вопросы, на которых внимание заостряется в первую очередь при распределении бюджетных средств и планировании расходов. </a:t>
            </a:r>
            <a:endParaRPr lang="ru-RU" sz="2000" i="1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030" name="Picture 6" descr="G:\бюджет\uvgr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573016"/>
            <a:ext cx="4001801" cy="29558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бюджет для граждан\06092016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97" y="178493"/>
            <a:ext cx="4511683" cy="209837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6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>
                <a:solidFill>
                  <a:srgbClr val="0033CC"/>
                </a:solidFill>
              </a:rPr>
              <a:t>МУНИЦИПАЛЬНАЯ ПРОГРАММА "ТУАПСИНСКИЙ РАЙОН - </a:t>
            </a:r>
            <a:br>
              <a:rPr lang="ru-RU" sz="2000" b="1" u="sng" dirty="0">
                <a:solidFill>
                  <a:srgbClr val="0033CC"/>
                </a:solidFill>
              </a:rPr>
            </a:br>
            <a:r>
              <a:rPr lang="ru-RU" sz="2000" b="1" u="sng" dirty="0">
                <a:solidFill>
                  <a:srgbClr val="0033CC"/>
                </a:solidFill>
              </a:rPr>
              <a:t>ТЕРРИТОРИЯ КОМФОРТНОГО ПРОЖИВАНИЯ"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857232"/>
            <a:ext cx="7643866" cy="523220"/>
          </a:xfrm>
          <a:prstGeom prst="rect">
            <a:avLst/>
          </a:prstGeom>
          <a:solidFill>
            <a:srgbClr val="EA7A9A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/>
              <a:t>РАСХОДЫ НА </a:t>
            </a:r>
            <a:r>
              <a:rPr lang="ru-RU" sz="2800" b="1" dirty="0" smtClean="0"/>
              <a:t>2020 </a:t>
            </a:r>
            <a:r>
              <a:rPr lang="ru-RU" sz="2800" b="1" dirty="0"/>
              <a:t>год </a:t>
            </a:r>
            <a:r>
              <a:rPr lang="ru-RU" sz="2800" b="1" dirty="0" smtClean="0"/>
              <a:t>– 26 964,1 </a:t>
            </a:r>
            <a:r>
              <a:rPr lang="ru-RU" sz="2800" b="1" dirty="0"/>
              <a:t>тыс. </a:t>
            </a:r>
            <a:r>
              <a:rPr lang="ru-RU" sz="2800" b="1" dirty="0" smtClean="0"/>
              <a:t>руб. 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142844" y="1643050"/>
            <a:ext cx="2857520" cy="250033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400" dirty="0" smtClean="0"/>
              <a:t>На обеспечение деятельности муниципального казенного учреждения «Управление строительства муниципальных образований" - </a:t>
            </a:r>
            <a:br>
              <a:rPr lang="ru-RU" sz="1400" dirty="0" smtClean="0"/>
            </a:br>
            <a:r>
              <a:rPr lang="ru-RU" sz="1400" dirty="0" smtClean="0"/>
              <a:t>2 929,6  тыс. руб</a:t>
            </a:r>
            <a:r>
              <a:rPr lang="ru-RU" sz="1200" dirty="0" smtClean="0"/>
              <a:t>.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5984" y="1643050"/>
            <a:ext cx="4572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>
              <a:defRPr/>
            </a:pPr>
            <a:r>
              <a:rPr lang="ru-RU" dirty="0" smtClean="0"/>
              <a:t> </a:t>
            </a:r>
            <a:endParaRPr lang="ru-RU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Овал 14"/>
          <p:cNvSpPr/>
          <p:nvPr/>
        </p:nvSpPr>
        <p:spPr>
          <a:xfrm flipH="1">
            <a:off x="3000364" y="1643050"/>
            <a:ext cx="3214710" cy="250033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400" dirty="0" smtClean="0"/>
              <a:t>На обеспечение деятельности управления капитального строительства администрации муниципального образования Туапсинский район – </a:t>
            </a:r>
            <a:br>
              <a:rPr lang="ru-RU" sz="1400" dirty="0" smtClean="0"/>
            </a:br>
            <a:r>
              <a:rPr lang="ru-RU" sz="1400" dirty="0" smtClean="0"/>
              <a:t>3 843,0 тыс. руб.</a:t>
            </a:r>
            <a:endParaRPr lang="ru-RU" sz="14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Овал 8"/>
          <p:cNvSpPr/>
          <p:nvPr/>
        </p:nvSpPr>
        <p:spPr>
          <a:xfrm flipH="1">
            <a:off x="6215074" y="1643050"/>
            <a:ext cx="2786082" cy="250033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400" dirty="0" smtClean="0"/>
              <a:t>На осуществление отдельных </a:t>
            </a:r>
            <a:r>
              <a:rPr lang="ru-RU" sz="1400" dirty="0" err="1" smtClean="0"/>
              <a:t>госполномочий</a:t>
            </a:r>
            <a:r>
              <a:rPr lang="ru-RU" sz="1400" dirty="0" smtClean="0"/>
              <a:t> по строительству и реконструкции объектов здравоохранения (ВОП) – 17 000,0 тыс. руб.</a:t>
            </a:r>
            <a:endParaRPr lang="ru-RU" sz="14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Овал 9"/>
          <p:cNvSpPr/>
          <p:nvPr/>
        </p:nvSpPr>
        <p:spPr>
          <a:xfrm flipH="1">
            <a:off x="2015708" y="4485646"/>
            <a:ext cx="5112568" cy="216024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400" dirty="0" smtClean="0"/>
              <a:t>На укрепление материально-технической базы муниципального архива</a:t>
            </a:r>
          </a:p>
          <a:p>
            <a:pPr algn="ctr" fontAlgn="t"/>
            <a:r>
              <a:rPr lang="ru-RU" sz="1400" dirty="0" smtClean="0"/>
              <a:t> (на условиях софинансирования) –   </a:t>
            </a:r>
          </a:p>
          <a:p>
            <a:pPr algn="ctr" fontAlgn="t"/>
            <a:r>
              <a:rPr lang="ru-RU" sz="1400" dirty="0" smtClean="0"/>
              <a:t>3 191,5 тыс. руб.</a:t>
            </a:r>
            <a:endParaRPr lang="ru-RU" sz="14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861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\\Server38\53\БЮДЖЕТ 2016\БЮДЖЕТ ДЛЯ ГРАЖДАН\КАРТИНКИ БЮДЖЕТ ДЛЯ ГРАЖДАН\48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4000" contrast="3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51920" y="1048171"/>
            <a:ext cx="54006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2068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663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Муниципальная программа "Управление муниципальными финансами"</a:t>
            </a:r>
          </a:p>
        </p:txBody>
      </p:sp>
      <p:sp>
        <p:nvSpPr>
          <p:cNvPr id="7" name="Овал 6"/>
          <p:cNvSpPr/>
          <p:nvPr/>
        </p:nvSpPr>
        <p:spPr>
          <a:xfrm>
            <a:off x="142844" y="928670"/>
            <a:ext cx="3929090" cy="15642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РАСХОДЫ </a:t>
            </a:r>
            <a:endParaRPr lang="ru-RU" sz="22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НА 2020 </a:t>
            </a:r>
            <a:r>
              <a:rPr lang="ru-RU" sz="2200" b="1" dirty="0">
                <a:solidFill>
                  <a:schemeClr val="tx1"/>
                </a:solidFill>
              </a:rPr>
              <a:t>год </a:t>
            </a:r>
            <a:r>
              <a:rPr lang="ru-RU" sz="2200" b="1" dirty="0" smtClean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40 677,5 </a:t>
            </a:r>
            <a:r>
              <a:rPr lang="ru-RU" sz="2200" b="1" dirty="0">
                <a:solidFill>
                  <a:schemeClr val="tx1"/>
                </a:solidFill>
              </a:rPr>
              <a:t>тыс. </a:t>
            </a:r>
            <a:r>
              <a:rPr lang="ru-RU" sz="2200" b="1" dirty="0" smtClean="0">
                <a:solidFill>
                  <a:schemeClr val="tx1"/>
                </a:solidFill>
              </a:rPr>
              <a:t>руб.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44016" y="2761403"/>
            <a:ext cx="4248472" cy="1459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</a:rPr>
              <a:t>Подпрограмма "Совершенствование межбюджетных отношений в Туапсинском районе"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4032448" y="2034301"/>
            <a:ext cx="4860032" cy="3037773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предоставление дотации на выравнивание бюджетной обеспеченности поселений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38 000,0 тыс</a:t>
            </a:r>
            <a:r>
              <a:rPr lang="ru-RU" sz="1600" dirty="0">
                <a:solidFill>
                  <a:schemeClr val="tx1"/>
                </a:solidFill>
              </a:rPr>
              <a:t>. руб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44016" y="5068223"/>
            <a:ext cx="4534111" cy="11182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Подпрограмма "Управление муниципальным долгом"</a:t>
            </a: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4714876" y="4511211"/>
            <a:ext cx="4397076" cy="2232248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обслуживание муниципального долга </a:t>
            </a:r>
            <a:r>
              <a:rPr lang="ru-RU" dirty="0" smtClean="0">
                <a:solidFill>
                  <a:schemeClr val="tx1"/>
                </a:solidFill>
              </a:rPr>
              <a:t>– 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2 677,5 </a:t>
            </a:r>
            <a:r>
              <a:rPr lang="ru-RU" dirty="0">
                <a:solidFill>
                  <a:schemeClr val="tx1"/>
                </a:solidFill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59077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2008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</a:t>
            </a:r>
            <a:r>
              <a:rPr lang="ru-RU" sz="2400" b="1" u="sng" dirty="0"/>
              <a:t>ПРОГРАММА </a:t>
            </a:r>
            <a:r>
              <a:rPr lang="ru-RU" sz="2400" b="1" u="sng" dirty="0" smtClean="0"/>
              <a:t>«РАЗВИТИЕ КУЛЬТУРЫ В ТУАПСИНСКОМ РАЙОНЕ"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908720"/>
            <a:ext cx="7524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583E"/>
                </a:solidFill>
              </a:rPr>
              <a:t>РАСХОДЫ НА </a:t>
            </a:r>
            <a:r>
              <a:rPr lang="ru-RU" sz="2400" b="1" dirty="0" smtClean="0">
                <a:solidFill>
                  <a:srgbClr val="70583E"/>
                </a:solidFill>
              </a:rPr>
              <a:t>2020 </a:t>
            </a:r>
            <a:r>
              <a:rPr lang="ru-RU" sz="2400" b="1" dirty="0">
                <a:solidFill>
                  <a:srgbClr val="70583E"/>
                </a:solidFill>
              </a:rPr>
              <a:t>год </a:t>
            </a:r>
            <a:r>
              <a:rPr lang="ru-RU" sz="2400" b="1" dirty="0" smtClean="0">
                <a:solidFill>
                  <a:srgbClr val="70583E"/>
                </a:solidFill>
              </a:rPr>
              <a:t>– 81 031,7 </a:t>
            </a:r>
            <a:r>
              <a:rPr lang="ru-RU" sz="2400" b="1" dirty="0">
                <a:solidFill>
                  <a:srgbClr val="70583E"/>
                </a:solidFill>
              </a:rPr>
              <a:t>тыс.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359645"/>
            <a:ext cx="45720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обеспечение деятельности отдела культуры" - </a:t>
            </a:r>
            <a:r>
              <a:rPr lang="ru-RU" dirty="0" smtClean="0"/>
              <a:t> 2 490,4 </a:t>
            </a:r>
            <a:r>
              <a:rPr lang="ru-RU" dirty="0"/>
              <a:t>тыс.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365146"/>
            <a:ext cx="4572000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обеспечение деятельности муниципального казенного учреждения "Туапсинский районный организационно-методический центр" </a:t>
            </a:r>
            <a:r>
              <a:rPr lang="ru-RU" dirty="0" smtClean="0"/>
              <a:t>– 8 777,4 </a:t>
            </a:r>
            <a:r>
              <a:rPr lang="ru-RU" dirty="0"/>
              <a:t>тыс. 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2071678"/>
            <a:ext cx="4572000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обеспечение деятельности учреждений дополнительного образования детей отрасли "Культура" </a:t>
            </a:r>
            <a:r>
              <a:rPr lang="ru-RU" dirty="0" smtClean="0"/>
              <a:t>– 65 600,5 </a:t>
            </a:r>
            <a:r>
              <a:rPr lang="ru-RU" dirty="0"/>
              <a:t>тыс. руб.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2842474"/>
            <a:ext cx="4572000" cy="20313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финансирование расходов на поэтапное повышение уровня средней заработной платы педработников муниципальных организаций дополнительного образования детей до средней заработной платы учителей </a:t>
            </a:r>
            <a:r>
              <a:rPr lang="ru-RU" dirty="0" smtClean="0"/>
              <a:t>– </a:t>
            </a:r>
            <a:endParaRPr lang="ru-RU" dirty="0"/>
          </a:p>
          <a:p>
            <a:r>
              <a:rPr lang="ru-RU" dirty="0" smtClean="0"/>
              <a:t>2 983,4 </a:t>
            </a:r>
            <a:r>
              <a:rPr lang="ru-RU" dirty="0"/>
              <a:t>тыс. руб.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6177874"/>
            <a:ext cx="3962944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доплаты водителям </a:t>
            </a:r>
            <a:r>
              <a:rPr lang="ru-RU" dirty="0" smtClean="0"/>
              <a:t>– 40,7 </a:t>
            </a:r>
            <a:r>
              <a:rPr lang="ru-RU" dirty="0"/>
              <a:t>тыс. 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4872633"/>
            <a:ext cx="4572000" cy="120032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социальная выплата компенсационного характера, связанная с оплатой жилого помещения по договору найма (поднайма) – 84,0 тыс. руб.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143248"/>
            <a:ext cx="4500561" cy="283154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муниципальных образовательных учреждений, расположенных на территории Туапсинского района, проживающим и работающим в сельской местности Туапсинского района </a:t>
            </a:r>
            <a:r>
              <a:rPr lang="ru-RU" sz="1600" dirty="0" smtClean="0"/>
              <a:t>– 62,5 </a:t>
            </a:r>
            <a:r>
              <a:rPr lang="ru-RU" sz="1600" dirty="0"/>
              <a:t>тыс. руб</a:t>
            </a:r>
            <a:r>
              <a:rPr lang="ru-RU" dirty="0"/>
              <a:t>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072206"/>
            <a:ext cx="450056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проведение мероприятий – 992,8 тыс. руб.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1740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4807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ФИЗИЧЕСКОЙ КУЛЬТУРЫ В ТУАПСИНСКОМ РАЙОНЕ"</a:t>
            </a:r>
            <a:endParaRPr lang="ru-RU" sz="2000" b="1" dirty="0"/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142844" y="785794"/>
            <a:ext cx="4857784" cy="1071570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Подпрограмма </a:t>
            </a:r>
            <a:r>
              <a:rPr lang="ru-RU" sz="1400" dirty="0" smtClean="0"/>
              <a:t>« Обеспечение </a:t>
            </a:r>
            <a:r>
              <a:rPr lang="ru-RU" sz="1400" dirty="0"/>
              <a:t>деятельности учреждений по реализации государственной политики в сфере физической культуры и спорта на муниципальном </a:t>
            </a:r>
            <a:r>
              <a:rPr lang="ru-RU" sz="1400" dirty="0" smtClean="0"/>
              <a:t>уровне » – </a:t>
            </a:r>
          </a:p>
          <a:p>
            <a:pPr algn="ctr"/>
            <a:r>
              <a:rPr lang="ru-RU" sz="1400" dirty="0" smtClean="0"/>
              <a:t>3 567,3 тыс. руб.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836712"/>
            <a:ext cx="4143372" cy="94921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содержание отдела по </a:t>
            </a:r>
            <a:endParaRPr lang="ru-RU" sz="1400" dirty="0" smtClean="0"/>
          </a:p>
          <a:p>
            <a:pPr algn="ctr"/>
            <a:r>
              <a:rPr lang="ru-RU" sz="1400" dirty="0" smtClean="0"/>
              <a:t>физической </a:t>
            </a:r>
            <a:r>
              <a:rPr lang="ru-RU" sz="1400" dirty="0"/>
              <a:t>культуре и спорту </a:t>
            </a:r>
            <a:r>
              <a:rPr lang="ru-RU" sz="1400" dirty="0" smtClean="0"/>
              <a:t>– </a:t>
            </a:r>
          </a:p>
          <a:p>
            <a:pPr algn="ctr"/>
            <a:r>
              <a:rPr lang="ru-RU" sz="1400" dirty="0" smtClean="0"/>
              <a:t>3 567,3 </a:t>
            </a:r>
            <a:r>
              <a:rPr lang="ru-RU" sz="1400" dirty="0"/>
              <a:t>тыс. руб.</a:t>
            </a:r>
          </a:p>
        </p:txBody>
      </p:sp>
      <p:pic>
        <p:nvPicPr>
          <p:cNvPr id="10" name="Рисунок 9" descr="\\Server38\53\БЮДЖЕТ 2015\БЮДЖЕТ ДЛЯ ГРАЖДАН\КАРТИНКИ для БЮДЖЕТА ДЛЯ ГРАЖДАН\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071942"/>
            <a:ext cx="2412267" cy="1727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354185" y="280050"/>
            <a:ext cx="2826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РАСХОДЫ </a:t>
            </a:r>
            <a:r>
              <a:rPr lang="ru-RU" sz="1600" b="1" dirty="0"/>
              <a:t>НА </a:t>
            </a:r>
            <a:r>
              <a:rPr lang="ru-RU" sz="1600" b="1" dirty="0" smtClean="0"/>
              <a:t>2020 </a:t>
            </a:r>
            <a:r>
              <a:rPr lang="ru-RU" sz="1600" b="1" dirty="0"/>
              <a:t>год </a:t>
            </a:r>
            <a:r>
              <a:rPr lang="ru-RU" sz="1600" b="1" dirty="0" smtClean="0"/>
              <a:t>– </a:t>
            </a:r>
          </a:p>
          <a:p>
            <a:r>
              <a:rPr lang="ru-RU" sz="1600" b="1" dirty="0" smtClean="0"/>
              <a:t>  136 683,5 тыс. руб. </a:t>
            </a:r>
            <a:endParaRPr lang="ru-RU" sz="1600" b="1" dirty="0"/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142844" y="2556621"/>
            <a:ext cx="4929222" cy="1500198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Подпрограмма «Развитие детско-юношеского спорта» - 129 603,9 тыс. руб.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072066" y="1857364"/>
            <a:ext cx="4071934" cy="378621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 smtClean="0"/>
          </a:p>
          <a:p>
            <a:r>
              <a:rPr lang="ru-RU" sz="1200" dirty="0" smtClean="0"/>
              <a:t>*содержание спортивных школ– 123 405,6 </a:t>
            </a:r>
            <a:r>
              <a:rPr lang="ru-RU" sz="1200" dirty="0"/>
              <a:t>тыс. руб</a:t>
            </a:r>
            <a:r>
              <a:rPr lang="ru-RU" sz="1200" dirty="0" smtClean="0"/>
              <a:t>.;</a:t>
            </a:r>
          </a:p>
          <a:p>
            <a:r>
              <a:rPr lang="ru-RU" sz="1200" dirty="0" smtClean="0"/>
              <a:t>*проведение мероприятий – 750,0 тыс. руб.;</a:t>
            </a:r>
          </a:p>
          <a:p>
            <a:pPr lvl="0"/>
            <a:r>
              <a:rPr lang="ru-RU" sz="1200" dirty="0" smtClean="0"/>
              <a:t>*соц.выплата компенсационного  характера,  связанная с оплатой жилого помещения по договору найма (поднайма) - 60,0 тыс. руб.;</a:t>
            </a:r>
          </a:p>
          <a:p>
            <a:pPr lvl="0"/>
            <a:r>
              <a:rPr lang="ru-RU" sz="1200" dirty="0" smtClean="0"/>
              <a:t>*доплаты водителям – 262,5 тыс. руб.;</a:t>
            </a:r>
          </a:p>
          <a:p>
            <a:r>
              <a:rPr lang="ru-RU" sz="1200" dirty="0" smtClean="0"/>
              <a:t>*осуществление отдельных полномочий Краснодарского края по предоставлению социальной поддержки отдельным категориям работников муниципальных физкультурно-спортивных организаций, осуществляющих подготовку спортивного резерва, и муниципальных образовательных учреждений дополнительного образования детей –156,3 тыс. руб.;</a:t>
            </a:r>
          </a:p>
          <a:p>
            <a:r>
              <a:rPr lang="ru-RU" sz="1200" dirty="0" smtClean="0"/>
              <a:t>*приобретение спортивно-технологического оборудования, инвентаря и экипировки для физкультурно-спортивных организаций – 3 880,3 тыс. руб.;</a:t>
            </a:r>
          </a:p>
          <a:p>
            <a:r>
              <a:rPr lang="ru-RU" sz="1200" dirty="0" smtClean="0"/>
              <a:t>*оплата труда инструкторов по спорту – 1 089,2 тыс. руб.</a:t>
            </a:r>
          </a:p>
          <a:p>
            <a:pPr lvl="0"/>
            <a:endParaRPr lang="ru-RU" sz="1200" dirty="0" smtClean="0"/>
          </a:p>
          <a:p>
            <a:pPr algn="ctr"/>
            <a:endParaRPr lang="ru-RU" sz="1200" dirty="0"/>
          </a:p>
        </p:txBody>
      </p:sp>
      <p:sp>
        <p:nvSpPr>
          <p:cNvPr id="17" name="Выноска со стрелкой вправо 16"/>
          <p:cNvSpPr/>
          <p:nvPr/>
        </p:nvSpPr>
        <p:spPr>
          <a:xfrm>
            <a:off x="142844" y="5715016"/>
            <a:ext cx="4929222" cy="928694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Подпрограмма </a:t>
            </a:r>
            <a:r>
              <a:rPr lang="ru-RU" sz="1400" dirty="0" smtClean="0"/>
              <a:t>«Развитие </a:t>
            </a:r>
          </a:p>
          <a:p>
            <a:pPr algn="ctr"/>
            <a:r>
              <a:rPr lang="ru-RU" sz="1400" dirty="0" smtClean="0"/>
              <a:t>массового спорта» –  3 512,3 тыс. руб.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72066" y="5715016"/>
            <a:ext cx="4071934" cy="114298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 smtClean="0"/>
              <a:t>*проведение спортивных мероприятий – 225,0 тыс. руб.;</a:t>
            </a:r>
          </a:p>
          <a:p>
            <a:r>
              <a:rPr lang="ru-RU" sz="1100" dirty="0" smtClean="0"/>
              <a:t>* оснащение объектов спортивной инфраструктуры спортивно-технологическим оборудованием (</a:t>
            </a:r>
            <a:r>
              <a:rPr lang="ru-RU" sz="1100" b="1" dirty="0" smtClean="0"/>
              <a:t>Федеральный проект «Спорт-норма жизни</a:t>
            </a:r>
            <a:r>
              <a:rPr lang="ru-RU" sz="1100" dirty="0" smtClean="0"/>
              <a:t>») – 3 287,3 тыс. руб.</a:t>
            </a:r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0344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ЖИЛИЩНО-КОММУНАЛЬНОГО ХОЗЯЙСТВА В МУНИЦИПАЛЬНОМ ОБРАЗОВАНИИ ТУАПСИНСКИЙ РАЙОН"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18909" y="1089052"/>
            <a:ext cx="6849119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РАСХОДЫ НА </a:t>
            </a:r>
            <a:r>
              <a:rPr lang="ru-RU" b="1" dirty="0" smtClean="0">
                <a:solidFill>
                  <a:schemeClr val="tx1"/>
                </a:solidFill>
              </a:rPr>
              <a:t>2020 </a:t>
            </a:r>
            <a:r>
              <a:rPr lang="ru-RU" b="1" dirty="0">
                <a:solidFill>
                  <a:schemeClr val="tx1"/>
                </a:solidFill>
              </a:rPr>
              <a:t>год </a:t>
            </a:r>
            <a:r>
              <a:rPr lang="ru-RU" b="1" dirty="0" smtClean="0">
                <a:solidFill>
                  <a:schemeClr val="tx1"/>
                </a:solidFill>
              </a:rPr>
              <a:t>– 10 630,2 тыс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ru-RU" b="1" dirty="0" smtClean="0">
                <a:solidFill>
                  <a:schemeClr val="tx1"/>
                </a:solidFill>
              </a:rPr>
              <a:t>рублей: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643051"/>
            <a:ext cx="4857784" cy="280076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ctr">
              <a:buFont typeface="Arial" charset="0"/>
              <a:buChar char="•"/>
            </a:pPr>
            <a:r>
              <a:rPr lang="ru-RU" sz="1600" dirty="0" smtClean="0"/>
              <a:t>на </a:t>
            </a:r>
            <a:r>
              <a:rPr lang="ru-RU" sz="1600" dirty="0"/>
              <a:t>осуществлению отдельных полномочий Краснодарского края по ведению учета граждан отдельных категорий в качестве нуждающихся в жилых </a:t>
            </a:r>
            <a:r>
              <a:rPr lang="ru-RU" sz="1600" dirty="0" smtClean="0"/>
              <a:t>помещениях – 640,6 тыс. руб.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* на осуществление отдельных полномочий по осуществлению регионального государственного жилищного надзора и лицензионного контроля – 1 281,2 тыс. руб.</a:t>
            </a:r>
          </a:p>
          <a:p>
            <a:pPr algn="ctr"/>
            <a:endParaRPr lang="ru-RU" sz="1600" dirty="0" smtClean="0"/>
          </a:p>
        </p:txBody>
      </p:sp>
      <p:pic>
        <p:nvPicPr>
          <p:cNvPr id="3074" name="Picture 2" descr="F:\schema_1.1.5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443818"/>
            <a:ext cx="4857784" cy="212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14942" y="1643050"/>
            <a:ext cx="3571900" cy="132343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на обеспечение деятельности:</a:t>
            </a: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</p:txBody>
      </p:sp>
      <p:sp>
        <p:nvSpPr>
          <p:cNvPr id="11" name="Блок-схема: процесс 10"/>
          <p:cNvSpPr/>
          <p:nvPr/>
        </p:nvSpPr>
        <p:spPr>
          <a:xfrm rot="16200000">
            <a:off x="4393405" y="4107661"/>
            <a:ext cx="3286148" cy="1500198"/>
          </a:xfrm>
          <a:prstGeom prst="flowChartProcess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 anchorCtr="1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Управление  ЖКХ и ТЭК –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7 094,8 тыс. руб.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 rot="16200000">
            <a:off x="6393669" y="4107661"/>
            <a:ext cx="3286148" cy="1500198"/>
          </a:xfrm>
          <a:prstGeom prst="flowChartProcess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 anchorCtr="1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МБУ «Квартирно-правовая служба» -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1 613,6 тыс. руб.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6143636" y="2643182"/>
            <a:ext cx="1571636" cy="1128714"/>
          </a:xfrm>
          <a:prstGeom prst="blockArc">
            <a:avLst>
              <a:gd name="adj1" fmla="val 10800005"/>
              <a:gd name="adj2" fmla="val 0"/>
              <a:gd name="adj3" fmla="val 2500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9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\\Server38\53\БЮДЖЕТ 2017\БЮДЖЕТ ДЛЯ ГРАЖДАН\КАРТИНКИ\prog_product_logo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572008"/>
            <a:ext cx="5929354" cy="20859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14847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/>
              <a:t>МУНИЦИПАЛЬНАЯ ПРОГРАММА "ФУНКЦИОНИРОВАНИЕ ОРГАНОВ МЕСТНОГО САМОУПРАВЛЕНИЯ В МУНИЦИПАЛЬНОМ ОБРАЗОВАНИИ ТУАПСИНСКИЙ РАЙОН"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6034" y="1827716"/>
            <a:ext cx="504056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РАСХОДЫ НА 2020 год – 69 001,3  тыс. руб.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2428868"/>
            <a:ext cx="4037207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обеспечение </a:t>
            </a:r>
            <a:r>
              <a:rPr lang="ru-RU" dirty="0"/>
              <a:t>деятельности </a:t>
            </a:r>
            <a:r>
              <a:rPr lang="ru-RU" dirty="0" smtClean="0"/>
              <a:t>муниципального казенного учреждения Центр ОДОМС – </a:t>
            </a:r>
            <a:endParaRPr lang="ru-RU" dirty="0"/>
          </a:p>
          <a:p>
            <a:pPr algn="ctr"/>
            <a:r>
              <a:rPr lang="ru-RU" dirty="0" smtClean="0"/>
              <a:t>60 897,3 </a:t>
            </a:r>
            <a:r>
              <a:rPr lang="ru-RU" dirty="0"/>
              <a:t>тыс.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428868"/>
            <a:ext cx="4572000" cy="203132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телекоммуникационные </a:t>
            </a:r>
            <a:r>
              <a:rPr lang="ru-RU" dirty="0"/>
              <a:t>и информационные услуги для отраслевых и функциональных органов администрации, включая услуги сети Интернет, техническое сопровождение программных продуктов </a:t>
            </a:r>
            <a:r>
              <a:rPr lang="ru-RU" dirty="0" smtClean="0"/>
              <a:t>– </a:t>
            </a:r>
          </a:p>
          <a:p>
            <a:pPr algn="ctr"/>
            <a:r>
              <a:rPr lang="ru-RU" dirty="0" smtClean="0"/>
              <a:t>8 104,0 </a:t>
            </a:r>
            <a:r>
              <a:rPr lang="ru-RU" dirty="0"/>
              <a:t>тыс. руб. </a:t>
            </a:r>
          </a:p>
        </p:txBody>
      </p:sp>
    </p:spTree>
    <p:extLst>
      <p:ext uri="{BB962C8B-B14F-4D97-AF65-F5344CB8AC3E}">
        <p14:creationId xmlns:p14="http://schemas.microsoft.com/office/powerpoint/2010/main" val="280588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004" y="150594"/>
            <a:ext cx="91440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/>
              <a:t>МУНИЦИПАЛЬНАЯ </a:t>
            </a:r>
            <a:r>
              <a:rPr lang="ru-RU" sz="2400" b="1" u="sng" dirty="0" smtClean="0"/>
              <a:t>ПРОГРАММА</a:t>
            </a:r>
            <a:br>
              <a:rPr lang="ru-RU" sz="2400" b="1" u="sng" dirty="0" smtClean="0"/>
            </a:br>
            <a:r>
              <a:rPr lang="ru-RU" sz="2400" b="1" u="sng" dirty="0" smtClean="0"/>
              <a:t> </a:t>
            </a:r>
            <a:r>
              <a:rPr lang="ru-RU" sz="2400" b="1" u="sng" dirty="0"/>
              <a:t>"МОЛОДЕЖЬ ТУАПСИНСКОГО РАЙОНА"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72014" y="917419"/>
            <a:ext cx="5796677" cy="593164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РАСХОДЫ НА </a:t>
            </a:r>
            <a:r>
              <a:rPr lang="ru-RU" sz="2000" b="1" dirty="0" smtClean="0"/>
              <a:t>2020 </a:t>
            </a:r>
            <a:r>
              <a:rPr lang="ru-RU" sz="2000" b="1" dirty="0"/>
              <a:t>год </a:t>
            </a:r>
            <a:r>
              <a:rPr lang="ru-RU" sz="2000" b="1" dirty="0" smtClean="0"/>
              <a:t>– 9 161,5 </a:t>
            </a:r>
            <a:r>
              <a:rPr lang="ru-RU" sz="2000" b="1" dirty="0"/>
              <a:t>тыс.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1860" y="1628800"/>
            <a:ext cx="8856984" cy="193899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В </a:t>
            </a:r>
            <a:r>
              <a:rPr lang="ru-RU" sz="2000" dirty="0"/>
              <a:t>рамках данной программы предусмотрены расходы </a:t>
            </a:r>
            <a:endParaRPr lang="ru-RU" sz="2000" dirty="0" smtClean="0"/>
          </a:p>
          <a:p>
            <a:pPr lvl="0" algn="ctr"/>
            <a:r>
              <a:rPr lang="ru-RU" sz="2000" dirty="0" smtClean="0"/>
              <a:t>на </a:t>
            </a:r>
            <a:r>
              <a:rPr lang="ru-RU" sz="2000" dirty="0"/>
              <a:t>обеспечение </a:t>
            </a:r>
            <a:r>
              <a:rPr lang="ru-RU" sz="2000" dirty="0" smtClean="0"/>
              <a:t>деятельности муниципального казенного учреждения "Молодежный центр" 5 686,6 тыс. руб. и управления по работе с молодежью 3 474,9 тыс. руб.</a:t>
            </a:r>
          </a:p>
          <a:p>
            <a:pPr algn="ctr"/>
            <a:endParaRPr lang="ru-RU" sz="2000" dirty="0"/>
          </a:p>
        </p:txBody>
      </p:sp>
      <p:pic>
        <p:nvPicPr>
          <p:cNvPr id="12289" name="Picture 1" descr="\\Server38\53\БЮДЖЕТ 2018\БЮДЖЕТ ДЛЯ ГРАЖДАН\молодежь\1-5-1250x8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3314"/>
            <a:ext cx="3071802" cy="3071834"/>
          </a:xfrm>
          <a:prstGeom prst="rect">
            <a:avLst/>
          </a:prstGeom>
          <a:noFill/>
        </p:spPr>
      </p:pic>
      <p:pic>
        <p:nvPicPr>
          <p:cNvPr id="12290" name="Picture 2" descr="\\Server38\53\БЮДЖЕТ 2018\БЮДЖЕТ ДЛЯ ГРАЖДАН\молодежь\1-7-538x3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9" y="3643314"/>
            <a:ext cx="3286147" cy="3071834"/>
          </a:xfrm>
          <a:prstGeom prst="rect">
            <a:avLst/>
          </a:prstGeom>
          <a:noFill/>
        </p:spPr>
      </p:pic>
      <p:pic>
        <p:nvPicPr>
          <p:cNvPr id="12291" name="Picture 3" descr="\\Server38\53\БЮДЖЕТ 2018\БЮДЖЕТ ДЛЯ ГРАЖДАН\молодежь\513619_8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3643314"/>
            <a:ext cx="2571736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653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АГРОПРОМЫШЛЕННОГО КОМПЛЕКСА НА ТЕРРИТОРИИ МУНИЦИПАЛЬНОГО ОБРАЗОВАНИЯ ТУАПСИНСКИЙ РАЙОН"</a:t>
            </a:r>
            <a:endParaRPr lang="ru-RU" sz="2000" b="1" u="sng" dirty="0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1680" y="908720"/>
            <a:ext cx="5904656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РАСХОДЫ НА </a:t>
            </a:r>
            <a:r>
              <a:rPr lang="ru-RU" sz="2000" b="1" dirty="0" smtClean="0"/>
              <a:t>2020 </a:t>
            </a:r>
            <a:r>
              <a:rPr lang="ru-RU" sz="2000" b="1" dirty="0"/>
              <a:t>год </a:t>
            </a:r>
            <a:r>
              <a:rPr lang="ru-RU" sz="2000" b="1" dirty="0" smtClean="0"/>
              <a:t>– 3 595,5 </a:t>
            </a:r>
            <a:r>
              <a:rPr lang="ru-RU" sz="2000" b="1" dirty="0"/>
              <a:t>тыс. рублей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35719" y="1340768"/>
            <a:ext cx="9144000" cy="25545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ysClr val="windowText" lastClr="000000"/>
                </a:solidFill>
              </a:rPr>
              <a:t>    Предусмотрены </a:t>
            </a:r>
            <a:r>
              <a:rPr lang="ru-RU" sz="1600" dirty="0">
                <a:solidFill>
                  <a:sysClr val="windowText" lastClr="000000"/>
                </a:solidFill>
              </a:rPr>
              <a:t>расходы на осуществление отдельных полномочий Краснодарского края</a:t>
            </a:r>
            <a:r>
              <a:rPr lang="ru-RU" sz="1600" dirty="0" smtClean="0">
                <a:solidFill>
                  <a:sysClr val="windowText" lastClr="000000"/>
                </a:solidFill>
              </a:rPr>
              <a:t>:</a:t>
            </a:r>
            <a:endParaRPr lang="en-US" sz="16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>
                <a:solidFill>
                  <a:sysClr val="windowText" lastClr="000000"/>
                </a:solidFill>
              </a:rPr>
              <a:t>осуществление </a:t>
            </a:r>
            <a:r>
              <a:rPr lang="ru-RU" sz="1600" dirty="0">
                <a:solidFill>
                  <a:sysClr val="windowText" lastClr="000000"/>
                </a:solidFill>
              </a:rPr>
              <a:t>отдельных полномочий Краснодарского края по поддержке сельскохозяйственного производства в Краснодарском крае в части предоставления субсидий гражданам, ведущим личное подсобное хозяйство, крестьянским (фермерским) хозяйствам, индивидуальным предпринимателям, ведущим деятельность в области сельскохозяйственного производства </a:t>
            </a:r>
            <a:r>
              <a:rPr lang="ru-RU" sz="1600" dirty="0" smtClean="0">
                <a:solidFill>
                  <a:sysClr val="windowText" lastClr="000000"/>
                </a:solidFill>
              </a:rPr>
              <a:t>– 659,0 </a:t>
            </a:r>
            <a:r>
              <a:rPr lang="ru-RU" sz="1600" dirty="0">
                <a:solidFill>
                  <a:sysClr val="windowText" lastClr="000000"/>
                </a:solidFill>
              </a:rPr>
              <a:t>тыс. руб</a:t>
            </a:r>
            <a:r>
              <a:rPr lang="ru-RU" sz="1600" dirty="0" smtClean="0">
                <a:solidFill>
                  <a:sysClr val="windowText" lastClr="000000"/>
                </a:solidFill>
              </a:rPr>
              <a:t>.</a:t>
            </a:r>
            <a:endParaRPr lang="en-US" sz="16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>
                <a:solidFill>
                  <a:sysClr val="windowText" lastClr="000000"/>
                </a:solidFill>
              </a:rPr>
              <a:t>осуществление государственных полномочий по предупреждению и ликвидации болезней животных, их лечению, защите населения от болезней, общих для человека и животных, в части регулирования численности безнадзорных животных на территории муниципальных образований Краснодарского края </a:t>
            </a:r>
            <a:r>
              <a:rPr lang="ru-RU" sz="1600" dirty="0" smtClean="0">
                <a:solidFill>
                  <a:sysClr val="windowText" lastClr="000000"/>
                </a:solidFill>
              </a:rPr>
              <a:t>– 2 936,5 тыс</a:t>
            </a:r>
            <a:r>
              <a:rPr lang="ru-RU" sz="1600" dirty="0">
                <a:solidFill>
                  <a:sysClr val="windowText" lastClr="000000"/>
                </a:solidFill>
              </a:rPr>
              <a:t>. руб.</a:t>
            </a:r>
          </a:p>
        </p:txBody>
      </p:sp>
      <p:pic>
        <p:nvPicPr>
          <p:cNvPr id="6146" name="Picture 2" descr="\\Server38\53\БЮДЖЕТ 2018\БЮДЖЕТ ДЛЯ ГРАЖДАН\kormim_krol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000504"/>
            <a:ext cx="2928958" cy="2714644"/>
          </a:xfrm>
          <a:prstGeom prst="rect">
            <a:avLst/>
          </a:prstGeom>
          <a:noFill/>
        </p:spPr>
      </p:pic>
      <p:pic>
        <p:nvPicPr>
          <p:cNvPr id="6147" name="Picture 3" descr="\\Server38\53\БЮДЖЕТ 2018\БЮДЖЕТ ДЛЯ ГРАЖДАН\фото индюш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000504"/>
            <a:ext cx="2786082" cy="2707094"/>
          </a:xfrm>
          <a:prstGeom prst="rect">
            <a:avLst/>
          </a:prstGeom>
          <a:noFill/>
        </p:spPr>
      </p:pic>
      <p:pic>
        <p:nvPicPr>
          <p:cNvPr id="6148" name="Picture 4" descr="\\Server38\53\БЮДЖЕТ 2018\БЮДЖЕТ ДЛЯ ГРАЖДАН\Язык-коровы-фот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4000503"/>
            <a:ext cx="2857520" cy="27283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61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4937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"ПО УЛУЧШЕНИЮ ПОЛОЖЕНИЯ ДЕТЕЙ В МУНИЦИПАЛЬНОМ ОБРАЗОВАНИИ ТУАПСИНСКИЙ РАЙОН"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500174"/>
            <a:ext cx="91440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Предусмотрены </a:t>
            </a:r>
            <a:r>
              <a:rPr lang="ru-RU" dirty="0"/>
              <a:t>расходы </a:t>
            </a:r>
            <a:r>
              <a:rPr lang="ru-RU" dirty="0" smtClean="0"/>
              <a:t>на: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927820"/>
              </p:ext>
            </p:extLst>
          </p:nvPr>
        </p:nvGraphicFramePr>
        <p:xfrm>
          <a:off x="142844" y="1869506"/>
          <a:ext cx="8858312" cy="498849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858312"/>
              </a:tblGrid>
              <a:tr h="1013911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отдельных государственных полномочий по оплате проезда детей-сирот и детей, оставшихся без попечения родителей, находящихся под опекой (попечительством), включая предварительную опеку (попечительство), переданных на воспитание в приемную семью или на патронатное воспитание, к месту лечения и обратно – 37,9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</a:rPr>
                        <a:t>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9351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выплате ежемесячных денежных средств на содержание детей-сирот и детей, оставшихся без попечения родителей, находящихся под опекой (попечительством), включая предварительную опеку (попечительство), переданных на воспитание в приемную семью –  33 456,1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</a:tr>
              <a:tr h="701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выплате ежемесячного вознаграждения, причитающегося приемным родителям за оказание услуг по воспитанию приемных детей – </a:t>
                      </a: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16 490,6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</a:tr>
              <a:tr h="233799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полномочий Краснодарского края на организацию и осуществление деятельности по опеке и попечительству в отношении несовершеннолетних – 9 223,5 тыс. руб. Осуществление отдельных государственных полномочий Краснодарского края на выплату единовременного пособия на ремонт жилых помещений, принадлежащих детям-сиротам и детям, оставшимся без попечения родителей, и лицам из их числа на праве собственности, по окончании пребывания в образовательных и иных организациях, в том числе в организациях социального обслуживания граждан, приемных семьях, семьях опекунов (попечителей), а также по окончании службы в Вооруженных Силах Российской Федерации или по возвращении из учреждений, исполняющих наказание в виде лишения свободы, при их возвращении в указанные жилые помещения – 66,0 тыс. руб.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Блок-схема: альтернативный процесс 8"/>
          <p:cNvSpPr/>
          <p:nvPr/>
        </p:nvSpPr>
        <p:spPr>
          <a:xfrm>
            <a:off x="3418130" y="667322"/>
            <a:ext cx="5725870" cy="785818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РАСХОДЫ</a:t>
            </a:r>
            <a:r>
              <a:rPr lang="ru-RU" sz="2000" b="1" dirty="0" smtClean="0">
                <a:solidFill>
                  <a:schemeClr val="tx1"/>
                </a:solidFill>
              </a:rPr>
              <a:t> на 2020 год – 90 173,0 тыс. руб.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0486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4937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"ПО УЛУЧШЕНИЮ ПОЛОЖЕНИЯ ДЕТЕЙ В МУНИЦИПАЛЬНОМ ОБРАЗОВАНИИ ТУАПСИНСКИЙ РАЙОН"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261149"/>
              </p:ext>
            </p:extLst>
          </p:nvPr>
        </p:nvGraphicFramePr>
        <p:xfrm>
          <a:off x="142844" y="928671"/>
          <a:ext cx="8786874" cy="329241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86874"/>
              </a:tblGrid>
              <a:tr h="5127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полномочий Краснодарского края на организацию оздоровления </a:t>
                      </a: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 отдыха детей – 640,8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</a:tr>
              <a:tr h="5127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полномочий Краснодарского края по организации и осуществлению деятельности по опеке и попечительству в отношении несовершеннолетних – 9 223,5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</a:tr>
              <a:tr h="16107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выявлению обстоятельств, свидетельствующих о необходимости оказания детям-сиротам и детям, оставшимся без попечения родителей, лицам из числа детей-сирот и детей, оставшихся без попечения родителей, содействия в преодолении трудной жизненной ситуации, и осуществлению контроля за использованием детьми-сиротами и детьми, оставшимися без попечения родителей, лицами из числа детей-сирот и детей, оставшихся без попечения родителей, предоставленных им жилых помещений специализированного жилищного фонда – 879,2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</a:tr>
              <a:tr h="6562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предоставлению жилых помещений детям-сиротам и детям, оставшимся без попечения родителей, лицам из их числа по договорам найма специализированных жилых помещений –29 378,9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8" name="Рисунок 7" descr="\\Server38\53\БЮДЖЕТ 2017\БЮДЖЕТ ДЛЯ ГРАЖДАН\КАРТИНКИ\patronat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4221088"/>
            <a:ext cx="5929354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939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7380312" y="4411448"/>
            <a:ext cx="670302" cy="821347"/>
          </a:xfrm>
          <a:prstGeom prst="straightConnector1">
            <a:avLst/>
          </a:prstGeom>
          <a:ln w="57150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452710" y="4418497"/>
            <a:ext cx="520072" cy="820306"/>
          </a:xfrm>
          <a:prstGeom prst="straightConnector1">
            <a:avLst/>
          </a:prstGeom>
          <a:ln w="57150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Муниципальное образование </a:t>
            </a: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Туапсинский </a:t>
            </a:r>
            <a:r>
              <a:rPr lang="ru-RU" sz="27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район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55976" y="1154538"/>
            <a:ext cx="4469254" cy="14401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Численность населения </a:t>
            </a:r>
          </a:p>
          <a:p>
            <a:pPr lvl="0" algn="ctr"/>
            <a:r>
              <a:rPr lang="ru-RU" sz="2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на </a:t>
            </a:r>
            <a:r>
              <a:rPr lang="ru-RU" sz="24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01.01.2019 года</a:t>
            </a:r>
          </a:p>
          <a:p>
            <a:pPr lvl="0" algn="ctr"/>
            <a:r>
              <a:rPr lang="ru-RU" sz="2800" b="1" u="sng" dirty="0" smtClean="0">
                <a:solidFill>
                  <a:srgbClr val="0000FF"/>
                </a:solidFill>
                <a:latin typeface="Palatino Linotype" panose="02040502050505030304" pitchFamily="18" charset="0"/>
              </a:rPr>
              <a:t>129 105 человека</a:t>
            </a:r>
            <a:endParaRPr lang="ru-RU" sz="2800" b="1" u="sng" dirty="0">
              <a:solidFill>
                <a:srgbClr val="0000FF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5220072" y="3453970"/>
            <a:ext cx="2951572" cy="1368152"/>
          </a:xfrm>
          <a:prstGeom prst="flowChartConnector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17 867 руб. </a:t>
            </a:r>
            <a:endParaRPr lang="ru-RU" sz="28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14817" y="5239844"/>
            <a:ext cx="2275786" cy="923330"/>
          </a:xfrm>
          <a:prstGeom prst="rect">
            <a:avLst/>
          </a:prstGeom>
          <a:solidFill>
            <a:srgbClr val="FFDF57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0099"/>
                </a:solidFill>
                <a:latin typeface="Palatino Linotype" panose="02040502050505030304" pitchFamily="18" charset="0"/>
              </a:rPr>
              <a:t>Объем </a:t>
            </a:r>
            <a:r>
              <a:rPr lang="ru-RU" b="1" u="sng" dirty="0">
                <a:solidFill>
                  <a:srgbClr val="000099"/>
                </a:solidFill>
                <a:latin typeface="Palatino Linotype" panose="02040502050505030304" pitchFamily="18" charset="0"/>
              </a:rPr>
              <a:t>доходов</a:t>
            </a:r>
            <a:r>
              <a:rPr lang="ru-RU" u="sng" dirty="0">
                <a:solidFill>
                  <a:srgbClr val="000099"/>
                </a:solidFill>
                <a:latin typeface="Palatino Linotype" panose="02040502050505030304" pitchFamily="18" charset="0"/>
              </a:rPr>
              <a:t> </a:t>
            </a:r>
            <a:endParaRPr lang="ru-RU" u="sng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на 1 </a:t>
            </a:r>
            <a:r>
              <a:rPr lang="ru-RU" dirty="0">
                <a:solidFill>
                  <a:srgbClr val="000099"/>
                </a:solidFill>
                <a:latin typeface="Palatino Linotype" panose="02040502050505030304" pitchFamily="18" charset="0"/>
              </a:rPr>
              <a:t>жителя </a:t>
            </a:r>
            <a:endParaRPr lang="ru-RU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в 2020 году</a:t>
            </a:r>
            <a:endParaRPr lang="ru-RU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01693" y="5239844"/>
            <a:ext cx="2287909" cy="923330"/>
          </a:xfrm>
          <a:prstGeom prst="rect">
            <a:avLst/>
          </a:prstGeom>
          <a:solidFill>
            <a:srgbClr val="FFDF57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0099"/>
                </a:solidFill>
                <a:latin typeface="Palatino Linotype" panose="02040502050505030304" pitchFamily="18" charset="0"/>
              </a:rPr>
              <a:t>Объем </a:t>
            </a:r>
            <a:r>
              <a:rPr lang="ru-RU" b="1" u="sng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расходов</a:t>
            </a:r>
            <a:r>
              <a:rPr lang="ru-RU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на 1 </a:t>
            </a:r>
            <a:r>
              <a:rPr lang="ru-RU" dirty="0">
                <a:solidFill>
                  <a:srgbClr val="000099"/>
                </a:solidFill>
                <a:latin typeface="Palatino Linotype" panose="02040502050505030304" pitchFamily="18" charset="0"/>
              </a:rPr>
              <a:t>жителя </a:t>
            </a:r>
            <a:endParaRPr lang="ru-RU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в 2020 году</a:t>
            </a:r>
            <a:endParaRPr lang="ru-RU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323530" y="3861048"/>
            <a:ext cx="3574582" cy="2664296"/>
          </a:xfrm>
          <a:prstGeom prst="round2Diag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Величина прожиточного минимума в Краснодарском крае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Palatino Linotype" panose="02040502050505030304" pitchFamily="18" charset="0"/>
            </a:endParaRPr>
          </a:p>
          <a:p>
            <a:pPr lvl="0"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в 2020 году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anose="02040502050505030304" pitchFamily="18" charset="0"/>
            </a:endParaRPr>
          </a:p>
          <a:p>
            <a:pPr lvl="0" algn="ctr"/>
            <a:r>
              <a:rPr lang="ru-RU" sz="2800" b="1" u="sng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12 130 рублей</a:t>
            </a:r>
            <a:r>
              <a:rPr lang="ru-RU" sz="2400" b="1" u="sng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  </a:t>
            </a:r>
            <a:endParaRPr lang="ru-RU" sz="2400" b="1" u="sng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074" name="Picture 2" descr="C:\Users\RomaliyskayaOR\Desktop\Раб стол Ромалийская\РАЗНОЕ\фото туапсе\tuapse-stela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34922"/>
            <a:ext cx="3672407" cy="25660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84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3366"/>
            <a:ext cx="9072594" cy="94937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«СОДЕЙСТВИЕ РАЗВИТИЮ ГРАЖДАНСКОГО ОБЩЕСТВА И ГАРМОНИЗАЦИИЙ МЕЖНАЦИОНАЛЬНЫХ ОТНОШЕНИЙ"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759389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В рамках программы предусмотрены </a:t>
            </a:r>
            <a:r>
              <a:rPr lang="ru-RU" dirty="0"/>
              <a:t>расходы </a:t>
            </a:r>
            <a:r>
              <a:rPr lang="ru-RU" dirty="0" smtClean="0"/>
              <a:t>на проведение мероприятий по празднованию государственных праздников, памятных дат и исторических событий, а также </a:t>
            </a:r>
            <a:r>
              <a:rPr lang="ru-RU" dirty="0"/>
              <a:t>п</a:t>
            </a:r>
            <a:r>
              <a:rPr lang="ru-RU" dirty="0" smtClean="0"/>
              <a:t>редоставление </a:t>
            </a:r>
            <a:r>
              <a:rPr lang="ru-RU" dirty="0"/>
              <a:t>субсидий </a:t>
            </a:r>
            <a:r>
              <a:rPr lang="ru-RU" dirty="0" smtClean="0"/>
              <a:t>общественным объединениям для </a:t>
            </a:r>
            <a:r>
              <a:rPr lang="ru-RU" dirty="0"/>
              <a:t>поддержки общественно полезных </a:t>
            </a:r>
            <a:r>
              <a:rPr lang="ru-RU" dirty="0" smtClean="0"/>
              <a:t>программ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572000" y="1052736"/>
            <a:ext cx="4500594" cy="714380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РАСХОДЫ на 2020 год –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13 545,9 тыс. руб.</a:t>
            </a:r>
            <a:endParaRPr lang="ru-RU" sz="2400" dirty="0"/>
          </a:p>
        </p:txBody>
      </p:sp>
      <p:pic>
        <p:nvPicPr>
          <p:cNvPr id="1026" name="Picture 2" descr="\\Server38\53\БЮДЖЕТ 2018\БЮДЖЕТ ДЛЯ ГРАЖДАН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856" y="2928935"/>
            <a:ext cx="2952328" cy="3522442"/>
          </a:xfrm>
          <a:prstGeom prst="rect">
            <a:avLst/>
          </a:prstGeom>
          <a:noFill/>
        </p:spPr>
      </p:pic>
      <p:pic>
        <p:nvPicPr>
          <p:cNvPr id="1027" name="Picture 3" descr="\\Server38\53\БЮДЖЕТ 2018\БЮДЖЕТ ДЛЯ ГРАЖДАН\1-ма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2928934"/>
            <a:ext cx="3024336" cy="3571900"/>
          </a:xfrm>
          <a:prstGeom prst="rect">
            <a:avLst/>
          </a:prstGeom>
          <a:noFill/>
        </p:spPr>
      </p:pic>
      <p:pic>
        <p:nvPicPr>
          <p:cNvPr id="1028" name="Picture 4" descr="\\Server38\53\БЮДЖЕТ 2018\БЮДЖЕТ ДЛЯ ГРАЖДАН\12_jun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00" y="2928932"/>
            <a:ext cx="2614817" cy="35224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795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 descr="\\Server38\53\БЮДЖЕТ 2017\БЮДЖЕТ ДЛЯ ГРАЖДАН\КАРТИНКИ\safety_do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1469" y="1486035"/>
            <a:ext cx="4882531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 descr="\\Server38\53\БЮДЖЕТ 2016\БЮДЖЕТ ДЛЯ ГРАЖДАН\КАРТИНКИ БЮДЖЕТ ДЛЯ ГРАЖДАН\7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6511" y="1486035"/>
            <a:ext cx="4307979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980728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"ЗАЩИТА НАСЕЛЕНИЯ И ТЕРРИТОРИИ ОТ ЧРЕЗВЫЧАЙНЫХ СИТУАЦИЙ ОБЕСПЕЧЕНИЕ ПОЖАРНОЙ БЕЗОПАСНОСТИ"</a:t>
            </a:r>
            <a:endParaRPr lang="ru-RU" sz="2000" dirty="0"/>
          </a:p>
        </p:txBody>
      </p:sp>
      <p:sp>
        <p:nvSpPr>
          <p:cNvPr id="7" name="Овал 6"/>
          <p:cNvSpPr/>
          <p:nvPr/>
        </p:nvSpPr>
        <p:spPr>
          <a:xfrm>
            <a:off x="4285828" y="641301"/>
            <a:ext cx="4860032" cy="879486"/>
          </a:xfrm>
          <a:prstGeom prst="ellipse">
            <a:avLst/>
          </a:prstGeom>
          <a:solidFill>
            <a:schemeClr val="accent2">
              <a:lumMod val="60000"/>
              <a:lumOff val="40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РАСХОДЫ НА </a:t>
            </a:r>
            <a:r>
              <a:rPr lang="ru-RU" b="1" dirty="0" smtClean="0">
                <a:solidFill>
                  <a:schemeClr val="tx1"/>
                </a:solidFill>
              </a:rPr>
              <a:t>2020 </a:t>
            </a:r>
            <a:r>
              <a:rPr lang="ru-RU" b="1" dirty="0">
                <a:solidFill>
                  <a:schemeClr val="tx1"/>
                </a:solidFill>
              </a:rPr>
              <a:t>год </a:t>
            </a:r>
            <a:r>
              <a:rPr lang="ru-RU" b="1" dirty="0" smtClean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118 073,1 тыс. руб.</a:t>
            </a:r>
            <a:endParaRPr lang="ru-RU" b="1" dirty="0">
              <a:solidFill>
                <a:schemeClr val="tx1"/>
              </a:solidFill>
            </a:endParaRPr>
          </a:p>
        </p:txBody>
      </p:sp>
      <p:grpSp>
        <p:nvGrpSpPr>
          <p:cNvPr id="4" name="Группа 33"/>
          <p:cNvGrpSpPr/>
          <p:nvPr/>
        </p:nvGrpSpPr>
        <p:grpSpPr>
          <a:xfrm>
            <a:off x="-22498" y="4941168"/>
            <a:ext cx="9166498" cy="1491078"/>
            <a:chOff x="0" y="1823725"/>
            <a:chExt cx="9166498" cy="2014209"/>
          </a:xfrm>
          <a:solidFill>
            <a:srgbClr val="0070C0">
              <a:alpha val="69804"/>
            </a:srgbClr>
          </a:solidFill>
        </p:grpSpPr>
        <p:sp>
          <p:nvSpPr>
            <p:cNvPr id="35" name="Пятиугольник 34"/>
            <p:cNvSpPr/>
            <p:nvPr/>
          </p:nvSpPr>
          <p:spPr>
            <a:xfrm>
              <a:off x="0" y="1823725"/>
              <a:ext cx="4283968" cy="2014209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"Профилактика терроризма на территории муниципального образования Туапсинский район" </a:t>
              </a:r>
              <a:r>
                <a:rPr lang="ru-RU" sz="1400" dirty="0" smtClean="0">
                  <a:solidFill>
                    <a:srgbClr val="FFFF00"/>
                  </a:solidFill>
                </a:rPr>
                <a:t>– </a:t>
              </a:r>
              <a:endParaRPr lang="ru-RU" sz="1400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dirty="0" smtClean="0">
                  <a:solidFill>
                    <a:srgbClr val="FFFF00"/>
                  </a:solidFill>
                </a:rPr>
                <a:t>60 336,5 тыс. руб</a:t>
              </a:r>
              <a:r>
                <a:rPr lang="ru-RU" sz="1400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36" name="Пятиугольник 35"/>
            <p:cNvSpPr/>
            <p:nvPr/>
          </p:nvSpPr>
          <p:spPr>
            <a:xfrm flipH="1">
              <a:off x="4306466" y="1904057"/>
              <a:ext cx="4860032" cy="1917708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rgbClr val="FFFF00"/>
                  </a:solidFill>
                </a:rPr>
                <a:t>охрана образовательных учреждений (дошкольные учреждения, общеобразовательные школы, </a:t>
              </a:r>
            </a:p>
            <a:p>
              <a:pPr algn="ctr"/>
              <a:r>
                <a:rPr lang="ru-RU" sz="1600" smtClean="0">
                  <a:solidFill>
                    <a:srgbClr val="FFFF00"/>
                  </a:solidFill>
                </a:rPr>
                <a:t>учреждения дополнительного</a:t>
              </a:r>
            </a:p>
            <a:p>
              <a:pPr algn="ctr"/>
              <a:r>
                <a:rPr lang="ru-RU" sz="1600" smtClean="0">
                  <a:solidFill>
                    <a:srgbClr val="FFFF00"/>
                  </a:solidFill>
                </a:rPr>
                <a:t> образования детей)</a:t>
              </a:r>
              <a:endParaRPr lang="ru-RU" sz="16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" name="Группа 36"/>
          <p:cNvGrpSpPr/>
          <p:nvPr/>
        </p:nvGrpSpPr>
        <p:grpSpPr>
          <a:xfrm>
            <a:off x="-46511" y="3573016"/>
            <a:ext cx="9168013" cy="1296144"/>
            <a:chOff x="0" y="1337368"/>
            <a:chExt cx="9144000" cy="1750885"/>
          </a:xfrm>
          <a:solidFill>
            <a:srgbClr val="0070C0">
              <a:alpha val="69804"/>
            </a:srgbClr>
          </a:solidFill>
        </p:grpSpPr>
        <p:sp>
          <p:nvSpPr>
            <p:cNvPr id="38" name="Пятиугольник 37"/>
            <p:cNvSpPr/>
            <p:nvPr/>
          </p:nvSpPr>
          <p:spPr>
            <a:xfrm>
              <a:off x="0" y="1337368"/>
              <a:ext cx="4283968" cy="1750885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"Мероприятия по предупреждению и ликвидации чрезвычайных ситуаций, стихийных бедствий и их последствий" </a:t>
              </a:r>
              <a:r>
                <a:rPr lang="ru-RU" sz="1400" dirty="0" smtClean="0">
                  <a:solidFill>
                    <a:srgbClr val="FFFF00"/>
                  </a:solidFill>
                </a:rPr>
                <a:t>– 36 444,6 тыс. руб</a:t>
              </a:r>
              <a:r>
                <a:rPr lang="ru-RU" sz="1400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39" name="Пятиугольник 38"/>
            <p:cNvSpPr/>
            <p:nvPr/>
          </p:nvSpPr>
          <p:spPr>
            <a:xfrm flipH="1">
              <a:off x="4283968" y="1337368"/>
              <a:ext cx="4860032" cy="1750885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FFFF00"/>
                  </a:solidFill>
                </a:rPr>
                <a:t>на содержание аварийно-спасательных формирований, и спасательных подразделений на водных объектах, </a:t>
              </a:r>
              <a:r>
                <a:rPr lang="ru-RU" sz="1600" dirty="0" smtClean="0">
                  <a:solidFill>
                    <a:srgbClr val="FFFF00"/>
                  </a:solidFill>
                </a:rPr>
                <a:t>обеспечение </a:t>
              </a:r>
              <a:r>
                <a:rPr lang="ru-RU" sz="1600" dirty="0">
                  <a:solidFill>
                    <a:srgbClr val="FFFF00"/>
                  </a:solidFill>
                </a:rPr>
                <a:t>деятельности отдела по делам ГО и </a:t>
              </a:r>
              <a:r>
                <a:rPr lang="ru-RU" sz="1600" dirty="0" smtClean="0">
                  <a:solidFill>
                    <a:srgbClr val="FFFF00"/>
                  </a:solidFill>
                </a:rPr>
                <a:t>ЧС </a:t>
              </a:r>
              <a:endParaRPr lang="ru-RU" sz="16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" name="Группа 39"/>
          <p:cNvGrpSpPr/>
          <p:nvPr/>
        </p:nvGrpSpPr>
        <p:grpSpPr>
          <a:xfrm>
            <a:off x="1860" y="2564904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41" name="Пятиугольник 40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"Обеспечение пожарной безопасности" </a:t>
              </a:r>
              <a:r>
                <a:rPr lang="ru-RU" sz="1400" dirty="0" smtClean="0">
                  <a:solidFill>
                    <a:srgbClr val="FFFF00"/>
                  </a:solidFill>
                </a:rPr>
                <a:t>– </a:t>
              </a:r>
              <a:endParaRPr lang="ru-RU" sz="1400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dirty="0" smtClean="0">
                  <a:solidFill>
                    <a:srgbClr val="FFFF00"/>
                  </a:solidFill>
                </a:rPr>
                <a:t>6 596,3 тыс</a:t>
              </a:r>
              <a:r>
                <a:rPr lang="ru-RU" sz="1400" dirty="0">
                  <a:solidFill>
                    <a:srgbClr val="FFFF00"/>
                  </a:solidFill>
                </a:rPr>
                <a:t>. руб.</a:t>
              </a:r>
            </a:p>
          </p:txBody>
        </p:sp>
        <p:sp>
          <p:nvSpPr>
            <p:cNvPr id="42" name="Пятиугольник 41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на функционирование пожарного отделения</a:t>
              </a:r>
            </a:p>
          </p:txBody>
        </p:sp>
      </p:grpSp>
      <p:grpSp>
        <p:nvGrpSpPr>
          <p:cNvPr id="8" name="Группа 42"/>
          <p:cNvGrpSpPr/>
          <p:nvPr/>
        </p:nvGrpSpPr>
        <p:grpSpPr>
          <a:xfrm>
            <a:off x="1860" y="1556792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44" name="Пятиугольник 43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"Служба 112" </a:t>
              </a:r>
              <a:r>
                <a:rPr lang="ru-RU" sz="1400" dirty="0" smtClean="0">
                  <a:solidFill>
                    <a:srgbClr val="FFFF00"/>
                  </a:solidFill>
                </a:rPr>
                <a:t>– </a:t>
              </a:r>
              <a:endParaRPr lang="ru-RU" sz="1400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dirty="0" smtClean="0">
                  <a:solidFill>
                    <a:srgbClr val="FFFF00"/>
                  </a:solidFill>
                </a:rPr>
                <a:t>14 695,7 тыс</a:t>
              </a:r>
              <a:r>
                <a:rPr lang="ru-RU" sz="1400" dirty="0">
                  <a:solidFill>
                    <a:srgbClr val="FFFF00"/>
                  </a:solidFill>
                </a:rPr>
                <a:t>. руб.</a:t>
              </a:r>
            </a:p>
          </p:txBody>
        </p:sp>
        <p:sp>
          <p:nvSpPr>
            <p:cNvPr id="45" name="Пятиугольник 44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на функционирование ситуационного центра муниципального образования Туапсинский район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537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"УПРАВЛЕНИЕ МУНИЦИПАЛЬНОЙ СОБСТВЕННОСТЬЮ"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5656" y="1556792"/>
            <a:ext cx="9144000" cy="478539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В рамках данной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программы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предусмотрены расходы на обеспечение деятельности отраслевого органа - управление имущественных отношений администрации МО Туапсинский район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– 6 353,0 тыс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. руб. и на выполнение муниципального задания муниципального бюджетного учреждения "Комитет земельных отношений"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– 11 566,4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тыс. руб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., а также расходы на другие мероприятия программы – 883,2 тыс. руб.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620688"/>
            <a:ext cx="3240360" cy="792088"/>
          </a:xfrm>
          <a:prstGeom prst="roundRect">
            <a:avLst/>
          </a:prstGeom>
          <a:solidFill>
            <a:srgbClr val="485D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РАСХОДЫ НА </a:t>
            </a:r>
            <a:r>
              <a:rPr lang="ru-RU" b="1" dirty="0" smtClean="0"/>
              <a:t>2020 </a:t>
            </a:r>
            <a:r>
              <a:rPr lang="ru-RU" b="1" dirty="0"/>
              <a:t>год </a:t>
            </a:r>
            <a:r>
              <a:rPr lang="ru-RU" b="1" dirty="0" smtClean="0"/>
              <a:t>– 18 802,6 тыс</a:t>
            </a:r>
            <a:r>
              <a:rPr lang="ru-RU" b="1" dirty="0"/>
              <a:t>. рублей</a:t>
            </a:r>
          </a:p>
        </p:txBody>
      </p:sp>
      <p:pic>
        <p:nvPicPr>
          <p:cNvPr id="7" name="Рисунок 6" descr="\\Server38\53\БЮДЖЕТ 2017\БЮДЖЕТ ДЛЯ ГРАЖДАН\КАРТИНКИ БЮДЖЕТ ДЛЯ ГРАЖДАН\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77072"/>
            <a:ext cx="4176464" cy="267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\\Server38\53\БЮДЖЕТ 2017\БЮДЖЕТ ДЛЯ ГРАЖДАН\КАРТИНКИ\image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4077072"/>
            <a:ext cx="4035549" cy="267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128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\\Server38\53\БЮДЖЕТ 2016\БЮДЖЕТ ДЛЯ ГРАЖДАН\КАРТИНКИ БЮДЖЕТ ДЛЯ ГРАЖДАН\53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-34281" y="4000504"/>
            <a:ext cx="203451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\\Server38\53\БЮДЖЕТ 2016\БЮДЖЕТ ДЛЯ ГРАЖДАН\КАРТИНКИ БЮДЖЕТ ДЛЯ ГРАЖДАН\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488"/>
            <a:ext cx="192879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8625136" cy="7647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u="sng" dirty="0"/>
              <a:t>МУНИЦИПАЛЬНАЯ ПРОГРАММА "ЭКОНОМИЧЕСКОЕ РАЗВИТИЕ ТУАПСИНСКОГО РАЙОНА"</a:t>
            </a:r>
            <a:endParaRPr lang="ru-RU" sz="2800" dirty="0"/>
          </a:p>
        </p:txBody>
      </p:sp>
      <p:sp>
        <p:nvSpPr>
          <p:cNvPr id="5" name="Овал 4"/>
          <p:cNvSpPr/>
          <p:nvPr/>
        </p:nvSpPr>
        <p:spPr>
          <a:xfrm>
            <a:off x="5940152" y="548680"/>
            <a:ext cx="3203848" cy="137008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РАСХОДЫ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НА 2020 год –</a:t>
            </a:r>
          </a:p>
          <a:p>
            <a:pPr algn="ctr"/>
            <a:r>
              <a:rPr lang="ru-RU" sz="1600" b="1" dirty="0" smtClean="0"/>
              <a:t> 6 533,8тыс</a:t>
            </a:r>
            <a:r>
              <a:rPr lang="ru-RU" sz="1600" b="1" dirty="0"/>
              <a:t>. рублей</a:t>
            </a:r>
          </a:p>
        </p:txBody>
      </p:sp>
      <p:sp>
        <p:nvSpPr>
          <p:cNvPr id="10" name="Прямоугольник с одним вырезанным скругленным углом 9"/>
          <p:cNvSpPr/>
          <p:nvPr/>
        </p:nvSpPr>
        <p:spPr>
          <a:xfrm>
            <a:off x="1940920" y="2000240"/>
            <a:ext cx="7203080" cy="86409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"Формирование инвестиционной привлекательности муниципального образования Туапсинский район" </a:t>
            </a:r>
            <a:r>
              <a:rPr lang="ru-RU" sz="1600" dirty="0" smtClean="0"/>
              <a:t>– 1 158,7 тыс. руб</a:t>
            </a:r>
            <a:r>
              <a:rPr lang="ru-RU" sz="1600" dirty="0"/>
              <a:t>.:</a:t>
            </a:r>
            <a:endParaRPr lang="ru-RU" sz="1600" dirty="0" smtClean="0"/>
          </a:p>
          <a:p>
            <a:pPr marL="0" lvl="1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участие в международных форумах</a:t>
            </a:r>
          </a:p>
        </p:txBody>
      </p:sp>
      <p:sp>
        <p:nvSpPr>
          <p:cNvPr id="11" name="Прямоугольник с одним вырезанным скругленным углом 10"/>
          <p:cNvSpPr/>
          <p:nvPr/>
        </p:nvSpPr>
        <p:spPr>
          <a:xfrm>
            <a:off x="1928794" y="3068960"/>
            <a:ext cx="7203080" cy="800472"/>
          </a:xfrm>
          <a:prstGeom prst="snip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/>
              <a:t>Подпрограмма "Жилище" </a:t>
            </a:r>
            <a:r>
              <a:rPr lang="ru-RU" dirty="0" smtClean="0"/>
              <a:t>– 3 244,1 тыс</a:t>
            </a:r>
            <a:r>
              <a:rPr lang="ru-RU" dirty="0"/>
              <a:t>. руб.: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 мероприятий по обеспечению жильем молодых семей</a:t>
            </a:r>
          </a:p>
        </p:txBody>
      </p:sp>
      <p:sp>
        <p:nvSpPr>
          <p:cNvPr id="13" name="Прямоугольник с одним вырезанным скругленным углом 12"/>
          <p:cNvSpPr/>
          <p:nvPr/>
        </p:nvSpPr>
        <p:spPr>
          <a:xfrm>
            <a:off x="1940920" y="4024263"/>
            <a:ext cx="7203080" cy="1656184"/>
          </a:xfrm>
          <a:prstGeom prst="snip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"Информационное обеспечение и формирование общественного мнения населения муниципального образования Туапсинский район" </a:t>
            </a:r>
            <a:r>
              <a:rPr lang="ru-RU" sz="1600" dirty="0" smtClean="0"/>
              <a:t>– 1 991,9 тыс</a:t>
            </a:r>
            <a:r>
              <a:rPr lang="ru-RU" sz="1600" dirty="0"/>
              <a:t>. руб.: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оплата расходов связанных с публикацией в средствах массовой информации нормативно-правовых актов муниципального образования Туапсинский район</a:t>
            </a:r>
          </a:p>
        </p:txBody>
      </p:sp>
      <p:sp>
        <p:nvSpPr>
          <p:cNvPr id="2050" name="AutoShape 2" descr="Картинки по запросу Доступное и комфортное жилье - гражданам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Прямоугольник с одним вырезанным скругленным углом 2"/>
          <p:cNvSpPr/>
          <p:nvPr/>
        </p:nvSpPr>
        <p:spPr>
          <a:xfrm>
            <a:off x="1940920" y="5805264"/>
            <a:ext cx="7203080" cy="105273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Подпрограмма "Поддержка малого и среднего предпринимательства на территории муниципального образования Туапсинский </a:t>
            </a:r>
            <a:r>
              <a:rPr lang="ru-RU" sz="1600" dirty="0" smtClean="0"/>
              <a:t>район» 139,1 тыс. руб.</a:t>
            </a:r>
          </a:p>
          <a:p>
            <a:r>
              <a:rPr lang="ru-RU" dirty="0" smtClean="0"/>
              <a:t>На </a:t>
            </a:r>
            <a:r>
              <a:rPr lang="ru-RU" sz="1600" dirty="0"/>
              <a:t>оплату консультационных и образовательных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223591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24" y="274638"/>
            <a:ext cx="685776" cy="43971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Palatino Linotype" pitchFamily="18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Palatino Linotype" pitchFamily="18" charset="0"/>
              </a:rPr>
            </a:br>
            <a:r>
              <a:rPr lang="ru-RU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Palatino Linotype" pitchFamily="18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Palatino Linotype" pitchFamily="18" charset="0"/>
              </a:rPr>
            </a:br>
            <a:endParaRPr lang="ru-RU" sz="2400" b="1" dirty="0">
              <a:solidFill>
                <a:schemeClr val="accent3">
                  <a:lumMod val="60000"/>
                  <a:lumOff val="4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928802"/>
            <a:ext cx="8748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rgbClr val="66FF66"/>
              </a:solidFill>
              <a:latin typeface="Palatino Linotype" pitchFamily="18" charset="0"/>
            </a:endParaRPr>
          </a:p>
          <a:p>
            <a:pPr algn="just"/>
            <a:endParaRPr lang="ru-RU" sz="2400" b="1" dirty="0" smtClean="0">
              <a:solidFill>
                <a:srgbClr val="66FF66"/>
              </a:solidFill>
              <a:latin typeface="Palatino Linotype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2"/>
                </a:solidFill>
                <a:latin typeface="Palatino Linotype" pitchFamily="18" charset="0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Palatino Linotype" pitchFamily="18" charset="0"/>
              </a:rPr>
              <a:t>рамках программы предусмотрены расходы на обустройство пандусов на объектах социальной сферы муниципального образования Туапсинский район.</a:t>
            </a:r>
          </a:p>
        </p:txBody>
      </p:sp>
      <p:pic>
        <p:nvPicPr>
          <p:cNvPr id="5" name="Рисунок 4" descr="\\Server38\53\БЮДЖЕТ 2016\БЮДЖЕТ ДЛЯ ГРАЖДАН\КАРТИНКИ БЮДЖЕТ ДЛЯ ГРАЖДАН\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14752"/>
            <a:ext cx="2786082" cy="243058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" name="Рисунок 5" descr="\\Server38\53\БЮДЖЕТ 2016\БЮДЖЕТ ДЛЯ ГРАЖДАН\КАРТИНКИ БЮДЖЕТ ДЛЯ ГРАЖДАН\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3857628"/>
            <a:ext cx="2748274" cy="245169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3831734"/>
            <a:ext cx="2797482" cy="2597662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 8"/>
          <p:cNvSpPr/>
          <p:nvPr/>
        </p:nvSpPr>
        <p:spPr>
          <a:xfrm>
            <a:off x="357158" y="928670"/>
            <a:ext cx="7715304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РАСХОДЫ на 2020 год – 804,6 тыс. руб.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285728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МУНИЦИПАЛЬНАЯ ПРОГРАММА «ДОСТУПНАЯ СРЕДА МУНИЦИПАЛЬНОГО ОБРАЗОВАНИЯ ТУАПСИНСКИЙ РАЙОН»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4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\\Server38\53\БЮДЖЕТ 2017\БЮДЖЕТ ДЛЯ ГРАЖДАН\КАРТИНКИ\0_130b52_b81e3993_orig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643438" y="4500570"/>
            <a:ext cx="4500562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\\Server38\53\БЮДЖЕТ 2016\БЮДЖЕТ ДЛЯ ГРАЖДАН\КАРТИНКИ БЮДЖЕТ ДЛЯ ГРАЖДАН\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4644008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"ОБЕСПЕЧЕНИЕ БЕЗОПАСНОСТИ НАСЕЛЕНИЯ ТУАПСИНСКОГО РАЙОНА"</a:t>
            </a: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84997" y="794650"/>
            <a:ext cx="2316882" cy="6206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РАСХОДЫ НА </a:t>
            </a:r>
            <a:r>
              <a:rPr lang="ru-RU" sz="1400" dirty="0" smtClean="0"/>
              <a:t>2020 </a:t>
            </a:r>
            <a:r>
              <a:rPr lang="ru-RU" sz="1400" dirty="0"/>
              <a:t>год </a:t>
            </a:r>
            <a:r>
              <a:rPr lang="ru-RU" sz="1400" dirty="0" smtClean="0"/>
              <a:t>– 2 810,6 тыс</a:t>
            </a:r>
            <a:r>
              <a:rPr lang="ru-RU" sz="1400" dirty="0"/>
              <a:t>. рублей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10190056"/>
              </p:ext>
            </p:extLst>
          </p:nvPr>
        </p:nvGraphicFramePr>
        <p:xfrm>
          <a:off x="142844" y="1000108"/>
          <a:ext cx="4143347" cy="3733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052775033"/>
              </p:ext>
            </p:extLst>
          </p:nvPr>
        </p:nvGraphicFramePr>
        <p:xfrm>
          <a:off x="4571968" y="1000108"/>
          <a:ext cx="4572032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8453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"СОЦИАЛЬНАЯ ПОДДЕРЖКА ОТДЕЛЬНЫХ КАТЕГОРИЙ ГРАЖДАН 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u="sng" dirty="0" smtClean="0"/>
              <a:t>МУНИЦИПАЛЬНОГО </a:t>
            </a:r>
            <a:r>
              <a:rPr lang="ru-RU" sz="2000" b="1" u="sng" dirty="0"/>
              <a:t>ОБРАЗОВАНИЯ </a:t>
            </a:r>
            <a:r>
              <a:rPr lang="ru-RU" sz="2000" b="1" u="sng" dirty="0" smtClean="0"/>
              <a:t>ТУАПСИНСКИЙ </a:t>
            </a:r>
            <a:r>
              <a:rPr lang="ru-RU" sz="2000" b="1" u="sng" dirty="0"/>
              <a:t>РАЙОН"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18516"/>
            <a:ext cx="9036496" cy="5239484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>
                <a:solidFill>
                  <a:srgbClr val="900A17"/>
                </a:solidFill>
              </a:rPr>
              <a:t>В рамках данной </a:t>
            </a:r>
            <a:r>
              <a:rPr lang="ru-RU" sz="2800" b="1" dirty="0" smtClean="0">
                <a:solidFill>
                  <a:srgbClr val="900A17"/>
                </a:solidFill>
              </a:rPr>
              <a:t>программы </a:t>
            </a:r>
            <a:r>
              <a:rPr lang="ru-RU" sz="2800" b="1" dirty="0">
                <a:solidFill>
                  <a:srgbClr val="900A17"/>
                </a:solidFill>
              </a:rPr>
              <a:t>предусмотрены расходы на выплаты доплат к пенсии муниципальным служащим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6087" y="1095296"/>
            <a:ext cx="79111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РАСХОДЫ НА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2020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3 024,3 тыс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рублей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\\Server38\53\БЮДЖЕТ 2020\БЮДЖЕТ ДЛЯ ГРАЖДАН\Rosstat-otsenil-rost-pensij-za-go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68960"/>
            <a:ext cx="6147048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892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119675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САНАТОРНО-КУРОРТНОГО И ТУРИСТСКОГО КОМПЛЕКСА МУНИЦИПАЛЬНОГО ОБРАЗОВАНИЯ ТУАПСИНСКИЙ РАЙОН"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052736"/>
            <a:ext cx="8280920" cy="57606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</a:rPr>
              <a:t>РАСХОДЫ НА </a:t>
            </a:r>
            <a:r>
              <a:rPr lang="ru-RU" b="1" dirty="0" smtClean="0">
                <a:solidFill>
                  <a:srgbClr val="FF0000"/>
                </a:solidFill>
              </a:rPr>
              <a:t>2020 </a:t>
            </a:r>
            <a:r>
              <a:rPr lang="ru-RU" b="1" dirty="0">
                <a:solidFill>
                  <a:srgbClr val="FF0000"/>
                </a:solidFill>
              </a:rPr>
              <a:t>год </a:t>
            </a:r>
            <a:r>
              <a:rPr lang="ru-RU" b="1" dirty="0" smtClean="0">
                <a:solidFill>
                  <a:srgbClr val="FF0000"/>
                </a:solidFill>
              </a:rPr>
              <a:t>– 8 924,9 тыс</a:t>
            </a:r>
            <a:r>
              <a:rPr lang="ru-RU" b="1" dirty="0">
                <a:solidFill>
                  <a:srgbClr val="FF0000"/>
                </a:solidFill>
              </a:rPr>
              <a:t>. рублей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1628800"/>
            <a:ext cx="8496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	</a:t>
            </a:r>
            <a:r>
              <a:rPr lang="ru-RU" sz="2000" b="1" dirty="0">
                <a:solidFill>
                  <a:srgbClr val="CC0066"/>
                </a:solidFill>
              </a:rPr>
              <a:t>В рамках данной </a:t>
            </a:r>
            <a:r>
              <a:rPr lang="ru-RU" sz="2000" b="1" dirty="0" smtClean="0">
                <a:solidFill>
                  <a:srgbClr val="CC0066"/>
                </a:solidFill>
              </a:rPr>
              <a:t>программы </a:t>
            </a:r>
            <a:r>
              <a:rPr lang="ru-RU" sz="2000" b="1" dirty="0">
                <a:solidFill>
                  <a:srgbClr val="CC0066"/>
                </a:solidFill>
              </a:rPr>
              <a:t>предусмотрены расходы на обеспечение деятельности управления по развитию курортов администрации МО Туапсинский район </a:t>
            </a:r>
            <a:r>
              <a:rPr lang="ru-RU" sz="2000" b="1" dirty="0" smtClean="0">
                <a:solidFill>
                  <a:srgbClr val="CC0066"/>
                </a:solidFill>
              </a:rPr>
              <a:t>– 6 431,6 тыс</a:t>
            </a:r>
            <a:r>
              <a:rPr lang="ru-RU" sz="2000" b="1" dirty="0">
                <a:solidFill>
                  <a:srgbClr val="CC0066"/>
                </a:solidFill>
              </a:rPr>
              <a:t>. руб., на выполнение муниципального задания муниципального бюджетного учреждения "Центр развития пляжного отдыха и туризма Туапсинского района" </a:t>
            </a:r>
            <a:r>
              <a:rPr lang="ru-RU" sz="2000" b="1" dirty="0" smtClean="0">
                <a:solidFill>
                  <a:srgbClr val="CC0066"/>
                </a:solidFill>
              </a:rPr>
              <a:t>– 2 102,5 тыс. руб.</a:t>
            </a:r>
          </a:p>
          <a:p>
            <a:pPr algn="just"/>
            <a:endParaRPr lang="ru-RU" sz="2000" b="1" dirty="0" smtClean="0">
              <a:solidFill>
                <a:srgbClr val="CC0066"/>
              </a:solidFill>
            </a:endParaRPr>
          </a:p>
          <a:p>
            <a:pPr algn="ctr"/>
            <a:r>
              <a:rPr lang="ru-RU" sz="2000" b="1" dirty="0">
                <a:solidFill>
                  <a:srgbClr val="CC0066"/>
                </a:solidFill>
              </a:rPr>
              <a:t>В</a:t>
            </a:r>
            <a:r>
              <a:rPr lang="ru-RU" sz="2000" b="1" dirty="0" smtClean="0">
                <a:solidFill>
                  <a:srgbClr val="CC0066"/>
                </a:solidFill>
              </a:rPr>
              <a:t>несение членских взносов в Ассоциацию курортных городов – </a:t>
            </a:r>
          </a:p>
          <a:p>
            <a:pPr algn="ctr"/>
            <a:r>
              <a:rPr lang="ru-RU" sz="2000" b="1" dirty="0" smtClean="0">
                <a:solidFill>
                  <a:srgbClr val="CC0066"/>
                </a:solidFill>
              </a:rPr>
              <a:t>390,8 тыс. руб.</a:t>
            </a:r>
            <a:endParaRPr lang="ru-RU" sz="2000" b="1" dirty="0">
              <a:solidFill>
                <a:srgbClr val="CC0066"/>
              </a:solidFill>
            </a:endParaRPr>
          </a:p>
        </p:txBody>
      </p:sp>
      <p:pic>
        <p:nvPicPr>
          <p:cNvPr id="7" name="Рисунок 6" descr="\\Server38\53\БЮДЖЕТ 2016\БЮДЖЕТ ДЛЯ ГРАЖДАН\КАРТИНКИ БЮДЖЕТ ДЛЯ ГРАЖДАН\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4491122"/>
            <a:ext cx="3929090" cy="2152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\\Server38\53\БЮДЖЕТ 2017\БЮДЖЕТ ДЛЯ ГРАЖДАН\КАРТИНКИ\map-tuapse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491122"/>
            <a:ext cx="3486176" cy="2152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793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2968" cy="4286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33CC"/>
                </a:solidFill>
              </a:rPr>
              <a:t>В проекте бюджета предусмотрены расходы:</a:t>
            </a:r>
            <a:endParaRPr lang="ru-RU" sz="1600" b="1" dirty="0">
              <a:solidFill>
                <a:srgbClr val="0033CC"/>
              </a:solidFill>
              <a:effectLst/>
            </a:endParaRPr>
          </a:p>
        </p:txBody>
      </p:sp>
      <p:pic>
        <p:nvPicPr>
          <p:cNvPr id="6146" name="Picture 2" descr="\\Server38\53\БЮДЖЕТ 2020\БЮДЖЕТ ДЛЯ ГРАЖДАН\картинки для бюджета для граждан\современная школа\совр школа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355589"/>
            <a:ext cx="4286280" cy="185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2910" y="3929067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212976"/>
            <a:ext cx="42862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600" dirty="0" smtClean="0">
                <a:solidFill>
                  <a:srgbClr val="7030A0"/>
                </a:solidFill>
              </a:rPr>
              <a:t>* на частичную компенсацию удорожания стоимости </a:t>
            </a:r>
            <a:r>
              <a:rPr lang="ru-RU" sz="2000" b="1" dirty="0" smtClean="0">
                <a:solidFill>
                  <a:srgbClr val="7030A0"/>
                </a:solidFill>
              </a:rPr>
              <a:t>питания учащихся </a:t>
            </a:r>
            <a:r>
              <a:rPr lang="ru-RU" sz="1600" dirty="0" smtClean="0">
                <a:solidFill>
                  <a:srgbClr val="7030A0"/>
                </a:solidFill>
              </a:rPr>
              <a:t>дневных муниципальных образовательных организаций – </a:t>
            </a:r>
            <a:r>
              <a:rPr lang="ru-RU" b="1" dirty="0" smtClean="0">
                <a:solidFill>
                  <a:srgbClr val="7030A0"/>
                </a:solidFill>
              </a:rPr>
              <a:t>11 043,2 тыс. руб.</a:t>
            </a:r>
            <a:endParaRPr lang="ru-RU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328" y="4382527"/>
            <a:ext cx="42148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600" dirty="0" smtClean="0">
                <a:solidFill>
                  <a:srgbClr val="7030A0"/>
                </a:solidFill>
              </a:rPr>
              <a:t>* на </a:t>
            </a:r>
            <a:r>
              <a:rPr lang="ru-RU" sz="2000" b="1" dirty="0" smtClean="0">
                <a:solidFill>
                  <a:srgbClr val="7030A0"/>
                </a:solidFill>
              </a:rPr>
              <a:t>обеспечение молоком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sz="1600" dirty="0" smtClean="0">
                <a:solidFill>
                  <a:srgbClr val="7030A0"/>
                </a:solidFill>
              </a:rPr>
              <a:t>и молочными продуктами учащихся дневных муниципальных образовательных организаций – </a:t>
            </a:r>
            <a:r>
              <a:rPr lang="ru-RU" b="1" dirty="0" smtClean="0">
                <a:solidFill>
                  <a:srgbClr val="7030A0"/>
                </a:solidFill>
              </a:rPr>
              <a:t>5 634,9 тыс. руб.</a:t>
            </a:r>
            <a:endParaRPr lang="ru-RU" sz="1600" b="1" dirty="0">
              <a:solidFill>
                <a:srgbClr val="7030A0"/>
              </a:solidFill>
              <a:latin typeface="Calibri"/>
            </a:endParaRPr>
          </a:p>
        </p:txBody>
      </p:sp>
      <p:pic>
        <p:nvPicPr>
          <p:cNvPr id="11" name="Picture 1" descr="\\Server38\53\БЮДЖЕТ 2018\БЮДЖЕТ ДЛЯ ГРАЖДАН\ФОТО для редактирования\shkolnaya-stolovay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9752" y="3356992"/>
            <a:ext cx="4143404" cy="3284727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98938" y="5877272"/>
            <a:ext cx="43016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ru-RU" sz="1600" dirty="0" smtClean="0">
                <a:solidFill>
                  <a:srgbClr val="7030A0"/>
                </a:solidFill>
              </a:rPr>
              <a:t>на охрану школ муниципального образования Туапсинский район – </a:t>
            </a:r>
          </a:p>
          <a:p>
            <a:pPr algn="just"/>
            <a:r>
              <a:rPr lang="ru-RU" sz="1600" b="1" dirty="0" smtClean="0">
                <a:solidFill>
                  <a:srgbClr val="7030A0"/>
                </a:solidFill>
              </a:rPr>
              <a:t>                       60 336,5 тыс. руб.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4559" y="571480"/>
            <a:ext cx="864399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174" y="735124"/>
            <a:ext cx="8893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на реализацию национальный проекта «Современная школа</a:t>
            </a:r>
            <a:r>
              <a:rPr lang="ru-RU" b="1" dirty="0" smtClean="0">
                <a:solidFill>
                  <a:srgbClr val="7030A0"/>
                </a:solidFill>
              </a:rPr>
              <a:t>» –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12 038,1 тыс. руб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80228" y="1355589"/>
            <a:ext cx="4143404" cy="1853116"/>
          </a:xfrm>
          <a:prstGeom prst="roundRect">
            <a:avLst/>
          </a:prstGeom>
          <a:solidFill>
            <a:srgbClr val="58EACE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0033CC"/>
                </a:solidFill>
              </a:rPr>
              <a:t>Федеральный проект </a:t>
            </a:r>
            <a:r>
              <a:rPr lang="ru-RU" dirty="0" smtClean="0">
                <a:solidFill>
                  <a:srgbClr val="0033CC"/>
                </a:solidFill>
              </a:rPr>
              <a:t>«Современная школа»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88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3929067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5" name="Прямоугольник 14"/>
          <p:cNvSpPr/>
          <p:nvPr/>
        </p:nvSpPr>
        <p:spPr>
          <a:xfrm>
            <a:off x="44559" y="214290"/>
            <a:ext cx="8643998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8596" y="285729"/>
            <a:ext cx="8395036" cy="2214578"/>
          </a:xfrm>
          <a:prstGeom prst="roundRect">
            <a:avLst/>
          </a:prstGeom>
          <a:solidFill>
            <a:srgbClr val="58EACE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2000" b="1" dirty="0" smtClean="0">
                <a:solidFill>
                  <a:srgbClr val="0033CC"/>
                </a:solidFill>
              </a:rPr>
              <a:t>На осуществление отдельных государственных полномочий по строительству и реконструкции объектов здравоохранения (ВОП) – 17 000,0 тыс. руб.</a:t>
            </a:r>
            <a:endParaRPr lang="ru-RU" sz="2000" b="1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61442" name="Picture 2" descr="\\Server38\53\БЮДЖЕТ 2020\БЮДЖЕТ ДЛЯ ГРАЖДАН\картинки для бюджета для граждан\фап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06" y="2857496"/>
            <a:ext cx="5512926" cy="3643338"/>
          </a:xfrm>
          <a:prstGeom prst="rect">
            <a:avLst/>
          </a:prstGeom>
          <a:noFill/>
        </p:spPr>
      </p:pic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5715008" y="2857496"/>
          <a:ext cx="3946950" cy="3643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53" name="Документ" r:id="rId5" imgW="5934816" imgH="4549568" progId="Word.Document.12">
                  <p:embed/>
                </p:oleObj>
              </mc:Choice>
              <mc:Fallback>
                <p:oleObj name="Документ" r:id="rId5" imgW="5934816" imgH="4549568" progId="Word.Documen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857496"/>
                        <a:ext cx="3946950" cy="3643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588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827" y="40450"/>
            <a:ext cx="7509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Стадии бюджетного процесса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48827" y="941103"/>
            <a:ext cx="8694668" cy="5728257"/>
            <a:chOff x="107505" y="917886"/>
            <a:chExt cx="8694668" cy="5728257"/>
          </a:xfrm>
        </p:grpSpPr>
        <p:sp>
          <p:nvSpPr>
            <p:cNvPr id="9" name="Полилиния 8"/>
            <p:cNvSpPr/>
            <p:nvPr/>
          </p:nvSpPr>
          <p:spPr>
            <a:xfrm>
              <a:off x="107505" y="917886"/>
              <a:ext cx="6690490" cy="976185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92D050">
                <a:alpha val="63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52461" bIns="130523" numCol="1" spcCol="1270" anchor="ctr" anchorCtr="0">
              <a:noAutofit/>
            </a:bodyPr>
            <a:lstStyle/>
            <a:p>
              <a:pPr lvl="0" algn="ctr" defTabSz="1155700"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Составление проекта бюджета </a:t>
              </a:r>
            </a:p>
            <a:p>
              <a:pPr lvl="0" algn="ctr" defTabSz="1155700"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620922" y="2134662"/>
              <a:ext cx="6690490" cy="976891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C0DB39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Рассмотрение проекта бюджета 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</a:t>
              </a: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район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189904" y="3358686"/>
              <a:ext cx="6690490" cy="977596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48A9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Утверждение бюджета 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район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647756" y="4515016"/>
              <a:ext cx="6722370" cy="978302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D66079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Исполнение бюджета по доходам МО Туапсинский 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2161172" y="5667136"/>
              <a:ext cx="6641001" cy="979007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ECFC18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Рассмотрение и утверждение отчета об исполнении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6134769" y="1558199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483894" y="2781630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182144" y="3987157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671876" y="5222523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974" y="130505"/>
            <a:ext cx="2354943" cy="2129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60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008"/>
            <a:ext cx="8697144" cy="548680"/>
          </a:xfrm>
        </p:spPr>
        <p:txBody>
          <a:bodyPr/>
          <a:lstStyle/>
          <a:p>
            <a:pPr algn="l"/>
            <a:r>
              <a:rPr lang="ru-RU" sz="2400" b="1" u="sng" dirty="0">
                <a:latin typeface="+mj-lt"/>
              </a:rPr>
              <a:t>НЕПРОГРАММНЫЕ РАСХОДЫ</a:t>
            </a:r>
            <a:endParaRPr lang="ru-RU" sz="2400" b="1" u="sng" dirty="0" smtClean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42984"/>
            <a:ext cx="4572000" cy="738664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обеспечение деятельности высшего должностного лица муниципального образования Туапсинский район -  2 331,6 тыс. руб.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2214554"/>
            <a:ext cx="4572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Совета муниципального образования Туапсинский район - </a:t>
            </a:r>
            <a:r>
              <a:rPr lang="ru-RU" sz="1400" dirty="0" smtClean="0"/>
              <a:t> 1 864,3 тыс</a:t>
            </a:r>
            <a:r>
              <a:rPr lang="ru-RU" sz="1400" dirty="0"/>
              <a:t>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357562"/>
            <a:ext cx="4572000" cy="7386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обеспечение деятельности администрации муниципального образования Туапсинский район - </a:t>
            </a:r>
          </a:p>
          <a:p>
            <a:r>
              <a:rPr lang="ru-RU" sz="1400" dirty="0" smtClean="0"/>
              <a:t>91 942,1 тыс</a:t>
            </a:r>
            <a:r>
              <a:rPr lang="ru-RU" sz="1400" dirty="0"/>
              <a:t>. руб.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572008"/>
            <a:ext cx="4572000" cy="7386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обеспечение деятельности финансового управления администрации муниципального образования Туапсинский район -  24 139,4 тыс. рублей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5517232"/>
            <a:ext cx="4572000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контрольно-счетной палаты администрации муниципального образования Туапсинский район - 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7 341,4 тыс</a:t>
            </a:r>
            <a:r>
              <a:rPr lang="ru-RU" sz="1400" dirty="0"/>
              <a:t>. рублей</a:t>
            </a:r>
          </a:p>
        </p:txBody>
      </p:sp>
      <p:sp>
        <p:nvSpPr>
          <p:cNvPr id="25" name="Прямоугольник с двумя вырезанными соседними углами 24"/>
          <p:cNvSpPr/>
          <p:nvPr/>
        </p:nvSpPr>
        <p:spPr>
          <a:xfrm>
            <a:off x="5148064" y="214290"/>
            <a:ext cx="3851920" cy="1667358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Объем средств по непрограммным расходам составляет </a:t>
            </a:r>
            <a:r>
              <a:rPr lang="ru-RU" b="1" dirty="0" smtClean="0"/>
              <a:t>  133 970,9 тыс</a:t>
            </a:r>
            <a:r>
              <a:rPr lang="ru-RU" b="1" dirty="0"/>
              <a:t>. </a:t>
            </a:r>
            <a:r>
              <a:rPr lang="ru-RU" b="1" dirty="0" smtClean="0"/>
              <a:t>рублей</a:t>
            </a:r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572000" y="2143117"/>
            <a:ext cx="4572000" cy="116955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осуществление отдельных полномочий Краснодарского края по созданию и организации деятельности комиссий по делам несовершеннолетних и защите их прав </a:t>
            </a:r>
            <a:r>
              <a:rPr lang="ru-RU" sz="1400" dirty="0" smtClean="0"/>
              <a:t>–                         3 458,0 тыс. руб</a:t>
            </a:r>
            <a:r>
              <a:rPr lang="ru-RU" sz="1400" dirty="0"/>
              <a:t>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572000" y="4572008"/>
            <a:ext cx="4572000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расходы дорожного фонда – 403,1 тыс. рублей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572000" y="3714752"/>
            <a:ext cx="4572000" cy="7386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осуществление отдельных полномочий Краснодарского края по поддержке сельскохозяйственного производства </a:t>
            </a:r>
            <a:r>
              <a:rPr lang="ru-RU" sz="1400" dirty="0" smtClean="0"/>
              <a:t>– 640,8 </a:t>
            </a:r>
            <a:r>
              <a:rPr lang="ru-RU" sz="1400" dirty="0"/>
              <a:t>тыс.руб.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572000" y="5929330"/>
            <a:ext cx="45720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расходы по обеспечению мобилизационной подготовки экономики </a:t>
            </a:r>
            <a:r>
              <a:rPr lang="ru-RU" sz="1400" dirty="0" smtClean="0"/>
              <a:t>– 48,8 тыс. руб</a:t>
            </a:r>
            <a:r>
              <a:rPr lang="ru-RU" sz="1400" dirty="0"/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4929198"/>
            <a:ext cx="4572000" cy="8572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проведение Всероссийской переписи населения – 1 801,4 тыс. руб.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8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377933"/>
              </p:ext>
            </p:extLst>
          </p:nvPr>
        </p:nvGraphicFramePr>
        <p:xfrm>
          <a:off x="-108011" y="116632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6" name="Презентация" r:id="rId3" imgW="5010812" imgH="2817887" progId="PowerPoint.Show.12">
                  <p:embed/>
                </p:oleObj>
              </mc:Choice>
              <mc:Fallback>
                <p:oleObj name="Презентация" r:id="rId3" imgW="5010812" imgH="2817887" progId="PowerPoint.Show.12">
                  <p:embed/>
                  <p:pic>
                    <p:nvPicPr>
                      <p:cNvPr id="0" name="Picture 1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8011" y="116632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вал 2"/>
          <p:cNvSpPr/>
          <p:nvPr/>
        </p:nvSpPr>
        <p:spPr>
          <a:xfrm>
            <a:off x="0" y="1196752"/>
            <a:ext cx="3096344" cy="11666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В 2019 </a:t>
            </a:r>
            <a:r>
              <a:rPr lang="ru-RU" sz="1600" b="1" dirty="0" smtClean="0">
                <a:solidFill>
                  <a:srgbClr val="FF0000"/>
                </a:solidFill>
              </a:rPr>
              <a:t> году </a:t>
            </a:r>
            <a:r>
              <a:rPr lang="ru-RU" sz="1600" b="1" dirty="0">
                <a:solidFill>
                  <a:srgbClr val="FF0000"/>
                </a:solidFill>
              </a:rPr>
              <a:t>получают дотацию из РФФПП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5 поселений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868144" y="1199555"/>
            <a:ext cx="3096344" cy="141526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В </a:t>
            </a:r>
            <a:r>
              <a:rPr lang="ru-RU" sz="1600" b="1" dirty="0" smtClean="0">
                <a:solidFill>
                  <a:srgbClr val="FF0000"/>
                </a:solidFill>
              </a:rPr>
              <a:t>2020 </a:t>
            </a:r>
            <a:r>
              <a:rPr lang="ru-RU" sz="1600" b="1" dirty="0">
                <a:solidFill>
                  <a:srgbClr val="FF0000"/>
                </a:solidFill>
              </a:rPr>
              <a:t>году </a:t>
            </a:r>
            <a:r>
              <a:rPr lang="ru-RU" sz="1600" b="1" dirty="0" smtClean="0">
                <a:solidFill>
                  <a:srgbClr val="FF0000"/>
                </a:solidFill>
              </a:rPr>
              <a:t>будут получать дотацию </a:t>
            </a:r>
            <a:r>
              <a:rPr lang="ru-RU" sz="1600" b="1" dirty="0">
                <a:solidFill>
                  <a:srgbClr val="FF0000"/>
                </a:solidFill>
              </a:rPr>
              <a:t>из РФФПП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5 поселений</a:t>
            </a:r>
          </a:p>
        </p:txBody>
      </p:sp>
    </p:spTree>
    <p:extLst>
      <p:ext uri="{BB962C8B-B14F-4D97-AF65-F5344CB8AC3E}">
        <p14:creationId xmlns:p14="http://schemas.microsoft.com/office/powerpoint/2010/main" val="116722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10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600" dirty="0" smtClean="0"/>
              <a:t>УЧАСТИЕ В КРАЕВЫХ ПРОГРАММАХ </a:t>
            </a:r>
            <a:r>
              <a:rPr lang="ru-RU" sz="3200" b="1" dirty="0" smtClean="0"/>
              <a:t>в </a:t>
            </a:r>
            <a:r>
              <a:rPr lang="ru-RU" sz="3200" b="1" dirty="0"/>
              <a:t>2020 </a:t>
            </a:r>
            <a:r>
              <a:rPr lang="ru-RU" sz="3200" b="1" dirty="0" smtClean="0"/>
              <a:t>году</a:t>
            </a:r>
            <a:r>
              <a:rPr lang="ru-RU" sz="2600" dirty="0" smtClean="0"/>
              <a:t>            </a:t>
            </a:r>
            <a:r>
              <a:rPr lang="ru-RU" sz="2600" b="1" dirty="0" smtClean="0"/>
              <a:t>47,5 млн. руб. </a:t>
            </a:r>
            <a:r>
              <a:rPr lang="ru-RU" sz="2600" dirty="0" smtClean="0"/>
              <a:t>из них: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6,3 млн. руб. </a:t>
            </a:r>
            <a:r>
              <a:rPr lang="ru-RU" sz="2400" b="1" dirty="0" smtClean="0"/>
              <a:t>местный бюджет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154" y="1684364"/>
            <a:ext cx="1095462" cy="2031325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Соц. выплаты молодым </a:t>
            </a:r>
            <a:r>
              <a:rPr lang="ru-RU" sz="1400" dirty="0"/>
              <a:t>семьям на приобретение (строительство) жилья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3227" y="1701983"/>
            <a:ext cx="1060722" cy="160043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формирование и содержание муниципальных архивов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3948" y="1733495"/>
            <a:ext cx="1105031" cy="1815882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регионального проекта Краснодарского края </a:t>
            </a:r>
            <a:r>
              <a:rPr lang="ru-RU" sz="1400" dirty="0" smtClean="0"/>
              <a:t>«Спорт </a:t>
            </a:r>
            <a:r>
              <a:rPr lang="ru-RU" sz="1400" dirty="0"/>
              <a:t>– норма </a:t>
            </a:r>
            <a:r>
              <a:rPr lang="ru-RU" sz="1400" dirty="0" smtClean="0"/>
              <a:t>жизни»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298979" y="1701983"/>
            <a:ext cx="998375" cy="116955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оплаты труда </a:t>
            </a:r>
            <a:r>
              <a:rPr lang="ru-RU" sz="1400" dirty="0" err="1" smtClean="0"/>
              <a:t>инструк</a:t>
            </a:r>
            <a:endParaRPr lang="ru-RU" sz="1400" dirty="0" smtClean="0"/>
          </a:p>
          <a:p>
            <a:pPr algn="ctr"/>
            <a:r>
              <a:rPr lang="ru-RU" sz="1400" dirty="0" smtClean="0"/>
              <a:t>торов </a:t>
            </a:r>
            <a:r>
              <a:rPr lang="ru-RU" sz="1400" dirty="0"/>
              <a:t>по спорту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7355" y="1687848"/>
            <a:ext cx="1368152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создания условий для подготовки и участие в обеспечении подготовки спортивного резерва для спортивных сборных команд Краснодарского края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5507" y="1680112"/>
            <a:ext cx="1154396" cy="2308324"/>
          </a:xfrm>
          <a:prstGeom prst="rect">
            <a:avLst/>
          </a:prstGeom>
          <a:solidFill>
            <a:srgbClr val="F16BA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Кап. </a:t>
            </a:r>
            <a:r>
              <a:rPr lang="ru-RU" sz="1200" dirty="0"/>
              <a:t>ремонт зданий и сооружений муниципальных образовательных </a:t>
            </a:r>
            <a:r>
              <a:rPr lang="ru-RU" sz="1200" dirty="0" smtClean="0"/>
              <a:t>организации, </a:t>
            </a:r>
            <a:r>
              <a:rPr lang="ru-RU" sz="1200" dirty="0"/>
              <a:t>благоустройство территорий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9903" y="1680112"/>
            <a:ext cx="1080120" cy="2031325"/>
          </a:xfrm>
          <a:prstGeom prst="rect">
            <a:avLst/>
          </a:prstGeom>
          <a:solidFill>
            <a:srgbClr val="3CC5D8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регионального проекта Краснодарского края "Современная школа"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00023" y="1680112"/>
            <a:ext cx="1215728" cy="26776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Обеспечение жителей услугами организаций культуры путем обеспечения доступности для инвалидов и других маломобильных групп населения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154" y="5085184"/>
            <a:ext cx="1113073" cy="1772816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1816,6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765" y="3715689"/>
            <a:ext cx="1095462" cy="1369495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1427,5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33227" y="3302421"/>
            <a:ext cx="1060722" cy="2934891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3000,0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33227" y="6237312"/>
            <a:ext cx="1060722" cy="620688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191,5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193949" y="3500246"/>
            <a:ext cx="1105031" cy="2881082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3090,0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193949" y="6381328"/>
            <a:ext cx="1105031" cy="476672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197,3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298981" y="2871534"/>
            <a:ext cx="998375" cy="3227372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947,6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98981" y="6100160"/>
            <a:ext cx="998374" cy="757840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141,6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97355" y="3996172"/>
            <a:ext cx="1368152" cy="2102734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3375,8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97354" y="6100160"/>
            <a:ext cx="1368152" cy="764704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504,5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665507" y="3988436"/>
            <a:ext cx="1154396" cy="2248876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17400,0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667775" y="6237312"/>
            <a:ext cx="1152128" cy="620688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2600,0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819903" y="3715689"/>
            <a:ext cx="1080120" cy="2017567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11315,8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819903" y="5733256"/>
            <a:ext cx="1080120" cy="1124744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722,3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900023" y="4357768"/>
            <a:ext cx="1243977" cy="1613824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700,0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900023" y="5971592"/>
            <a:ext cx="1243977" cy="886408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104,6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0" y="1193718"/>
            <a:ext cx="1365441" cy="513956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Краевой бюджет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365442" y="1193717"/>
            <a:ext cx="1370215" cy="508265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Местный бюджет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135888" y="1196107"/>
            <a:ext cx="1008112" cy="41135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Тыс. руб.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903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ФИНАНСОВОЕ УПРАВЛЕНИЕ АДМИНИСТРАЦИИ МУНИЦИПАЛЬНОГО ОБРАЗОВАНИЯ ТУАПСИНСКИЙ РАЙОН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23761701"/>
              </p:ext>
            </p:extLst>
          </p:nvPr>
        </p:nvGraphicFramePr>
        <p:xfrm>
          <a:off x="0" y="1556792"/>
          <a:ext cx="9144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282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73"/>
            <a:ext cx="9144000" cy="428962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ПУБЛИЧНЫЕ СЛУШАНИЯ </a:t>
            </a:r>
            <a:b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по проекту бюджета муниципального образования Туапсинский район </a:t>
            </a:r>
            <a:b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на 2020  - 2022 годы </a:t>
            </a:r>
            <a:b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проведены 10 декабря 2019 года. </a:t>
            </a:r>
            <a:b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В публичных слушаниях принимали участие депутаты Совета МО Туапсинский район, члены общественной палаты Туапсинского района,                   а также жители района.</a:t>
            </a:r>
            <a:endParaRPr lang="ru-RU" sz="27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Picture 2" descr="C:\Users\RomaliyskayaOR\Desktop\Раб стол Ромалийская\РАЗНОЕ\фото туапсе\sha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93096"/>
            <a:ext cx="3960440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2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981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На чем основано составление проекта </a:t>
            </a:r>
            <a:r>
              <a:rPr lang="ru-RU" sz="28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бюджета</a:t>
            </a:r>
            <a:endParaRPr lang="ru-RU" sz="28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96842668"/>
              </p:ext>
            </p:extLst>
          </p:nvPr>
        </p:nvGraphicFramePr>
        <p:xfrm>
          <a:off x="43812" y="787511"/>
          <a:ext cx="9056375" cy="6070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10" y="540509"/>
            <a:ext cx="1746250" cy="152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\\Server38\53\БЮДЖЕТ 2020\БЮДЖЕТ ДЛЯ ГРАЖДАН\4ZIAkJEvKbc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3" y="5161162"/>
            <a:ext cx="2768600" cy="1619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826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856984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Цели и задачи бюджетной и налоговой политики                  на 2020 -2022 годы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41923178"/>
              </p:ext>
            </p:extLst>
          </p:nvPr>
        </p:nvGraphicFramePr>
        <p:xfrm>
          <a:off x="107504" y="980728"/>
          <a:ext cx="90364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2095641" cy="778573"/>
          </a:xfrm>
          <a:prstGeom prst="round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Цели</a:t>
            </a:r>
            <a:endParaRPr lang="ru-RU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2395" y="1135948"/>
            <a:ext cx="5555514" cy="767369"/>
          </a:xfrm>
          <a:prstGeom prst="round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Основные задачи </a:t>
            </a:r>
            <a:endParaRPr lang="ru-RU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3408" y="2366823"/>
            <a:ext cx="2705518" cy="426825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обеспечение мер, </a:t>
            </a:r>
            <a:endParaRPr lang="ru-RU" sz="2000" dirty="0" smtClean="0">
              <a:solidFill>
                <a:prstClr val="black"/>
              </a:solidFill>
              <a:latin typeface="Bookman Old Style" panose="02050604050505020204" pitchFamily="18" charset="0"/>
              <a:ea typeface="Calibri"/>
            </a:endParaRPr>
          </a:p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направленных </a:t>
            </a:r>
            <a:r>
              <a:rPr lang="ru-RU" sz="2000" dirty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на устойчивое социально-экономическое развитие муниципального образования Туапсинский район</a:t>
            </a:r>
            <a:endParaRPr lang="ru-RU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62394" y="2331727"/>
            <a:ext cx="2633741" cy="430335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сбалансиро-ванности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и устойчивости бюджета муниципального образования Туапсинский район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62078" y="2344421"/>
            <a:ext cx="3095721" cy="429066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поддержка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инвестиционной активности хозяйствующих субъектов,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осуществляющих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деятельность на территории муниципального образования Туапсинский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район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/>
            <a:endParaRPr lang="ru-RU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1230594" y="1954808"/>
            <a:ext cx="462013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4089172" y="1948458"/>
            <a:ext cx="474708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7256259" y="1954061"/>
            <a:ext cx="463505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00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/>
          <p:cNvCxnSpPr/>
          <p:nvPr/>
        </p:nvCxnSpPr>
        <p:spPr>
          <a:xfrm>
            <a:off x="503548" y="1484784"/>
            <a:ext cx="1076397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03548" y="6507110"/>
            <a:ext cx="107639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83568" y="3919718"/>
            <a:ext cx="86409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9" y="0"/>
            <a:ext cx="8964488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700" b="1" u="sng" dirty="0">
                <a:solidFill>
                  <a:srgbClr val="002060"/>
                </a:solidFill>
                <a:latin typeface="Palatino Linotype" panose="02040502050505030304" pitchFamily="18" charset="0"/>
              </a:rPr>
              <a:t>Цели и задачи бюджетной и налоговой политики                  на </a:t>
            </a: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2020  </a:t>
            </a:r>
            <a:r>
              <a:rPr lang="ru-RU" sz="2700" b="1" u="sng" dirty="0">
                <a:solidFill>
                  <a:srgbClr val="002060"/>
                </a:solidFill>
                <a:latin typeface="Palatino Linotype" panose="02040502050505030304" pitchFamily="18" charset="0"/>
              </a:rPr>
              <a:t>-</a:t>
            </a: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2022 годы </a:t>
            </a:r>
            <a:endParaRPr lang="ru-RU" sz="2700" b="1" u="sng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980728"/>
            <a:ext cx="792088" cy="5760640"/>
          </a:xfrm>
          <a:prstGeom prst="round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/>
            <a:r>
              <a:rPr lang="ru-RU" sz="2800" dirty="0">
                <a:solidFill>
                  <a:srgbClr val="002060"/>
                </a:solidFill>
                <a:latin typeface="Bookman Old Style" panose="02050604050505020204" pitchFamily="18" charset="0"/>
              </a:rPr>
              <a:t>Основные   </a:t>
            </a:r>
            <a:r>
              <a:rPr lang="ru-RU" sz="28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направления</a:t>
            </a:r>
            <a:endParaRPr lang="ru-RU" sz="2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910514" y="2348772"/>
            <a:ext cx="637150" cy="22936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910514" y="3127630"/>
            <a:ext cx="637150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911438" y="4676770"/>
            <a:ext cx="63622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99592" y="5333809"/>
            <a:ext cx="648072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579945" y="980728"/>
            <a:ext cx="7456550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обеспечения роста доходной части консолидированного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            бюджета  МО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Туапсинский район за счет повышения качества администрирования доходов бюджета и собираемости налогов, эффективного использования муниципального имущества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54773" y="2083568"/>
            <a:ext cx="7456550" cy="5762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населения доступными и качественными муниципальными услугами, социальными гарантиями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79945" y="2780928"/>
            <a:ext cx="7456550" cy="6934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адресное решение социальных вопросов, создание благоприятных и комфортных условий для проживания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79944" y="3573016"/>
            <a:ext cx="7456551" cy="693404"/>
          </a:xfrm>
          <a:prstGeom prst="roundRect">
            <a:avLst/>
          </a:prstGeom>
          <a:solidFill>
            <a:srgbClr val="FFFF6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повышение эффективности управления муниципальными финансами, эффективности расходования бюджетных средств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99158" y="4390991"/>
            <a:ext cx="7456551" cy="517050"/>
          </a:xfrm>
          <a:prstGeom prst="roundRect">
            <a:avLst/>
          </a:prstGeom>
          <a:solidFill>
            <a:srgbClr val="93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сбалансированности и устойчивости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бюджета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97959" y="5075284"/>
            <a:ext cx="7456551" cy="517050"/>
          </a:xfrm>
          <a:prstGeom prst="roundRect">
            <a:avLst/>
          </a:prstGeom>
          <a:solidFill>
            <a:srgbClr val="EFB2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совершенствование системы управления и распоряжения муниципальным имуществом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МО Туапсинский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район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79945" y="5681508"/>
            <a:ext cx="7456551" cy="517050"/>
          </a:xfrm>
          <a:prstGeom prst="roundRect">
            <a:avLst/>
          </a:prstGeom>
          <a:solidFill>
            <a:srgbClr val="9995C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проведение взвешенной долговой политики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МО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Туапсинский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район 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909958" y="5940033"/>
            <a:ext cx="648072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1571627" y="6319570"/>
            <a:ext cx="7456551" cy="421798"/>
          </a:xfrm>
          <a:prstGeom prst="round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совершенствование межбюджетных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23782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7011</TotalTime>
  <Words>4880</Words>
  <Application>Microsoft Office PowerPoint</Application>
  <PresentationFormat>Экран (4:3)</PresentationFormat>
  <Paragraphs>882</Paragraphs>
  <Slides>53</Slides>
  <Notes>3</Notes>
  <HiddenSlides>3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53</vt:i4>
      </vt:variant>
    </vt:vector>
  </HeadingPairs>
  <TitlesOfParts>
    <vt:vector size="58" baseType="lpstr">
      <vt:lpstr>Тема Office</vt:lpstr>
      <vt:lpstr>Исполнительная</vt:lpstr>
      <vt:lpstr>1_Исполнительная</vt:lpstr>
      <vt:lpstr>Документ</vt:lpstr>
      <vt:lpstr>Презентация</vt:lpstr>
      <vt:lpstr>Презентация PowerPoint</vt:lpstr>
      <vt:lpstr>Что такое бюджет для граждан?</vt:lpstr>
      <vt:lpstr>Презентация PowerPoint</vt:lpstr>
      <vt:lpstr>Муниципальное образование Туапсинский район </vt:lpstr>
      <vt:lpstr>Презентация PowerPoint</vt:lpstr>
      <vt:lpstr>        ПУБЛИЧНЫЕ СЛУШАНИЯ  по проекту бюджета муниципального образования Туапсинский район  на 2020  - 2022 годы  проведены 10 декабря 2019 года.  В публичных слушаниях принимали участие депутаты Совета МО Туапсинский район, члены общественной палаты Туапсинского района,                   а также жители района.</vt:lpstr>
      <vt:lpstr>Презентация PowerPoint</vt:lpstr>
      <vt:lpstr>Цели и задачи бюджетной и налоговой политики                  на 2020 -2022 годы </vt:lpstr>
      <vt:lpstr>Цели и задачи бюджетной и налоговой политики                  на 2020  -2022 годы </vt:lpstr>
      <vt:lpstr>Основные показатели прогноза социально-экономического развития на 2020 и на период до 2022 года </vt:lpstr>
      <vt:lpstr>Презентация PowerPoint</vt:lpstr>
      <vt:lpstr>Основные характеристики местного бюджета </vt:lpstr>
      <vt:lpstr>Структура налоговых и неналоговых доходов</vt:lpstr>
      <vt:lpstr>Изменения в бюджетном и налоговом  законодательстве,  планируемые к введению в 2020 году</vt:lpstr>
      <vt:lpstr>Налоговые и неналоговые доходы</vt:lpstr>
      <vt:lpstr> Структура безвозмездных поступлений </vt:lpstr>
      <vt:lpstr>РАСХОДЫ БЮДЖЕТА </vt:lpstr>
      <vt:lpstr>Презентация PowerPoint</vt:lpstr>
      <vt:lpstr>МУНИЦИПАЛЬНЫЕ ПРОГРАММЫ        </vt:lpstr>
      <vt:lpstr>МУНИЦИПАЛЬНЫЕ ПРОГРАММЫ</vt:lpstr>
      <vt:lpstr>Презентация PowerPoint</vt:lpstr>
      <vt:lpstr>Презентация PowerPoint</vt:lpstr>
      <vt:lpstr>     Развитие сети и инфраструктуры образовательных организаций, обеспечивающих доступ населения Туапсинского района к качественным услугам дошкольного, общего образования и дополнительного образования детей -  20 542,5 тыс. руб.</vt:lpstr>
      <vt:lpstr>       Формирование системы оценки качества образования и образовательных результатов -  7 008,7 тыс. руб.</vt:lpstr>
      <vt:lpstr>         Реализация мер популяризации среди детей и молодежи научнообразовательной и творческой деятельности, выявление талантливой молодежи 452,4 тыс. руб.</vt:lpstr>
      <vt:lpstr>Обеспечение системы образования Краснодарского края высококвалифицированными кадрами, создание механизмов мотивации педагогов к повышению качества работы  и непрерывному профессиональному развитию – 7 702,2 тыс. руб.</vt:lpstr>
      <vt:lpstr>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 - 1 456 947,5 тыс. руб.</vt:lpstr>
      <vt:lpstr>Реализация мер по специальной поддержке  отдельных категорий обучающихся – 23 770,0 тыс. руб.</vt:lpstr>
      <vt:lpstr>      Федеральный проект «Современная школа» –  12 038,1 тыс. руб.</vt:lpstr>
      <vt:lpstr>МУНИЦИПАЛЬНАЯ ПРОГРАММА "ТУАПСИНСКИЙ РАЙОН -  ТЕРРИТОРИЯ КОМФОРТНОГО ПРОЖИВАНИЯ"</vt:lpstr>
      <vt:lpstr> </vt:lpstr>
      <vt:lpstr>МУНИЦИПАЛЬНАЯ ПРОГРАММА «РАЗВИТИЕ КУЛЬТУРЫ В ТУАПСИНСКОМ РАЙОНЕ"</vt:lpstr>
      <vt:lpstr>МУНИЦИПАЛЬНАЯ ПРОГРАММА "РАЗВИТИЕ ФИЗИЧЕСКОЙ КУЛЬТУРЫ В ТУАПСИНСКОМ РАЙОНЕ"</vt:lpstr>
      <vt:lpstr>МУНИЦИПАЛЬНАЯ ПРОГРАММА "РАЗВИТИЕ ЖИЛИЩНО-КОММУНАЛЬНОГО ХОЗЯЙСТВА В МУНИЦИПАЛЬНОМ ОБРАЗОВАНИИ ТУАПСИНСКИЙ РАЙОН"</vt:lpstr>
      <vt:lpstr>МУНИЦИПАЛЬНАЯ ПРОГРАММА "ФУНКЦИОНИРОВАНИЕ ОРГАНОВ МЕСТНОГО САМОУПРАВЛЕНИЯ В МУНИЦИПАЛЬНОМ ОБРАЗОВАНИИ ТУАПСИНСКИЙ РАЙОН"</vt:lpstr>
      <vt:lpstr>МУНИЦИПАЛЬНАЯ ПРОГРАММА  "МОЛОДЕЖЬ ТУАПСИНСКОГО РАЙОНА"</vt:lpstr>
      <vt:lpstr>МУНИЦИПАЛЬНАЯ ПРОГРАММА "РАЗВИТИЕ АГРОПРОМЫШЛЕННОГО КОМПЛЕКСА НА ТЕРРИТОРИИ МУНИЦИПАЛЬНОГО ОБРАЗОВАНИЯ ТУАПСИНСКИЙ РАЙОН"</vt:lpstr>
      <vt:lpstr>МУНИЦИПАЛЬНАЯ ПРОГРАММА "ПО УЛУЧШЕНИЮ ПОЛОЖЕНИЯ ДЕТЕЙ В МУНИЦИПАЛЬНОМ ОБРАЗОВАНИИ ТУАПСИНСКИЙ РАЙОН"</vt:lpstr>
      <vt:lpstr>МУНИЦИПАЛЬНАЯ ПРОГРАММА "ПО УЛУЧШЕНИЮ ПОЛОЖЕНИЯ ДЕТЕЙ В МУНИЦИПАЛЬНОМ ОБРАЗОВАНИИ ТУАПСИНСКИЙ РАЙОН"</vt:lpstr>
      <vt:lpstr>МУНИЦИПАЛЬНАЯ ПРОГРАММА «СОДЕЙСТВИЕ РАЗВИТИЮ ГРАЖДАНСКОГО ОБЩЕСТВА И ГАРМОНИЗАЦИИЙ МЕЖНАЦИОНАЛЬНЫХ ОТНОШЕНИЙ"</vt:lpstr>
      <vt:lpstr>МУНИЦИПАЛЬНАЯ ПРОГРАММА "ЗАЩИТА НАСЕЛЕНИЯ И ТЕРРИТОРИИ ОТ ЧРЕЗВЫЧАЙНЫХ СИТУАЦИЙ ОБЕСПЕЧЕНИЕ ПОЖАРНОЙ БЕЗОПАСНОСТИ"</vt:lpstr>
      <vt:lpstr>МУНИЦИПАЛЬНАЯ ПРОГРАММА "УПРАВЛЕНИЕ МУНИЦИПАЛЬНОЙ СОБСТВЕННОСТЬЮ"</vt:lpstr>
      <vt:lpstr>МУНИЦИПАЛЬНАЯ ПРОГРАММА "ЭКОНОМИЧЕСКОЕ РАЗВИТИЕ ТУАПСИНСКОГО РАЙОНА"</vt:lpstr>
      <vt:lpstr>  </vt:lpstr>
      <vt:lpstr>МУНИЦИПАЛЬНАЯ ПРОГРАММА "ОБЕСПЕЧЕНИЕ БЕЗОПАСНОСТИ НАСЕЛЕНИЯ ТУАПСИНСКОГО РАЙОНА"</vt:lpstr>
      <vt:lpstr>МУНИЦИПАЛЬНАЯ ПРОГРАММА "СОЦИАЛЬНАЯ ПОДДЕРЖКА ОТДЕЛЬНЫХ КАТЕГОРИЙ ГРАЖДАН  МУНИЦИПАЛЬНОГО ОБРАЗОВАНИЯ ТУАПСИНСКИЙ РАЙОН"</vt:lpstr>
      <vt:lpstr>МУНИЦИПАЛЬНАЯ ПРОГРАММА "РАЗВИТИЕ САНАТОРНО-КУРОРТНОГО И ТУРИСТСКОГО КОМПЛЕКСА МУНИЦИПАЛЬНОГО ОБРАЗОВАНИЯ ТУАПСИНСКИЙ РАЙОН"</vt:lpstr>
      <vt:lpstr>В проекте бюджета предусмотрены расходы:</vt:lpstr>
      <vt:lpstr>Презентация PowerPoint</vt:lpstr>
      <vt:lpstr>НЕПРОГРАММНЫЕ РАСХОДЫ</vt:lpstr>
      <vt:lpstr>Презентация PowerPoint</vt:lpstr>
      <vt:lpstr>УЧАСТИЕ В КРАЕВЫХ ПРОГРАММАХ в 2020 году            47,5 млн. руб. из них: 6,3 млн. руб. местный бюджет</vt:lpstr>
      <vt:lpstr>ФИНАНСОВОЕ УПРАВЛЕНИЕ АДМИНИСТРАЦИИ МУНИЦИПАЛЬНОГО ОБРАЗОВАНИЯ ТУАПСИНСКИЙ РАЙОН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Олеся Ромалийская</cp:lastModifiedBy>
  <cp:revision>766</cp:revision>
  <cp:lastPrinted>2019-12-04T10:55:31Z</cp:lastPrinted>
  <dcterms:modified xsi:type="dcterms:W3CDTF">2019-12-20T08:55:30Z</dcterms:modified>
</cp:coreProperties>
</file>