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pptx" ContentType="application/vnd.openxmlformats-officedocument.presentationml.presentation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  <p:sldMasterId id="2147483864" r:id="rId2"/>
    <p:sldMasterId id="2147483876" r:id="rId3"/>
    <p:sldMasterId id="2147483888" r:id="rId4"/>
    <p:sldMasterId id="2147483900" r:id="rId5"/>
    <p:sldMasterId id="2147483912" r:id="rId6"/>
  </p:sldMasterIdLst>
  <p:notesMasterIdLst>
    <p:notesMasterId r:id="rId58"/>
  </p:notesMasterIdLst>
  <p:sldIdLst>
    <p:sldId id="256" r:id="rId7"/>
    <p:sldId id="319" r:id="rId8"/>
    <p:sldId id="320" r:id="rId9"/>
    <p:sldId id="316" r:id="rId10"/>
    <p:sldId id="317" r:id="rId11"/>
    <p:sldId id="318" r:id="rId12"/>
    <p:sldId id="312" r:id="rId13"/>
    <p:sldId id="259" r:id="rId14"/>
    <p:sldId id="260" r:id="rId15"/>
    <p:sldId id="262" r:id="rId16"/>
    <p:sldId id="313" r:id="rId17"/>
    <p:sldId id="314" r:id="rId18"/>
    <p:sldId id="315" r:id="rId19"/>
    <p:sldId id="267" r:id="rId20"/>
    <p:sldId id="311" r:id="rId21"/>
    <p:sldId id="268" r:id="rId22"/>
    <p:sldId id="269" r:id="rId23"/>
    <p:sldId id="270" r:id="rId24"/>
    <p:sldId id="271" r:id="rId25"/>
    <p:sldId id="272" r:id="rId26"/>
    <p:sldId id="273" r:id="rId27"/>
    <p:sldId id="302" r:id="rId28"/>
    <p:sldId id="274" r:id="rId29"/>
    <p:sldId id="304" r:id="rId30"/>
    <p:sldId id="275" r:id="rId31"/>
    <p:sldId id="276" r:id="rId32"/>
    <p:sldId id="30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90" r:id="rId46"/>
    <p:sldId id="291" r:id="rId47"/>
    <p:sldId id="308" r:id="rId48"/>
    <p:sldId id="292" r:id="rId49"/>
    <p:sldId id="293" r:id="rId50"/>
    <p:sldId id="310" r:id="rId51"/>
    <p:sldId id="294" r:id="rId52"/>
    <p:sldId id="295" r:id="rId53"/>
    <p:sldId id="296" r:id="rId54"/>
    <p:sldId id="297" r:id="rId55"/>
    <p:sldId id="298" r:id="rId56"/>
    <p:sldId id="299" r:id="rId5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6600"/>
    <a:srgbClr val="000000"/>
    <a:srgbClr val="00FF00"/>
    <a:srgbClr val="ABD958"/>
    <a:srgbClr val="FFFF00"/>
    <a:srgbClr val="C7E68F"/>
    <a:srgbClr val="FFFF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71" autoAdjust="0"/>
    <p:restoredTop sz="93651" autoAdjust="0"/>
  </p:normalViewPr>
  <p:slideViewPr>
    <p:cSldViewPr>
      <p:cViewPr>
        <p:scale>
          <a:sx n="90" d="100"/>
          <a:sy n="90" d="100"/>
        </p:scale>
        <p:origin x="-2244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20"/>
      <c:depthPercent val="100"/>
      <c:rAngAx val="0"/>
      <c:perspective val="8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1142607174103256"/>
          <c:y val="0.11582536782726921"/>
          <c:w val="0.54274059492563431"/>
          <c:h val="0.659762075062629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50800" dir="5400000" algn="ctr" rotWithShape="0">
                <a:srgbClr val="000000">
                  <a:alpha val="89000"/>
                </a:srgbClr>
              </a:outerShdw>
            </a:effectLst>
          </c:spPr>
          <c:explosion val="4"/>
          <c:dPt>
            <c:idx val="0"/>
            <c:bubble3D val="0"/>
            <c:spPr>
              <a:solidFill>
                <a:srgbClr val="0070C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rgbClr val="D60029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rgbClr val="FF990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rgbClr val="00B05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4"/>
            <c:bubble3D val="0"/>
            <c:spPr>
              <a:solidFill>
                <a:srgbClr val="99330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5"/>
            <c:bubble3D val="0"/>
            <c:explosion val="19"/>
            <c:spPr>
              <a:solidFill>
                <a:srgbClr val="FFFF0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2470647419072615"/>
                  <c:y val="4.4676658530995776E-2"/>
                </c:manualLayout>
              </c:layout>
              <c:tx>
                <c:rich>
                  <a:bodyPr/>
                  <a:lstStyle/>
                  <a:p>
                    <a:r>
                      <a:rPr lang="ru-RU" sz="1700" dirty="0">
                        <a:solidFill>
                          <a:schemeClr val="tx1"/>
                        </a:solidFill>
                      </a:rPr>
                      <a:t>розничная торговля и общественное питание 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4902668416448065E-2"/>
                  <c:y val="3.8550130254141945E-2"/>
                </c:manualLayout>
              </c:layout>
              <c:tx>
                <c:rich>
                  <a:bodyPr/>
                  <a:lstStyle/>
                  <a:p>
                    <a:r>
                      <a:rPr lang="ru-RU" sz="1700" dirty="0" smtClean="0">
                        <a:solidFill>
                          <a:schemeClr val="tx1"/>
                        </a:solidFill>
                      </a:rPr>
                      <a:t>промышленная </a:t>
                    </a:r>
                    <a:r>
                      <a:rPr lang="ru-RU" sz="1700" dirty="0">
                        <a:solidFill>
                          <a:schemeClr val="tx1"/>
                        </a:solidFill>
                      </a:rPr>
                      <a:t>деятельность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6500328083989488E-2"/>
                  <c:y val="-8.9344770944876306E-2"/>
                </c:manualLayout>
              </c:layout>
              <c:tx>
                <c:rich>
                  <a:bodyPr/>
                  <a:lstStyle/>
                  <a:p>
                    <a:pPr>
                      <a:defRPr sz="1700" b="1">
                        <a:solidFill>
                          <a:srgbClr val="000099"/>
                        </a:solidFill>
                      </a:defRPr>
                    </a:pPr>
                    <a:r>
                      <a:rPr lang="ru-RU" sz="1700" dirty="0">
                        <a:solidFill>
                          <a:schemeClr val="tx1"/>
                        </a:solidFill>
                      </a:rPr>
                      <a:t>транспорт 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chemeClr val="bg1">
                    <a:lumMod val="75000"/>
                  </a:schemeClr>
                </a:solidFill>
                <a:ln w="2222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5137685914260766E-2"/>
                  <c:y val="-0.16232739023559048"/>
                </c:manualLayout>
              </c:layout>
              <c:tx>
                <c:rich>
                  <a:bodyPr/>
                  <a:lstStyle/>
                  <a:p>
                    <a:r>
                      <a:rPr lang="ru-RU" sz="1700" dirty="0">
                        <a:solidFill>
                          <a:schemeClr val="tx1"/>
                        </a:solidFill>
                      </a:rPr>
                      <a:t>строительство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4946412948381548E-2"/>
                  <c:y val="-8.9143326755730112E-2"/>
                </c:manualLayout>
              </c:layout>
              <c:tx>
                <c:rich>
                  <a:bodyPr/>
                  <a:lstStyle/>
                  <a:p>
                    <a:r>
                      <a:rPr lang="ru-RU" sz="1700" dirty="0">
                        <a:solidFill>
                          <a:schemeClr val="tx1"/>
                        </a:solidFill>
                      </a:rPr>
                      <a:t>курортно-туристический комплекс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1656146106736659"/>
                  <c:y val="2.3604724293541327E-2"/>
                </c:manualLayout>
              </c:layout>
              <c:tx>
                <c:rich>
                  <a:bodyPr/>
                  <a:lstStyle/>
                  <a:p>
                    <a:r>
                      <a:rPr lang="ru-RU" sz="1700" dirty="0">
                        <a:solidFill>
                          <a:schemeClr val="tx1"/>
                        </a:solidFill>
                      </a:rPr>
                      <a:t>сельское хозяйство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7254123998587382E-2"/>
                  <c:y val="-4.371771192089783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sz="17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розничная торговля и общественное питание </c:v>
                </c:pt>
                <c:pt idx="1">
                  <c:v>промышленная деятельность</c:v>
                </c:pt>
                <c:pt idx="2">
                  <c:v>транспорт </c:v>
                </c:pt>
                <c:pt idx="3">
                  <c:v>строительство</c:v>
                </c:pt>
                <c:pt idx="4">
                  <c:v>курортно-туристический комплекс</c:v>
                </c:pt>
                <c:pt idx="5">
                  <c:v>сельское хозяйство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37.1</c:v>
                </c:pt>
                <c:pt idx="1">
                  <c:v>23.9</c:v>
                </c:pt>
                <c:pt idx="2">
                  <c:v>33.200000000000003</c:v>
                </c:pt>
                <c:pt idx="3">
                  <c:v>4.9000000000000004</c:v>
                </c:pt>
                <c:pt idx="4">
                  <c:v>8.4</c:v>
                </c:pt>
                <c:pt idx="5">
                  <c:v>1.1000000000000001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ln cmpd="thickThin">
      <a:prstDash val="solid"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bg2">
            <a:alpha val="16000"/>
          </a:schemeClr>
        </a:solidFill>
        <a:effectLst>
          <a:glow rad="622300">
            <a:schemeClr val="accent1">
              <a:alpha val="0"/>
            </a:schemeClr>
          </a:glow>
        </a:effectLst>
        <a:scene3d>
          <a:camera prst="orthographicFront"/>
          <a:lightRig rig="threePt" dir="t"/>
        </a:scene3d>
        <a:sp3d>
          <a:bevelT/>
        </a:sp3d>
      </c:spPr>
    </c:sideWall>
    <c:backWall>
      <c:thickness val="0"/>
      <c:spPr>
        <a:solidFill>
          <a:schemeClr val="bg2">
            <a:alpha val="44000"/>
          </a:schemeClr>
        </a:solidFill>
        <a:effectLst>
          <a:glow rad="622300">
            <a:schemeClr val="accent1">
              <a:alpha val="0"/>
            </a:schemeClr>
          </a:glow>
        </a:effectLst>
        <a:scene3d>
          <a:camera prst="orthographicFront"/>
          <a:lightRig rig="threePt" dir="t"/>
        </a:scene3d>
        <a:sp3d>
          <a:bevelT/>
        </a:sp3d>
      </c:spPr>
    </c:backWall>
    <c:plotArea>
      <c:layout>
        <c:manualLayout>
          <c:layoutTarget val="inner"/>
          <c:xMode val="edge"/>
          <c:yMode val="edge"/>
          <c:x val="3.9892388451443571E-2"/>
          <c:y val="2.580635838150289E-2"/>
          <c:w val="0.60548359580052491"/>
          <c:h val="0.853906069364161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 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55</c:v>
                </c:pt>
                <c:pt idx="1">
                  <c:v>56</c:v>
                </c:pt>
                <c:pt idx="2">
                  <c:v>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УСН </c:v>
                </c:pt>
              </c:strCache>
            </c:strRef>
          </c:tx>
          <c:spPr>
            <a:solidFill>
              <a:srgbClr val="00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6%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54</c:v>
                </c:pt>
                <c:pt idx="1">
                  <c:v>55</c:v>
                </c:pt>
                <c:pt idx="2">
                  <c:v>55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прибыль </c:v>
                </c:pt>
              </c:strCache>
            </c:strRef>
          </c:tx>
          <c:spPr>
            <a:solidFill>
              <a:srgbClr val="FF7C8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7%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400" b="1" smtClean="0"/>
                      <a:t>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66</c:v>
                </c:pt>
                <c:pt idx="1">
                  <c:v>66</c:v>
                </c:pt>
                <c:pt idx="2">
                  <c:v>66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ЕНВД </c:v>
                </c:pt>
              </c:strCache>
            </c:strRef>
          </c:tx>
          <c:spPr>
            <a:solidFill>
              <a:srgbClr val="00CCFF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400" b="1" dirty="0" smtClean="0"/>
                      <a:t>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400" b="1" dirty="0" smtClean="0"/>
                      <a:t>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74</c:v>
                </c:pt>
                <c:pt idx="1">
                  <c:v>75</c:v>
                </c:pt>
                <c:pt idx="2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Арендная плата за зем. участки 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4.1666666666666666E-3"/>
                  <c:y val="8.1567116249197918E-3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dirty="0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555555555555558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dirty="0" smtClean="0"/>
                      <a:t>15%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7222222222222224E-3"/>
                  <c:y val="2.0391779062299293E-3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dirty="0" smtClean="0"/>
                      <a:t>15%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131</c:v>
                </c:pt>
                <c:pt idx="1">
                  <c:v>131</c:v>
                </c:pt>
                <c:pt idx="2">
                  <c:v>131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НДФЛ </c:v>
                </c:pt>
              </c:strCache>
            </c:strRef>
          </c:tx>
          <c:spPr>
            <a:solidFill>
              <a:srgbClr val="CC3300">
                <a:alpha val="8078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CC3300">
                  <a:alpha val="84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invertIfNegative val="0"/>
            <c:bubble3D val="0"/>
            <c:spPr>
              <a:solidFill>
                <a:srgbClr val="CC3300">
                  <a:alpha val="93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CC3300">
                  <a:alpha val="84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8.3333333333333332E-3"/>
                  <c:y val="-3.7384496411989346E-17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smtClean="0"/>
                      <a:t>59%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666666666666666E-2"/>
                  <c:y val="-6.1175337186898252E-3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smtClean="0"/>
                      <a:t>58%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277777777777777E-2"/>
                  <c:y val="-4.0783558124598586E-3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smtClean="0"/>
                      <a:t>63%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558</c:v>
                </c:pt>
                <c:pt idx="1">
                  <c:v>533</c:v>
                </c:pt>
                <c:pt idx="2">
                  <c:v>535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6"/>
        <c:gapDepth val="222"/>
        <c:shape val="box"/>
        <c:axId val="143413632"/>
        <c:axId val="143415168"/>
        <c:axId val="0"/>
      </c:bar3DChart>
      <c:catAx>
        <c:axId val="1434136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3415168"/>
        <c:crosses val="autoZero"/>
        <c:auto val="1"/>
        <c:lblAlgn val="ctr"/>
        <c:lblOffset val="100"/>
        <c:noMultiLvlLbl val="0"/>
      </c:catAx>
      <c:valAx>
        <c:axId val="143415168"/>
        <c:scaling>
          <c:orientation val="minMax"/>
          <c:max val="1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43413632"/>
        <c:crosses val="autoZero"/>
        <c:crossBetween val="between"/>
        <c:majorUnit val="300"/>
      </c:valAx>
    </c:plotArea>
    <c:legend>
      <c:legendPos val="l"/>
      <c:layout>
        <c:manualLayout>
          <c:xMode val="edge"/>
          <c:yMode val="edge"/>
          <c:x val="0.65919925634295717"/>
          <c:y val="0.73074832153068792"/>
          <c:w val="0.3220777559055118"/>
          <c:h val="0.25717430721535761"/>
        </c:manualLayout>
      </c:layout>
      <c:overlay val="0"/>
      <c:spPr>
        <a:solidFill>
          <a:schemeClr val="bg2"/>
        </a:solidFill>
        <a:effectLst>
          <a:outerShdw blurRad="50800" dist="38100" dir="16200000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 prst="relaxedInset"/>
        </a:sp3d>
      </c:spPr>
      <c:txPr>
        <a:bodyPr/>
        <a:lstStyle/>
        <a:p>
          <a:pPr>
            <a:defRPr sz="125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30"/>
      <c:depthPercent val="110"/>
      <c:rAngAx val="1"/>
    </c:view3D>
    <c:floor>
      <c:thickness val="0"/>
    </c:floor>
    <c:sideWall>
      <c:thickness val="0"/>
      <c:spPr>
        <a:solidFill>
          <a:schemeClr val="bg2">
            <a:alpha val="19000"/>
          </a:schemeClr>
        </a:solidFill>
      </c:spPr>
    </c:sideWall>
    <c:backWall>
      <c:thickness val="0"/>
      <c:spPr>
        <a:solidFill>
          <a:schemeClr val="bg2">
            <a:alpha val="55000"/>
          </a:schemeClr>
        </a:solidFill>
      </c:spPr>
    </c:backWall>
    <c:plotArea>
      <c:layout>
        <c:manualLayout>
          <c:layoutTarget val="inner"/>
          <c:xMode val="edge"/>
          <c:yMode val="edge"/>
          <c:x val="5.106624336774003E-2"/>
          <c:y val="0.13971865366391978"/>
          <c:w val="0.94788658357330591"/>
          <c:h val="0.451419926349754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9.7995158655133415E-3"/>
                  <c:y val="0.4477958904602540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682962946772527E-2"/>
                  <c:y val="0.4613276236400494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635489352866284E-2"/>
                  <c:y val="0.45437883095229525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9430950728660652E-2"/>
                  <c:y val="0.4458631712788034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042916391176295E-2"/>
                  <c:y val="0.41808929192606187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sz="28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907</c:v>
                </c:pt>
                <c:pt idx="1">
                  <c:v>955</c:v>
                </c:pt>
                <c:pt idx="2">
                  <c:v>938</c:v>
                </c:pt>
                <c:pt idx="3">
                  <c:v>916</c:v>
                </c:pt>
                <c:pt idx="4">
                  <c:v>843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168"/>
        <c:shape val="cylinder"/>
        <c:axId val="156694016"/>
        <c:axId val="156695552"/>
        <c:axId val="0"/>
      </c:bar3DChart>
      <c:catAx>
        <c:axId val="156694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6695552"/>
        <c:crosses val="autoZero"/>
        <c:auto val="1"/>
        <c:lblAlgn val="ctr"/>
        <c:lblOffset val="100"/>
        <c:noMultiLvlLbl val="0"/>
      </c:catAx>
      <c:valAx>
        <c:axId val="156695552"/>
        <c:scaling>
          <c:orientation val="minMax"/>
          <c:max val="1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56694016"/>
        <c:crosses val="autoZero"/>
        <c:crossBetween val="between"/>
        <c:majorUnit val="3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862314085739282E-2"/>
          <c:y val="6.0855371758945016E-2"/>
          <c:w val="0.62755916447944005"/>
          <c:h val="0.7969837752463557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Краевой бюджет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6.666666666666668E-2"/>
                  <c:y val="-1.6771477395482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3888888888888884E-2"/>
                  <c:y val="-2.0125772874578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500000000000001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1104.4000000000001</c:v>
                </c:pt>
                <c:pt idx="1">
                  <c:v>1068.7</c:v>
                </c:pt>
                <c:pt idx="2">
                  <c:v>1069.2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-7.2222222222222229E-2"/>
                  <c:y val="-6.70859095819280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5555555555555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666666666666668E-2"/>
                  <c:y val="3.3542954790964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943</c:v>
                </c:pt>
                <c:pt idx="1">
                  <c:v>939.6</c:v>
                </c:pt>
                <c:pt idx="2">
                  <c:v>835.5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 поселений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-7.2222222222222229E-2"/>
                  <c:y val="-2.683436383277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2777777777777785E-2"/>
                  <c:y val="-6.70859095819277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7222222222222228E-2"/>
                  <c:y val="-3.68972502700604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29.5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0379776"/>
        <c:axId val="167060608"/>
        <c:axId val="0"/>
      </c:bar3DChart>
      <c:catAx>
        <c:axId val="200379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7060608"/>
        <c:crosses val="autoZero"/>
        <c:auto val="1"/>
        <c:lblAlgn val="ctr"/>
        <c:lblOffset val="100"/>
        <c:noMultiLvlLbl val="0"/>
      </c:catAx>
      <c:valAx>
        <c:axId val="167060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03797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E68F6A-BD03-4565-95D2-C0D40DEDC875}" type="doc">
      <dgm:prSet loTypeId="urn:microsoft.com/office/officeart/2005/8/layout/arrow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AEBB74-21F3-4CCF-9536-081E474B9646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tx1"/>
              </a:solidFill>
            </a:rPr>
            <a:t>Объем расходов на </a:t>
          </a:r>
        </a:p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tx1"/>
              </a:solidFill>
            </a:rPr>
            <a:t>1 жителя в 2017 году</a:t>
          </a:r>
        </a:p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tx1"/>
              </a:solidFill>
            </a:rPr>
            <a:t>16 012 руб.</a:t>
          </a:r>
          <a:endParaRPr lang="ru-RU" sz="2400" b="1" dirty="0">
            <a:solidFill>
              <a:schemeClr val="tx1"/>
            </a:solidFill>
          </a:endParaRPr>
        </a:p>
      </dgm:t>
    </dgm:pt>
    <dgm:pt modelId="{916B6CB7-82D3-49C9-A460-BC7B119204D0}" type="parTrans" cxnId="{6B8C386B-F328-4BFB-B3D7-4C992243E65E}">
      <dgm:prSet/>
      <dgm:spPr/>
      <dgm:t>
        <a:bodyPr/>
        <a:lstStyle/>
        <a:p>
          <a:endParaRPr lang="ru-RU"/>
        </a:p>
      </dgm:t>
    </dgm:pt>
    <dgm:pt modelId="{7630EFA3-78B5-4823-BFAD-03624A26AE18}" type="sibTrans" cxnId="{6B8C386B-F328-4BFB-B3D7-4C992243E65E}">
      <dgm:prSet/>
      <dgm:spPr/>
      <dgm:t>
        <a:bodyPr/>
        <a:lstStyle/>
        <a:p>
          <a:endParaRPr lang="ru-RU"/>
        </a:p>
      </dgm:t>
    </dgm:pt>
    <dgm:pt modelId="{F2EFB3DA-56A7-4A27-9A4F-A6CA8E6D1614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i="0" dirty="0" smtClean="0">
              <a:solidFill>
                <a:schemeClr val="tx1"/>
              </a:solidFill>
            </a:rPr>
            <a:t>Объем доходов на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i="0" dirty="0" smtClean="0">
              <a:solidFill>
                <a:schemeClr val="tx1"/>
              </a:solidFill>
            </a:rPr>
            <a:t>1 жителя в 2019 году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i="0" dirty="0" smtClean="0">
              <a:solidFill>
                <a:schemeClr val="tx1"/>
              </a:solidFill>
            </a:rPr>
            <a:t>16 012 руб.</a:t>
          </a:r>
          <a:endParaRPr lang="ru-RU" sz="2400" i="0" dirty="0">
            <a:solidFill>
              <a:schemeClr val="tx1"/>
            </a:solidFill>
          </a:endParaRPr>
        </a:p>
      </dgm:t>
    </dgm:pt>
    <dgm:pt modelId="{1E67D31C-1132-401B-88C4-DFCC3CB789A9}" type="sibTrans" cxnId="{45A3757B-6E79-4997-91AC-04372F229FD2}">
      <dgm:prSet/>
      <dgm:spPr/>
      <dgm:t>
        <a:bodyPr/>
        <a:lstStyle/>
        <a:p>
          <a:endParaRPr lang="ru-RU"/>
        </a:p>
      </dgm:t>
    </dgm:pt>
    <dgm:pt modelId="{FA1594BA-F1A0-4442-AF42-2741D43015FA}" type="parTrans" cxnId="{45A3757B-6E79-4997-91AC-04372F229FD2}">
      <dgm:prSet/>
      <dgm:spPr/>
      <dgm:t>
        <a:bodyPr/>
        <a:lstStyle/>
        <a:p>
          <a:endParaRPr lang="ru-RU"/>
        </a:p>
      </dgm:t>
    </dgm:pt>
    <dgm:pt modelId="{7DD24C1D-A377-4215-8D4B-8066522E74AF}">
      <dgm:prSet/>
      <dgm:spPr/>
      <dgm:t>
        <a:bodyPr/>
        <a:lstStyle/>
        <a:p>
          <a:endParaRPr lang="ru-RU"/>
        </a:p>
      </dgm:t>
    </dgm:pt>
    <dgm:pt modelId="{43A62757-BE86-4D77-A3A1-677F6B56DB9F}" type="parTrans" cxnId="{BD292404-7A6F-4E3C-84F0-FEFDF695DD05}">
      <dgm:prSet/>
      <dgm:spPr/>
      <dgm:t>
        <a:bodyPr/>
        <a:lstStyle/>
        <a:p>
          <a:endParaRPr lang="ru-RU"/>
        </a:p>
      </dgm:t>
    </dgm:pt>
    <dgm:pt modelId="{53F70409-A9B9-40C6-9D6C-F9A9BE13D41A}" type="sibTrans" cxnId="{BD292404-7A6F-4E3C-84F0-FEFDF695DD05}">
      <dgm:prSet/>
      <dgm:spPr/>
      <dgm:t>
        <a:bodyPr/>
        <a:lstStyle/>
        <a:p>
          <a:endParaRPr lang="ru-RU"/>
        </a:p>
      </dgm:t>
    </dgm:pt>
    <dgm:pt modelId="{1E1B89C6-2592-4B8B-BEF3-80A99FAC356C}">
      <dgm:prSet/>
      <dgm:spPr/>
      <dgm:t>
        <a:bodyPr/>
        <a:lstStyle/>
        <a:p>
          <a:endParaRPr lang="ru-RU"/>
        </a:p>
      </dgm:t>
    </dgm:pt>
    <dgm:pt modelId="{B9760386-0DD8-478E-9DBA-A868BEEE4813}" type="parTrans" cxnId="{F93CE85B-87C2-4DA3-967A-9D5223BDE371}">
      <dgm:prSet/>
      <dgm:spPr/>
      <dgm:t>
        <a:bodyPr/>
        <a:lstStyle/>
        <a:p>
          <a:endParaRPr lang="ru-RU"/>
        </a:p>
      </dgm:t>
    </dgm:pt>
    <dgm:pt modelId="{9478E0BD-A627-4221-A926-8EE887772794}" type="sibTrans" cxnId="{F93CE85B-87C2-4DA3-967A-9D5223BDE371}">
      <dgm:prSet/>
      <dgm:spPr/>
      <dgm:t>
        <a:bodyPr/>
        <a:lstStyle/>
        <a:p>
          <a:endParaRPr lang="ru-RU"/>
        </a:p>
      </dgm:t>
    </dgm:pt>
    <dgm:pt modelId="{D5A12582-801F-4A82-A3AC-CF35667C38A8}">
      <dgm:prSet custT="1"/>
      <dgm:spPr/>
      <dgm:t>
        <a:bodyPr/>
        <a:lstStyle/>
        <a:p>
          <a:endParaRPr lang="ru-RU" sz="1800" dirty="0"/>
        </a:p>
      </dgm:t>
    </dgm:pt>
    <dgm:pt modelId="{6C79151C-4A48-4F8E-9A75-BB6CC08F9582}" type="parTrans" cxnId="{224F8D50-CEC6-40E4-89D5-ADFF3A277430}">
      <dgm:prSet/>
      <dgm:spPr/>
      <dgm:t>
        <a:bodyPr/>
        <a:lstStyle/>
        <a:p>
          <a:endParaRPr lang="ru-RU"/>
        </a:p>
      </dgm:t>
    </dgm:pt>
    <dgm:pt modelId="{FCED2081-4AC5-4865-8C21-677CD4A20F51}" type="sibTrans" cxnId="{224F8D50-CEC6-40E4-89D5-ADFF3A277430}">
      <dgm:prSet/>
      <dgm:spPr/>
      <dgm:t>
        <a:bodyPr/>
        <a:lstStyle/>
        <a:p>
          <a:endParaRPr lang="ru-RU"/>
        </a:p>
      </dgm:t>
    </dgm:pt>
    <dgm:pt modelId="{5B5EA33E-A91B-405E-8EC7-D9D495958FDB}" type="pres">
      <dgm:prSet presAssocID="{1DE68F6A-BD03-4565-95D2-C0D40DEDC87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5A6AEB-2B23-4CC0-B1A5-C2053B4A1FFE}" type="pres">
      <dgm:prSet presAssocID="{1DE68F6A-BD03-4565-95D2-C0D40DEDC875}" presName="divider" presStyleLbl="fgShp" presStyleIdx="0" presStyleCnt="1" custAng="300000" custScaleX="100000" custLinFactNeighborX="3995" custLinFactNeighborY="-4158"/>
      <dgm:spPr>
        <a:solidFill>
          <a:srgbClr val="008A00"/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gm:spPr>
    </dgm:pt>
    <dgm:pt modelId="{26E28223-9AAD-4421-8C20-81C8BDF3CF9F}" type="pres">
      <dgm:prSet presAssocID="{F2EFB3DA-56A7-4A27-9A4F-A6CA8E6D1614}" presName="downArrow" presStyleLbl="node1" presStyleIdx="0" presStyleCnt="2" custScaleX="56451" custScaleY="49154" custLinFactNeighborX="-29667" custLinFactNeighborY="16517"/>
      <dgm:spPr>
        <a:solidFill>
          <a:srgbClr val="008A00"/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6168DB7A-C2E0-4A87-8736-553423045DDC}" type="pres">
      <dgm:prSet presAssocID="{F2EFB3DA-56A7-4A27-9A4F-A6CA8E6D1614}" presName="downArrowText" presStyleLbl="revTx" presStyleIdx="0" presStyleCnt="2" custScaleX="254836" custScaleY="69089" custLinFactNeighborX="-10252" custLinFactNeighborY="23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8A6D9-B0A4-4278-960B-ADF9CCDC5D8B}" type="pres">
      <dgm:prSet presAssocID="{3DAEBB74-21F3-4CCF-9536-081E474B9646}" presName="upArrow" presStyleLbl="node1" presStyleIdx="1" presStyleCnt="2" custScaleX="67718" custScaleY="46131" custLinFactNeighborX="52935" custLinFactNeighborY="-7677"/>
      <dgm:spPr>
        <a:solidFill>
          <a:srgbClr val="008A00"/>
        </a:solid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72623021-5169-4F56-B1FC-3010C6EE6E6D}" type="pres">
      <dgm:prSet presAssocID="{3DAEBB74-21F3-4CCF-9536-081E474B9646}" presName="upArrowText" presStyleLbl="revTx" presStyleIdx="1" presStyleCnt="2" custScaleX="262582" custScaleY="54562" custLinFactNeighborX="39346" custLinFactNeighborY="-28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4F8D50-CEC6-40E4-89D5-ADFF3A277430}" srcId="{1DE68F6A-BD03-4565-95D2-C0D40DEDC875}" destId="{D5A12582-801F-4A82-A3AC-CF35667C38A8}" srcOrd="2" destOrd="0" parTransId="{6C79151C-4A48-4F8E-9A75-BB6CC08F9582}" sibTransId="{FCED2081-4AC5-4865-8C21-677CD4A20F51}"/>
    <dgm:cxn modelId="{3617FE4F-9AB8-40D6-A103-0832C21B6734}" type="presOf" srcId="{1DE68F6A-BD03-4565-95D2-C0D40DEDC875}" destId="{5B5EA33E-A91B-405E-8EC7-D9D495958FDB}" srcOrd="0" destOrd="0" presId="urn:microsoft.com/office/officeart/2005/8/layout/arrow3"/>
    <dgm:cxn modelId="{D6C4AFC4-8CBD-4785-A650-2901B6CF8256}" type="presOf" srcId="{3DAEBB74-21F3-4CCF-9536-081E474B9646}" destId="{72623021-5169-4F56-B1FC-3010C6EE6E6D}" srcOrd="0" destOrd="0" presId="urn:microsoft.com/office/officeart/2005/8/layout/arrow3"/>
    <dgm:cxn modelId="{45A3757B-6E79-4997-91AC-04372F229FD2}" srcId="{1DE68F6A-BD03-4565-95D2-C0D40DEDC875}" destId="{F2EFB3DA-56A7-4A27-9A4F-A6CA8E6D1614}" srcOrd="0" destOrd="0" parTransId="{FA1594BA-F1A0-4442-AF42-2741D43015FA}" sibTransId="{1E67D31C-1132-401B-88C4-DFCC3CB789A9}"/>
    <dgm:cxn modelId="{6B8C386B-F328-4BFB-B3D7-4C992243E65E}" srcId="{1DE68F6A-BD03-4565-95D2-C0D40DEDC875}" destId="{3DAEBB74-21F3-4CCF-9536-081E474B9646}" srcOrd="1" destOrd="0" parTransId="{916B6CB7-82D3-49C9-A460-BC7B119204D0}" sibTransId="{7630EFA3-78B5-4823-BFAD-03624A26AE18}"/>
    <dgm:cxn modelId="{F93CE85B-87C2-4DA3-967A-9D5223BDE371}" srcId="{1DE68F6A-BD03-4565-95D2-C0D40DEDC875}" destId="{1E1B89C6-2592-4B8B-BEF3-80A99FAC356C}" srcOrd="4" destOrd="0" parTransId="{B9760386-0DD8-478E-9DBA-A868BEEE4813}" sibTransId="{9478E0BD-A627-4221-A926-8EE887772794}"/>
    <dgm:cxn modelId="{BD292404-7A6F-4E3C-84F0-FEFDF695DD05}" srcId="{1DE68F6A-BD03-4565-95D2-C0D40DEDC875}" destId="{7DD24C1D-A377-4215-8D4B-8066522E74AF}" srcOrd="3" destOrd="0" parTransId="{43A62757-BE86-4D77-A3A1-677F6B56DB9F}" sibTransId="{53F70409-A9B9-40C6-9D6C-F9A9BE13D41A}"/>
    <dgm:cxn modelId="{4353B5F4-05D4-46D7-B033-87C1BF20403C}" type="presOf" srcId="{F2EFB3DA-56A7-4A27-9A4F-A6CA8E6D1614}" destId="{6168DB7A-C2E0-4A87-8736-553423045DDC}" srcOrd="0" destOrd="0" presId="urn:microsoft.com/office/officeart/2005/8/layout/arrow3"/>
    <dgm:cxn modelId="{FE217DB6-23A5-47EC-8717-42629166D2EC}" type="presParOf" srcId="{5B5EA33E-A91B-405E-8EC7-D9D495958FDB}" destId="{B65A6AEB-2B23-4CC0-B1A5-C2053B4A1FFE}" srcOrd="0" destOrd="0" presId="urn:microsoft.com/office/officeart/2005/8/layout/arrow3"/>
    <dgm:cxn modelId="{2EBD0A4F-06FF-4B56-AF52-07B8B06BF9A3}" type="presParOf" srcId="{5B5EA33E-A91B-405E-8EC7-D9D495958FDB}" destId="{26E28223-9AAD-4421-8C20-81C8BDF3CF9F}" srcOrd="1" destOrd="0" presId="urn:microsoft.com/office/officeart/2005/8/layout/arrow3"/>
    <dgm:cxn modelId="{1730B4AC-D889-4587-86CE-34FBE8E0ECF5}" type="presParOf" srcId="{5B5EA33E-A91B-405E-8EC7-D9D495958FDB}" destId="{6168DB7A-C2E0-4A87-8736-553423045DDC}" srcOrd="2" destOrd="0" presId="urn:microsoft.com/office/officeart/2005/8/layout/arrow3"/>
    <dgm:cxn modelId="{5E3E1720-97FA-4BE4-B234-C42B95D6FCDF}" type="presParOf" srcId="{5B5EA33E-A91B-405E-8EC7-D9D495958FDB}" destId="{BA28A6D9-B0A4-4278-960B-ADF9CCDC5D8B}" srcOrd="3" destOrd="0" presId="urn:microsoft.com/office/officeart/2005/8/layout/arrow3"/>
    <dgm:cxn modelId="{DF5C1D9F-EF11-4CF0-8032-15A734DFA62E}" type="presParOf" srcId="{5B5EA33E-A91B-405E-8EC7-D9D495958FDB}" destId="{72623021-5169-4F56-B1FC-3010C6EE6E6D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5BC33A-8879-4AA8-AAE8-1C6F0818F239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1964BB-F41C-42BC-8E5C-5DEABF1ECE40}">
      <dgm:prSet phldrT="[Текст]" custT="1"/>
      <dgm:spPr>
        <a:solidFill>
          <a:srgbClr val="00206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solidFill>
                <a:schemeClr val="bg1"/>
              </a:solidFill>
            </a:rPr>
            <a:t>Проект бюджета муниципального образования Туапсинский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200" b="1" dirty="0" smtClean="0">
              <a:solidFill>
                <a:schemeClr val="bg1"/>
              </a:solidFill>
            </a:rPr>
            <a:t> район</a:t>
          </a:r>
          <a:endParaRPr lang="ru-RU" sz="2200" dirty="0">
            <a:solidFill>
              <a:schemeClr val="bg1"/>
            </a:solidFill>
          </a:endParaRPr>
        </a:p>
      </dgm:t>
    </dgm:pt>
    <dgm:pt modelId="{53249F8C-BB3B-494F-B11C-01B88163B488}" type="parTrans" cxnId="{5C7DC50D-29A0-49F6-A1EB-EDCAB7964259}">
      <dgm:prSet/>
      <dgm:spPr/>
      <dgm:t>
        <a:bodyPr/>
        <a:lstStyle/>
        <a:p>
          <a:endParaRPr lang="ru-RU"/>
        </a:p>
      </dgm:t>
    </dgm:pt>
    <dgm:pt modelId="{AA3B35C4-9302-4D4E-BFE7-88ADFB417814}" type="sibTrans" cxnId="{5C7DC50D-29A0-49F6-A1EB-EDCAB7964259}">
      <dgm:prSet/>
      <dgm:spPr/>
      <dgm:t>
        <a:bodyPr/>
        <a:lstStyle/>
        <a:p>
          <a:endParaRPr lang="ru-RU"/>
        </a:p>
      </dgm:t>
    </dgm:pt>
    <dgm:pt modelId="{BEFCE5AD-18BD-47D0-BAB2-6C5958307B5D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800" b="1" dirty="0" smtClean="0">
              <a:solidFill>
                <a:srgbClr val="002060"/>
              </a:solidFill>
            </a:rPr>
            <a:t>Бюджетное послание Президента Российской Федерации  Федеральному собранию с учетом майских Указов Президента</a:t>
          </a:r>
          <a:endParaRPr lang="ru-RU" sz="1800" dirty="0">
            <a:solidFill>
              <a:srgbClr val="002060"/>
            </a:solidFill>
          </a:endParaRPr>
        </a:p>
      </dgm:t>
    </dgm:pt>
    <dgm:pt modelId="{F07A43A2-CF0D-49C2-ADF2-2C0ADC953B67}" type="parTrans" cxnId="{1EFF36AE-7B0D-428C-8681-2DAA68DF76E8}">
      <dgm:prSet/>
      <dgm:spPr/>
      <dgm:t>
        <a:bodyPr/>
        <a:lstStyle/>
        <a:p>
          <a:endParaRPr lang="ru-RU" dirty="0"/>
        </a:p>
      </dgm:t>
    </dgm:pt>
    <dgm:pt modelId="{FB2335E8-BDBB-4E4F-A1D0-A7D2CBA7A921}" type="sibTrans" cxnId="{1EFF36AE-7B0D-428C-8681-2DAA68DF76E8}">
      <dgm:prSet/>
      <dgm:spPr/>
      <dgm:t>
        <a:bodyPr/>
        <a:lstStyle/>
        <a:p>
          <a:endParaRPr lang="ru-RU"/>
        </a:p>
      </dgm:t>
    </dgm:pt>
    <dgm:pt modelId="{61B469F6-1F67-4D15-8A71-1F5C1C0D4080}">
      <dgm:prSet phldrT="[Текст]" custT="1"/>
      <dgm:spPr>
        <a:solidFill>
          <a:srgbClr val="FF9966"/>
        </a:solidFill>
      </dgm:spPr>
      <dgm:t>
        <a:bodyPr/>
        <a:lstStyle/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200" b="1" dirty="0" smtClean="0">
            <a:solidFill>
              <a:srgbClr val="002060"/>
            </a:solidFill>
          </a:endParaRPr>
        </a:p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dirty="0" smtClean="0">
              <a:solidFill>
                <a:srgbClr val="002060"/>
              </a:solidFill>
            </a:rPr>
            <a:t>Основные направления бюджетной и налоговой политики МО Туапсинский район на 2019 год и на плановый период 2020 и 2021 годов </a:t>
          </a:r>
          <a:endParaRPr lang="ru-RU" sz="1600" dirty="0" smtClean="0">
            <a:solidFill>
              <a:srgbClr val="002060"/>
            </a:solidFill>
          </a:endParaRPr>
        </a:p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200" dirty="0">
            <a:solidFill>
              <a:srgbClr val="002060"/>
            </a:solidFill>
          </a:endParaRPr>
        </a:p>
      </dgm:t>
    </dgm:pt>
    <dgm:pt modelId="{6607B006-395C-47AA-903F-99F93714733B}" type="parTrans" cxnId="{F98313FA-7DFB-4E72-9398-EDED8BB5DBD1}">
      <dgm:prSet/>
      <dgm:spPr/>
      <dgm:t>
        <a:bodyPr/>
        <a:lstStyle/>
        <a:p>
          <a:endParaRPr lang="ru-RU" dirty="0"/>
        </a:p>
      </dgm:t>
    </dgm:pt>
    <dgm:pt modelId="{65A823B2-2DF7-4661-A893-EDA85174815D}" type="sibTrans" cxnId="{F98313FA-7DFB-4E72-9398-EDED8BB5DBD1}">
      <dgm:prSet/>
      <dgm:spPr/>
      <dgm:t>
        <a:bodyPr/>
        <a:lstStyle/>
        <a:p>
          <a:endParaRPr lang="ru-RU"/>
        </a:p>
      </dgm:t>
    </dgm:pt>
    <dgm:pt modelId="{7B407867-121C-4EE0-8E89-9D89A0746FC7}">
      <dgm:prSet phldrT="[Текст]" custT="1"/>
      <dgm:spPr>
        <a:solidFill>
          <a:srgbClr val="66CCFF"/>
        </a:solidFill>
      </dgm:spPr>
      <dgm:t>
        <a:bodyPr/>
        <a:lstStyle/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200" b="1" dirty="0" smtClean="0">
            <a:solidFill>
              <a:srgbClr val="002060"/>
            </a:solidFill>
          </a:endParaRPr>
        </a:p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Прогноз социально-</a:t>
          </a:r>
        </a:p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экономического  развития  </a:t>
          </a:r>
        </a:p>
        <a:p>
          <a:r>
            <a:rPr lang="ru-RU" sz="1800" b="1" dirty="0" smtClean="0">
              <a:solidFill>
                <a:srgbClr val="002060"/>
              </a:solidFill>
            </a:rPr>
            <a:t>МО Туапсинский район на </a:t>
          </a:r>
          <a:r>
            <a:rPr lang="ru-RU" sz="1600" b="1" dirty="0" smtClean="0">
              <a:solidFill>
                <a:srgbClr val="002060"/>
              </a:solidFill>
            </a:rPr>
            <a:t>2019 год </a:t>
          </a:r>
        </a:p>
        <a:p>
          <a:r>
            <a:rPr lang="ru-RU" sz="1600" b="1" dirty="0" smtClean="0">
              <a:solidFill>
                <a:srgbClr val="002060"/>
              </a:solidFill>
            </a:rPr>
            <a:t>и на период до 2021 года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200" dirty="0">
            <a:solidFill>
              <a:srgbClr val="002060"/>
            </a:solidFill>
          </a:endParaRPr>
        </a:p>
      </dgm:t>
    </dgm:pt>
    <dgm:pt modelId="{D94F7E24-3993-4B01-994B-6C9A66C3C6EE}" type="parTrans" cxnId="{878D54C4-CCD7-4A9C-A4AD-358301606B00}">
      <dgm:prSet/>
      <dgm:spPr/>
      <dgm:t>
        <a:bodyPr/>
        <a:lstStyle/>
        <a:p>
          <a:endParaRPr lang="ru-RU" dirty="0"/>
        </a:p>
      </dgm:t>
    </dgm:pt>
    <dgm:pt modelId="{814B43FA-F22D-4B9B-9C41-F6DFFDE371DF}" type="sibTrans" cxnId="{878D54C4-CCD7-4A9C-A4AD-358301606B00}">
      <dgm:prSet/>
      <dgm:spPr/>
      <dgm:t>
        <a:bodyPr/>
        <a:lstStyle/>
        <a:p>
          <a:endParaRPr lang="ru-RU"/>
        </a:p>
      </dgm:t>
    </dgm:pt>
    <dgm:pt modelId="{68B606B4-AFA8-48FD-95CA-0E03B38FF98C}">
      <dgm:prSet phldrT="[Текст]" custT="1"/>
      <dgm:spPr>
        <a:solidFill>
          <a:srgbClr val="FFFF66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2000" b="1" dirty="0" smtClean="0">
              <a:solidFill>
                <a:srgbClr val="002060"/>
              </a:solidFill>
            </a:rPr>
            <a:t>Муниципальные программы  </a:t>
          </a:r>
        </a:p>
        <a:p>
          <a:pPr>
            <a:spcAft>
              <a:spcPts val="0"/>
            </a:spcAft>
          </a:pPr>
          <a:r>
            <a:rPr lang="ru-RU" sz="2000" b="1" dirty="0" smtClean="0">
              <a:solidFill>
                <a:srgbClr val="002060"/>
              </a:solidFill>
            </a:rPr>
            <a:t>МО Туапсинский район</a:t>
          </a:r>
          <a:endParaRPr lang="ru-RU" sz="2000" b="1" dirty="0">
            <a:solidFill>
              <a:srgbClr val="002060"/>
            </a:solidFill>
          </a:endParaRPr>
        </a:p>
      </dgm:t>
    </dgm:pt>
    <dgm:pt modelId="{4F12C390-E1AC-4E57-9485-E0693DCBAE72}" type="parTrans" cxnId="{BD354C52-3136-4AFE-ADE1-E65E565DE2D8}">
      <dgm:prSet/>
      <dgm:spPr/>
      <dgm:t>
        <a:bodyPr/>
        <a:lstStyle/>
        <a:p>
          <a:endParaRPr lang="ru-RU" dirty="0"/>
        </a:p>
      </dgm:t>
    </dgm:pt>
    <dgm:pt modelId="{F364DF7D-79BD-45CF-94B5-EAD17A0D2BFC}" type="sibTrans" cxnId="{BD354C52-3136-4AFE-ADE1-E65E565DE2D8}">
      <dgm:prSet/>
      <dgm:spPr/>
      <dgm:t>
        <a:bodyPr/>
        <a:lstStyle/>
        <a:p>
          <a:endParaRPr lang="ru-RU"/>
        </a:p>
      </dgm:t>
    </dgm:pt>
    <dgm:pt modelId="{3313379A-A765-4811-9B56-65DDA23823F0}">
      <dgm:prSet custT="1"/>
      <dgm:spPr/>
      <dgm:t>
        <a:bodyPr/>
        <a:lstStyle/>
        <a:p>
          <a:r>
            <a:rPr lang="ru-RU" sz="1700" b="1" dirty="0" smtClean="0">
              <a:solidFill>
                <a:schemeClr val="bg1"/>
              </a:solidFill>
            </a:rPr>
            <a:t>Основные направления бюджетной и налоговой политики Краснодарского края на 2019 год и на плановый период 2020-2021 годов </a:t>
          </a:r>
          <a:endParaRPr lang="ru-RU" sz="1700" dirty="0">
            <a:solidFill>
              <a:schemeClr val="bg1"/>
            </a:solidFill>
          </a:endParaRPr>
        </a:p>
      </dgm:t>
    </dgm:pt>
    <dgm:pt modelId="{814E3145-C86E-4B04-A528-644CEC7C7EEE}" type="parTrans" cxnId="{B7201E6F-2FBA-49BB-8203-5AA5ADC4D638}">
      <dgm:prSet/>
      <dgm:spPr/>
      <dgm:t>
        <a:bodyPr/>
        <a:lstStyle/>
        <a:p>
          <a:endParaRPr lang="ru-RU" dirty="0"/>
        </a:p>
      </dgm:t>
    </dgm:pt>
    <dgm:pt modelId="{8D45C34F-8D9F-4D74-BDAF-45DB6A113421}" type="sibTrans" cxnId="{B7201E6F-2FBA-49BB-8203-5AA5ADC4D638}">
      <dgm:prSet/>
      <dgm:spPr/>
      <dgm:t>
        <a:bodyPr/>
        <a:lstStyle/>
        <a:p>
          <a:endParaRPr lang="ru-RU"/>
        </a:p>
      </dgm:t>
    </dgm:pt>
    <dgm:pt modelId="{A3784F4C-F419-44A4-962D-AC768E69BA0C}" type="pres">
      <dgm:prSet presAssocID="{B55BC33A-8879-4AA8-AAE8-1C6F0818F23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64AF2C-55D4-4A09-B72A-1043D2DB5D2C}" type="pres">
      <dgm:prSet presAssocID="{1A1964BB-F41C-42BC-8E5C-5DEABF1ECE40}" presName="root1" presStyleCnt="0"/>
      <dgm:spPr/>
    </dgm:pt>
    <dgm:pt modelId="{5D6A5FA5-BECC-43B8-8C26-F415C5E4E597}" type="pres">
      <dgm:prSet presAssocID="{1A1964BB-F41C-42BC-8E5C-5DEABF1ECE40}" presName="LevelOneTextNode" presStyleLbl="node0" presStyleIdx="0" presStyleCnt="1" custAng="5400000" custScaleX="222188" custScaleY="58084" custLinFactNeighborX="-6510" custLinFactNeighborY="-9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D8A903-A0AC-4588-8156-A899E4AC3963}" type="pres">
      <dgm:prSet presAssocID="{1A1964BB-F41C-42BC-8E5C-5DEABF1ECE40}" presName="level2hierChild" presStyleCnt="0"/>
      <dgm:spPr/>
    </dgm:pt>
    <dgm:pt modelId="{C63F12E2-2B78-4026-8E19-0402C92BFA59}" type="pres">
      <dgm:prSet presAssocID="{F07A43A2-CF0D-49C2-ADF2-2C0ADC953B67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606404BE-3B93-4B49-B0DF-B09BBCCDCB46}" type="pres">
      <dgm:prSet presAssocID="{F07A43A2-CF0D-49C2-ADF2-2C0ADC953B67}" presName="connTx" presStyleLbl="parChTrans1D2" presStyleIdx="0" presStyleCnt="5"/>
      <dgm:spPr/>
      <dgm:t>
        <a:bodyPr/>
        <a:lstStyle/>
        <a:p>
          <a:endParaRPr lang="ru-RU"/>
        </a:p>
      </dgm:t>
    </dgm:pt>
    <dgm:pt modelId="{4E2F81F5-5A3B-4634-9509-D62C95FD3E3E}" type="pres">
      <dgm:prSet presAssocID="{BEFCE5AD-18BD-47D0-BAB2-6C5958307B5D}" presName="root2" presStyleCnt="0"/>
      <dgm:spPr/>
    </dgm:pt>
    <dgm:pt modelId="{30605799-F5A7-4E9B-883D-52AB8D29BFE5}" type="pres">
      <dgm:prSet presAssocID="{BEFCE5AD-18BD-47D0-BAB2-6C5958307B5D}" presName="LevelTwoTextNode" presStyleLbl="node2" presStyleIdx="0" presStyleCnt="5" custScaleX="211207" custScaleY="153198" custLinFactNeighborX="3625" custLinFactNeighborY="-68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AB92DD-8A5C-4ABB-982C-4BC2B3333467}" type="pres">
      <dgm:prSet presAssocID="{BEFCE5AD-18BD-47D0-BAB2-6C5958307B5D}" presName="level3hierChild" presStyleCnt="0"/>
      <dgm:spPr/>
    </dgm:pt>
    <dgm:pt modelId="{73BB9ABE-55A5-4D96-B34E-B6FDDFB1E6A7}" type="pres">
      <dgm:prSet presAssocID="{6607B006-395C-47AA-903F-99F93714733B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AB405033-19B8-4611-9784-3FF105FEEA9A}" type="pres">
      <dgm:prSet presAssocID="{6607B006-395C-47AA-903F-99F93714733B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DDF467F-C119-4DA5-8AE4-F0D9246E9B75}" type="pres">
      <dgm:prSet presAssocID="{61B469F6-1F67-4D15-8A71-1F5C1C0D4080}" presName="root2" presStyleCnt="0"/>
      <dgm:spPr/>
    </dgm:pt>
    <dgm:pt modelId="{6A94F47C-4FE3-4A6B-921F-84094EF019B2}" type="pres">
      <dgm:prSet presAssocID="{61B469F6-1F67-4D15-8A71-1F5C1C0D4080}" presName="LevelTwoTextNode" presStyleLbl="node2" presStyleIdx="1" presStyleCnt="5" custScaleX="214550" custScaleY="142691" custLinFactY="58060" custLinFactNeighborX="5873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B93AE4-DAA8-4112-9269-903D69FD4D67}" type="pres">
      <dgm:prSet presAssocID="{61B469F6-1F67-4D15-8A71-1F5C1C0D4080}" presName="level3hierChild" presStyleCnt="0"/>
      <dgm:spPr/>
    </dgm:pt>
    <dgm:pt modelId="{25425BF1-58A1-4863-87C4-018725F25A95}" type="pres">
      <dgm:prSet presAssocID="{D94F7E24-3993-4B01-994B-6C9A66C3C6EE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9D0234BA-0599-47E6-87CF-3875D619BE09}" type="pres">
      <dgm:prSet presAssocID="{D94F7E24-3993-4B01-994B-6C9A66C3C6EE}" presName="connTx" presStyleLbl="parChTrans1D2" presStyleIdx="2" presStyleCnt="5"/>
      <dgm:spPr/>
      <dgm:t>
        <a:bodyPr/>
        <a:lstStyle/>
        <a:p>
          <a:endParaRPr lang="ru-RU"/>
        </a:p>
      </dgm:t>
    </dgm:pt>
    <dgm:pt modelId="{C8DB3051-B709-4D04-98AD-66CCAE468554}" type="pres">
      <dgm:prSet presAssocID="{7B407867-121C-4EE0-8E89-9D89A0746FC7}" presName="root2" presStyleCnt="0"/>
      <dgm:spPr/>
    </dgm:pt>
    <dgm:pt modelId="{68896765-CE76-4426-9210-97F5741D95D4}" type="pres">
      <dgm:prSet presAssocID="{7B407867-121C-4EE0-8E89-9D89A0746FC7}" presName="LevelTwoTextNode" presStyleLbl="node2" presStyleIdx="2" presStyleCnt="5" custScaleX="214550" custScaleY="166242" custLinFactY="50822" custLinFactNeighborX="875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647B63-62B8-4873-BB19-2FC31E3614CD}" type="pres">
      <dgm:prSet presAssocID="{7B407867-121C-4EE0-8E89-9D89A0746FC7}" presName="level3hierChild" presStyleCnt="0"/>
      <dgm:spPr/>
    </dgm:pt>
    <dgm:pt modelId="{E04AD75E-F9D9-4B7B-A3B1-CF05AE9DCC49}" type="pres">
      <dgm:prSet presAssocID="{4F12C390-E1AC-4E57-9485-E0693DCBAE72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7BF5CABF-638D-4D43-8E2A-C9438B4E5CD3}" type="pres">
      <dgm:prSet presAssocID="{4F12C390-E1AC-4E57-9485-E0693DCBAE72}" presName="connTx" presStyleLbl="parChTrans1D2" presStyleIdx="3" presStyleCnt="5"/>
      <dgm:spPr/>
      <dgm:t>
        <a:bodyPr/>
        <a:lstStyle/>
        <a:p>
          <a:endParaRPr lang="ru-RU"/>
        </a:p>
      </dgm:t>
    </dgm:pt>
    <dgm:pt modelId="{8550D2C9-262D-4E2F-863E-EE75FDEA5409}" type="pres">
      <dgm:prSet presAssocID="{68B606B4-AFA8-48FD-95CA-0E03B38FF98C}" presName="root2" presStyleCnt="0"/>
      <dgm:spPr/>
    </dgm:pt>
    <dgm:pt modelId="{97F89BEF-610A-419B-8A3F-66CB9E89428A}" type="pres">
      <dgm:prSet presAssocID="{68B606B4-AFA8-48FD-95CA-0E03B38FF98C}" presName="LevelTwoTextNode" presStyleLbl="node2" presStyleIdx="3" presStyleCnt="5" custScaleX="204749" custScaleY="87881" custLinFactY="46100" custLinFactNeighborX="776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8DC17A-C29D-44CF-8C52-FA5BE4A5991B}" type="pres">
      <dgm:prSet presAssocID="{68B606B4-AFA8-48FD-95CA-0E03B38FF98C}" presName="level3hierChild" presStyleCnt="0"/>
      <dgm:spPr/>
    </dgm:pt>
    <dgm:pt modelId="{35239E31-FA0F-4CA3-ACE5-763ECFEB9899}" type="pres">
      <dgm:prSet presAssocID="{814E3145-C86E-4B04-A528-644CEC7C7EEE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B81863CA-5E93-407C-A341-74B33628069F}" type="pres">
      <dgm:prSet presAssocID="{814E3145-C86E-4B04-A528-644CEC7C7EEE}" presName="connTx" presStyleLbl="parChTrans1D2" presStyleIdx="4" presStyleCnt="5"/>
      <dgm:spPr/>
      <dgm:t>
        <a:bodyPr/>
        <a:lstStyle/>
        <a:p>
          <a:endParaRPr lang="ru-RU"/>
        </a:p>
      </dgm:t>
    </dgm:pt>
    <dgm:pt modelId="{7A9627A6-22CA-4530-8F6A-B45A2963E807}" type="pres">
      <dgm:prSet presAssocID="{3313379A-A765-4811-9B56-65DDA23823F0}" presName="root2" presStyleCnt="0"/>
      <dgm:spPr/>
    </dgm:pt>
    <dgm:pt modelId="{A2AB62FE-E2FA-4134-B89A-C05908F39CCD}" type="pres">
      <dgm:prSet presAssocID="{3313379A-A765-4811-9B56-65DDA23823F0}" presName="LevelTwoTextNode" presStyleLbl="node2" presStyleIdx="4" presStyleCnt="5" custScaleX="211207" custScaleY="144603" custLinFactY="-200000" custLinFactNeighborX="8751" custLinFactNeighborY="-2742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889472-6730-4728-8530-0366F6E93337}" type="pres">
      <dgm:prSet presAssocID="{3313379A-A765-4811-9B56-65DDA23823F0}" presName="level3hierChild" presStyleCnt="0"/>
      <dgm:spPr/>
    </dgm:pt>
  </dgm:ptLst>
  <dgm:cxnLst>
    <dgm:cxn modelId="{4236FE91-1BA9-433C-A006-4494A068605D}" type="presOf" srcId="{68B606B4-AFA8-48FD-95CA-0E03B38FF98C}" destId="{97F89BEF-610A-419B-8A3F-66CB9E89428A}" srcOrd="0" destOrd="0" presId="urn:microsoft.com/office/officeart/2008/layout/HorizontalMultiLevelHierarchy"/>
    <dgm:cxn modelId="{78F1A927-88EE-4587-9E72-3CE630F00FA3}" type="presOf" srcId="{4F12C390-E1AC-4E57-9485-E0693DCBAE72}" destId="{E04AD75E-F9D9-4B7B-A3B1-CF05AE9DCC49}" srcOrd="0" destOrd="0" presId="urn:microsoft.com/office/officeart/2008/layout/HorizontalMultiLevelHierarchy"/>
    <dgm:cxn modelId="{70B8F686-3295-4274-8801-4B8E608093EE}" type="presOf" srcId="{BEFCE5AD-18BD-47D0-BAB2-6C5958307B5D}" destId="{30605799-F5A7-4E9B-883D-52AB8D29BFE5}" srcOrd="0" destOrd="0" presId="urn:microsoft.com/office/officeart/2008/layout/HorizontalMultiLevelHierarchy"/>
    <dgm:cxn modelId="{3002A73D-4D12-4584-BB14-7EF63FD47854}" type="presOf" srcId="{F07A43A2-CF0D-49C2-ADF2-2C0ADC953B67}" destId="{606404BE-3B93-4B49-B0DF-B09BBCCDCB46}" srcOrd="1" destOrd="0" presId="urn:microsoft.com/office/officeart/2008/layout/HorizontalMultiLevelHierarchy"/>
    <dgm:cxn modelId="{3FD1BB36-3C67-4753-AD7B-265B4605E53B}" type="presOf" srcId="{6607B006-395C-47AA-903F-99F93714733B}" destId="{73BB9ABE-55A5-4D96-B34E-B6FDDFB1E6A7}" srcOrd="0" destOrd="0" presId="urn:microsoft.com/office/officeart/2008/layout/HorizontalMultiLevelHierarchy"/>
    <dgm:cxn modelId="{1EFF36AE-7B0D-428C-8681-2DAA68DF76E8}" srcId="{1A1964BB-F41C-42BC-8E5C-5DEABF1ECE40}" destId="{BEFCE5AD-18BD-47D0-BAB2-6C5958307B5D}" srcOrd="0" destOrd="0" parTransId="{F07A43A2-CF0D-49C2-ADF2-2C0ADC953B67}" sibTransId="{FB2335E8-BDBB-4E4F-A1D0-A7D2CBA7A921}"/>
    <dgm:cxn modelId="{2FB4DA68-A162-4027-B82B-D1F2457E04B0}" type="presOf" srcId="{1A1964BB-F41C-42BC-8E5C-5DEABF1ECE40}" destId="{5D6A5FA5-BECC-43B8-8C26-F415C5E4E597}" srcOrd="0" destOrd="0" presId="urn:microsoft.com/office/officeart/2008/layout/HorizontalMultiLevelHierarchy"/>
    <dgm:cxn modelId="{7930B8E3-F941-471D-8622-0E050465E1AB}" type="presOf" srcId="{F07A43A2-CF0D-49C2-ADF2-2C0ADC953B67}" destId="{C63F12E2-2B78-4026-8E19-0402C92BFA59}" srcOrd="0" destOrd="0" presId="urn:microsoft.com/office/officeart/2008/layout/HorizontalMultiLevelHierarchy"/>
    <dgm:cxn modelId="{B7201E6F-2FBA-49BB-8203-5AA5ADC4D638}" srcId="{1A1964BB-F41C-42BC-8E5C-5DEABF1ECE40}" destId="{3313379A-A765-4811-9B56-65DDA23823F0}" srcOrd="4" destOrd="0" parTransId="{814E3145-C86E-4B04-A528-644CEC7C7EEE}" sibTransId="{8D45C34F-8D9F-4D74-BDAF-45DB6A113421}"/>
    <dgm:cxn modelId="{C5BE7117-3429-4C1E-A3E0-D6C2110FE8AE}" type="presOf" srcId="{61B469F6-1F67-4D15-8A71-1F5C1C0D4080}" destId="{6A94F47C-4FE3-4A6B-921F-84094EF019B2}" srcOrd="0" destOrd="0" presId="urn:microsoft.com/office/officeart/2008/layout/HorizontalMultiLevelHierarchy"/>
    <dgm:cxn modelId="{B6C7E96D-7E6D-4CA5-A86D-55C63591061A}" type="presOf" srcId="{814E3145-C86E-4B04-A528-644CEC7C7EEE}" destId="{35239E31-FA0F-4CA3-ACE5-763ECFEB9899}" srcOrd="0" destOrd="0" presId="urn:microsoft.com/office/officeart/2008/layout/HorizontalMultiLevelHierarchy"/>
    <dgm:cxn modelId="{D2CF29B9-1953-4E32-A26C-1A0D1A6FBBDF}" type="presOf" srcId="{D94F7E24-3993-4B01-994B-6C9A66C3C6EE}" destId="{9D0234BA-0599-47E6-87CF-3875D619BE09}" srcOrd="1" destOrd="0" presId="urn:microsoft.com/office/officeart/2008/layout/HorizontalMultiLevelHierarchy"/>
    <dgm:cxn modelId="{422C5F1F-6B7D-4571-B8D5-D976B8F729C9}" type="presOf" srcId="{3313379A-A765-4811-9B56-65DDA23823F0}" destId="{A2AB62FE-E2FA-4134-B89A-C05908F39CCD}" srcOrd="0" destOrd="0" presId="urn:microsoft.com/office/officeart/2008/layout/HorizontalMultiLevelHierarchy"/>
    <dgm:cxn modelId="{35697C42-FD84-43E9-882C-CC85E91FBF80}" type="presOf" srcId="{7B407867-121C-4EE0-8E89-9D89A0746FC7}" destId="{68896765-CE76-4426-9210-97F5741D95D4}" srcOrd="0" destOrd="0" presId="urn:microsoft.com/office/officeart/2008/layout/HorizontalMultiLevelHierarchy"/>
    <dgm:cxn modelId="{761A0C48-BA78-4C16-82DB-EA8EEF07128F}" type="presOf" srcId="{6607B006-395C-47AA-903F-99F93714733B}" destId="{AB405033-19B8-4611-9784-3FF105FEEA9A}" srcOrd="1" destOrd="0" presId="urn:microsoft.com/office/officeart/2008/layout/HorizontalMultiLevelHierarchy"/>
    <dgm:cxn modelId="{BD354C52-3136-4AFE-ADE1-E65E565DE2D8}" srcId="{1A1964BB-F41C-42BC-8E5C-5DEABF1ECE40}" destId="{68B606B4-AFA8-48FD-95CA-0E03B38FF98C}" srcOrd="3" destOrd="0" parTransId="{4F12C390-E1AC-4E57-9485-E0693DCBAE72}" sibTransId="{F364DF7D-79BD-45CF-94B5-EAD17A0D2BFC}"/>
    <dgm:cxn modelId="{B75FFB5C-648D-4092-A474-790DA7654163}" type="presOf" srcId="{4F12C390-E1AC-4E57-9485-E0693DCBAE72}" destId="{7BF5CABF-638D-4D43-8E2A-C9438B4E5CD3}" srcOrd="1" destOrd="0" presId="urn:microsoft.com/office/officeart/2008/layout/HorizontalMultiLevelHierarchy"/>
    <dgm:cxn modelId="{DEDFF723-B087-4D5E-AAE2-3ABC7200ADFE}" type="presOf" srcId="{814E3145-C86E-4B04-A528-644CEC7C7EEE}" destId="{B81863CA-5E93-407C-A341-74B33628069F}" srcOrd="1" destOrd="0" presId="urn:microsoft.com/office/officeart/2008/layout/HorizontalMultiLevelHierarchy"/>
    <dgm:cxn modelId="{878D54C4-CCD7-4A9C-A4AD-358301606B00}" srcId="{1A1964BB-F41C-42BC-8E5C-5DEABF1ECE40}" destId="{7B407867-121C-4EE0-8E89-9D89A0746FC7}" srcOrd="2" destOrd="0" parTransId="{D94F7E24-3993-4B01-994B-6C9A66C3C6EE}" sibTransId="{814B43FA-F22D-4B9B-9C41-F6DFFDE371DF}"/>
    <dgm:cxn modelId="{5C7DC50D-29A0-49F6-A1EB-EDCAB7964259}" srcId="{B55BC33A-8879-4AA8-AAE8-1C6F0818F239}" destId="{1A1964BB-F41C-42BC-8E5C-5DEABF1ECE40}" srcOrd="0" destOrd="0" parTransId="{53249F8C-BB3B-494F-B11C-01B88163B488}" sibTransId="{AA3B35C4-9302-4D4E-BFE7-88ADFB417814}"/>
    <dgm:cxn modelId="{9FDEB92F-7AF4-493C-962F-C3CD9E906E7D}" type="presOf" srcId="{B55BC33A-8879-4AA8-AAE8-1C6F0818F239}" destId="{A3784F4C-F419-44A4-962D-AC768E69BA0C}" srcOrd="0" destOrd="0" presId="urn:microsoft.com/office/officeart/2008/layout/HorizontalMultiLevelHierarchy"/>
    <dgm:cxn modelId="{F98313FA-7DFB-4E72-9398-EDED8BB5DBD1}" srcId="{1A1964BB-F41C-42BC-8E5C-5DEABF1ECE40}" destId="{61B469F6-1F67-4D15-8A71-1F5C1C0D4080}" srcOrd="1" destOrd="0" parTransId="{6607B006-395C-47AA-903F-99F93714733B}" sibTransId="{65A823B2-2DF7-4661-A893-EDA85174815D}"/>
    <dgm:cxn modelId="{B94DE895-4761-4BE0-A4E8-FCA2D6DB7500}" type="presOf" srcId="{D94F7E24-3993-4B01-994B-6C9A66C3C6EE}" destId="{25425BF1-58A1-4863-87C4-018725F25A95}" srcOrd="0" destOrd="0" presId="urn:microsoft.com/office/officeart/2008/layout/HorizontalMultiLevelHierarchy"/>
    <dgm:cxn modelId="{431A98B6-07E2-4F3E-ABF7-79F619E3779F}" type="presParOf" srcId="{A3784F4C-F419-44A4-962D-AC768E69BA0C}" destId="{5E64AF2C-55D4-4A09-B72A-1043D2DB5D2C}" srcOrd="0" destOrd="0" presId="urn:microsoft.com/office/officeart/2008/layout/HorizontalMultiLevelHierarchy"/>
    <dgm:cxn modelId="{08C86648-0A1B-41FB-9472-7FAB3D950225}" type="presParOf" srcId="{5E64AF2C-55D4-4A09-B72A-1043D2DB5D2C}" destId="{5D6A5FA5-BECC-43B8-8C26-F415C5E4E597}" srcOrd="0" destOrd="0" presId="urn:microsoft.com/office/officeart/2008/layout/HorizontalMultiLevelHierarchy"/>
    <dgm:cxn modelId="{E6ED14E2-327E-4B66-9555-3C94FFDE6E31}" type="presParOf" srcId="{5E64AF2C-55D4-4A09-B72A-1043D2DB5D2C}" destId="{D8D8A903-A0AC-4588-8156-A899E4AC3963}" srcOrd="1" destOrd="0" presId="urn:microsoft.com/office/officeart/2008/layout/HorizontalMultiLevelHierarchy"/>
    <dgm:cxn modelId="{E66FE5B4-F243-48EA-A758-6FA7DF7D3E40}" type="presParOf" srcId="{D8D8A903-A0AC-4588-8156-A899E4AC3963}" destId="{C63F12E2-2B78-4026-8E19-0402C92BFA59}" srcOrd="0" destOrd="0" presId="urn:microsoft.com/office/officeart/2008/layout/HorizontalMultiLevelHierarchy"/>
    <dgm:cxn modelId="{EDE5598C-9E68-455E-9679-916E3122972E}" type="presParOf" srcId="{C63F12E2-2B78-4026-8E19-0402C92BFA59}" destId="{606404BE-3B93-4B49-B0DF-B09BBCCDCB46}" srcOrd="0" destOrd="0" presId="urn:microsoft.com/office/officeart/2008/layout/HorizontalMultiLevelHierarchy"/>
    <dgm:cxn modelId="{831CC340-AD11-4C03-994C-A284F3BD9DA1}" type="presParOf" srcId="{D8D8A903-A0AC-4588-8156-A899E4AC3963}" destId="{4E2F81F5-5A3B-4634-9509-D62C95FD3E3E}" srcOrd="1" destOrd="0" presId="urn:microsoft.com/office/officeart/2008/layout/HorizontalMultiLevelHierarchy"/>
    <dgm:cxn modelId="{7536FC91-A4B4-4BB1-9D98-A970A02FA484}" type="presParOf" srcId="{4E2F81F5-5A3B-4634-9509-D62C95FD3E3E}" destId="{30605799-F5A7-4E9B-883D-52AB8D29BFE5}" srcOrd="0" destOrd="0" presId="urn:microsoft.com/office/officeart/2008/layout/HorizontalMultiLevelHierarchy"/>
    <dgm:cxn modelId="{6972ED34-0F68-47EC-BDE8-A4361735853E}" type="presParOf" srcId="{4E2F81F5-5A3B-4634-9509-D62C95FD3E3E}" destId="{47AB92DD-8A5C-4ABB-982C-4BC2B3333467}" srcOrd="1" destOrd="0" presId="urn:microsoft.com/office/officeart/2008/layout/HorizontalMultiLevelHierarchy"/>
    <dgm:cxn modelId="{6D26039F-74A9-4A25-A7B6-CAA2EE89CE09}" type="presParOf" srcId="{D8D8A903-A0AC-4588-8156-A899E4AC3963}" destId="{73BB9ABE-55A5-4D96-B34E-B6FDDFB1E6A7}" srcOrd="2" destOrd="0" presId="urn:microsoft.com/office/officeart/2008/layout/HorizontalMultiLevelHierarchy"/>
    <dgm:cxn modelId="{624FE677-F0F3-413F-A293-DE39BB00DEA0}" type="presParOf" srcId="{73BB9ABE-55A5-4D96-B34E-B6FDDFB1E6A7}" destId="{AB405033-19B8-4611-9784-3FF105FEEA9A}" srcOrd="0" destOrd="0" presId="urn:microsoft.com/office/officeart/2008/layout/HorizontalMultiLevelHierarchy"/>
    <dgm:cxn modelId="{96CD17CF-9F9A-4881-9303-BE1C6CE1EB89}" type="presParOf" srcId="{D8D8A903-A0AC-4588-8156-A899E4AC3963}" destId="{2DDF467F-C119-4DA5-8AE4-F0D9246E9B75}" srcOrd="3" destOrd="0" presId="urn:microsoft.com/office/officeart/2008/layout/HorizontalMultiLevelHierarchy"/>
    <dgm:cxn modelId="{2B1C8643-1E16-4C81-A2A5-9B924CCF8312}" type="presParOf" srcId="{2DDF467F-C119-4DA5-8AE4-F0D9246E9B75}" destId="{6A94F47C-4FE3-4A6B-921F-84094EF019B2}" srcOrd="0" destOrd="0" presId="urn:microsoft.com/office/officeart/2008/layout/HorizontalMultiLevelHierarchy"/>
    <dgm:cxn modelId="{69865FB3-F120-499F-B76A-A455D122AADC}" type="presParOf" srcId="{2DDF467F-C119-4DA5-8AE4-F0D9246E9B75}" destId="{0FB93AE4-DAA8-4112-9269-903D69FD4D67}" srcOrd="1" destOrd="0" presId="urn:microsoft.com/office/officeart/2008/layout/HorizontalMultiLevelHierarchy"/>
    <dgm:cxn modelId="{CF858DB2-EB89-4509-AB34-E27D669D972E}" type="presParOf" srcId="{D8D8A903-A0AC-4588-8156-A899E4AC3963}" destId="{25425BF1-58A1-4863-87C4-018725F25A95}" srcOrd="4" destOrd="0" presId="urn:microsoft.com/office/officeart/2008/layout/HorizontalMultiLevelHierarchy"/>
    <dgm:cxn modelId="{BC562D0C-6D80-48ED-BB97-6715FE2FE0C2}" type="presParOf" srcId="{25425BF1-58A1-4863-87C4-018725F25A95}" destId="{9D0234BA-0599-47E6-87CF-3875D619BE09}" srcOrd="0" destOrd="0" presId="urn:microsoft.com/office/officeart/2008/layout/HorizontalMultiLevelHierarchy"/>
    <dgm:cxn modelId="{3B8B4A81-A338-4E76-A447-B4D5BA6F820F}" type="presParOf" srcId="{D8D8A903-A0AC-4588-8156-A899E4AC3963}" destId="{C8DB3051-B709-4D04-98AD-66CCAE468554}" srcOrd="5" destOrd="0" presId="urn:microsoft.com/office/officeart/2008/layout/HorizontalMultiLevelHierarchy"/>
    <dgm:cxn modelId="{9B9831E1-57F5-4A62-8F20-96C7709BD02D}" type="presParOf" srcId="{C8DB3051-B709-4D04-98AD-66CCAE468554}" destId="{68896765-CE76-4426-9210-97F5741D95D4}" srcOrd="0" destOrd="0" presId="urn:microsoft.com/office/officeart/2008/layout/HorizontalMultiLevelHierarchy"/>
    <dgm:cxn modelId="{39D5A68C-85C6-4AFE-98B8-F37F4B0E86EC}" type="presParOf" srcId="{C8DB3051-B709-4D04-98AD-66CCAE468554}" destId="{00647B63-62B8-4873-BB19-2FC31E3614CD}" srcOrd="1" destOrd="0" presId="urn:microsoft.com/office/officeart/2008/layout/HorizontalMultiLevelHierarchy"/>
    <dgm:cxn modelId="{F672FFEE-A2DA-4369-AFE8-5E23CF9F0BC7}" type="presParOf" srcId="{D8D8A903-A0AC-4588-8156-A899E4AC3963}" destId="{E04AD75E-F9D9-4B7B-A3B1-CF05AE9DCC49}" srcOrd="6" destOrd="0" presId="urn:microsoft.com/office/officeart/2008/layout/HorizontalMultiLevelHierarchy"/>
    <dgm:cxn modelId="{38EC4BDF-84D5-4105-A1F4-EF7C52479793}" type="presParOf" srcId="{E04AD75E-F9D9-4B7B-A3B1-CF05AE9DCC49}" destId="{7BF5CABF-638D-4D43-8E2A-C9438B4E5CD3}" srcOrd="0" destOrd="0" presId="urn:microsoft.com/office/officeart/2008/layout/HorizontalMultiLevelHierarchy"/>
    <dgm:cxn modelId="{5F2E16DC-AC22-4599-8333-96A80A006206}" type="presParOf" srcId="{D8D8A903-A0AC-4588-8156-A899E4AC3963}" destId="{8550D2C9-262D-4E2F-863E-EE75FDEA5409}" srcOrd="7" destOrd="0" presId="urn:microsoft.com/office/officeart/2008/layout/HorizontalMultiLevelHierarchy"/>
    <dgm:cxn modelId="{04213F80-D97C-4BA1-B7B4-2AAB5073F531}" type="presParOf" srcId="{8550D2C9-262D-4E2F-863E-EE75FDEA5409}" destId="{97F89BEF-610A-419B-8A3F-66CB9E89428A}" srcOrd="0" destOrd="0" presId="urn:microsoft.com/office/officeart/2008/layout/HorizontalMultiLevelHierarchy"/>
    <dgm:cxn modelId="{E64DEAEC-6BC0-40D5-B000-D66C19822474}" type="presParOf" srcId="{8550D2C9-262D-4E2F-863E-EE75FDEA5409}" destId="{C98DC17A-C29D-44CF-8C52-FA5BE4A5991B}" srcOrd="1" destOrd="0" presId="urn:microsoft.com/office/officeart/2008/layout/HorizontalMultiLevelHierarchy"/>
    <dgm:cxn modelId="{570BD5C8-2245-44FF-BF1F-C2F3A01DD023}" type="presParOf" srcId="{D8D8A903-A0AC-4588-8156-A899E4AC3963}" destId="{35239E31-FA0F-4CA3-ACE5-763ECFEB9899}" srcOrd="8" destOrd="0" presId="urn:microsoft.com/office/officeart/2008/layout/HorizontalMultiLevelHierarchy"/>
    <dgm:cxn modelId="{91E64D55-5D61-4324-9FE4-FAFB8356F677}" type="presParOf" srcId="{35239E31-FA0F-4CA3-ACE5-763ECFEB9899}" destId="{B81863CA-5E93-407C-A341-74B33628069F}" srcOrd="0" destOrd="0" presId="urn:microsoft.com/office/officeart/2008/layout/HorizontalMultiLevelHierarchy"/>
    <dgm:cxn modelId="{DD1E0F92-0362-49BB-B8C1-F1F8E51B9AC1}" type="presParOf" srcId="{D8D8A903-A0AC-4588-8156-A899E4AC3963}" destId="{7A9627A6-22CA-4530-8F6A-B45A2963E807}" srcOrd="9" destOrd="0" presId="urn:microsoft.com/office/officeart/2008/layout/HorizontalMultiLevelHierarchy"/>
    <dgm:cxn modelId="{9F70EE7F-372D-457C-B257-D66972ED6587}" type="presParOf" srcId="{7A9627A6-22CA-4530-8F6A-B45A2963E807}" destId="{A2AB62FE-E2FA-4134-B89A-C05908F39CCD}" srcOrd="0" destOrd="0" presId="urn:microsoft.com/office/officeart/2008/layout/HorizontalMultiLevelHierarchy"/>
    <dgm:cxn modelId="{896C946F-BCF9-4F65-96AB-8682556957C9}" type="presParOf" srcId="{7A9627A6-22CA-4530-8F6A-B45A2963E807}" destId="{23889472-6730-4728-8530-0366F6E9333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E8C9F5-CAA4-44B3-8BF9-89F5DBE27463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665FA6-6656-4683-AE49-51AAF28E118D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дополнительный норматив отчислений от налога на доходы физических лиц </a:t>
          </a:r>
          <a:r>
            <a:rPr lang="ru-RU" sz="2000" b="0" dirty="0" smtClean="0">
              <a:solidFill>
                <a:schemeClr val="tx1"/>
              </a:solidFill>
            </a:rPr>
            <a:t>в бюджет муниципального образования Туапсинский район                                           (в 2018 году -</a:t>
          </a:r>
          <a:r>
            <a:rPr lang="ru-RU" sz="2000" b="1" dirty="0" smtClean="0">
              <a:solidFill>
                <a:schemeClr val="tx1"/>
              </a:solidFill>
            </a:rPr>
            <a:t>2,15%</a:t>
          </a:r>
          <a:r>
            <a:rPr lang="ru-RU" sz="2000" b="0" dirty="0" smtClean="0">
              <a:solidFill>
                <a:schemeClr val="tx1"/>
              </a:solidFill>
            </a:rPr>
            <a:t>, </a:t>
          </a:r>
          <a:r>
            <a:rPr lang="ru-RU" sz="2000" b="1" dirty="0" smtClean="0">
              <a:solidFill>
                <a:schemeClr val="tx1"/>
              </a:solidFill>
            </a:rPr>
            <a:t>на 2019 год-3,21%,                                  </a:t>
          </a:r>
          <a:r>
            <a:rPr lang="ru-RU" sz="2000" b="0" dirty="0" smtClean="0">
              <a:solidFill>
                <a:schemeClr val="tx1"/>
              </a:solidFill>
            </a:rPr>
            <a:t>на 2020 год -1,71%, на 2021 год -1,53%) </a:t>
          </a:r>
          <a:endParaRPr lang="ru-RU" sz="2000" b="0" dirty="0">
            <a:solidFill>
              <a:schemeClr val="tx1"/>
            </a:solidFill>
          </a:endParaRPr>
        </a:p>
      </dgm:t>
    </dgm:pt>
    <dgm:pt modelId="{D455F70E-C9DC-4022-A67B-25EB7C854A96}" type="parTrans" cxnId="{E187FF61-C616-4009-88ED-D17FFE75CA08}">
      <dgm:prSet/>
      <dgm:spPr/>
      <dgm:t>
        <a:bodyPr/>
        <a:lstStyle/>
        <a:p>
          <a:endParaRPr lang="ru-RU"/>
        </a:p>
      </dgm:t>
    </dgm:pt>
    <dgm:pt modelId="{1757D037-547A-4F09-B9BC-1ACFD775B218}" type="sibTrans" cxnId="{E187FF61-C616-4009-88ED-D17FFE75CA08}">
      <dgm:prSet/>
      <dgm:spPr/>
      <dgm:t>
        <a:bodyPr/>
        <a:lstStyle/>
        <a:p>
          <a:endParaRPr lang="ru-RU"/>
        </a:p>
      </dgm:t>
    </dgm:pt>
    <dgm:pt modelId="{EB1201E4-3010-491C-AD6D-D7D0A9156345}">
      <dgm:prSet phldrT="[Текст]" custT="1"/>
      <dgm:spPr>
        <a:solidFill>
          <a:srgbClr val="97E8F3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400" b="1" dirty="0" smtClean="0">
              <a:solidFill>
                <a:schemeClr val="tx1"/>
              </a:solidFill>
            </a:rPr>
            <a:t>УСН  увеличение на 5 % </a:t>
          </a:r>
        </a:p>
        <a:p>
          <a:pPr algn="just">
            <a:spcAft>
              <a:spcPts val="0"/>
            </a:spcAft>
          </a:pPr>
          <a:r>
            <a:rPr lang="ru-RU" sz="1900" dirty="0" smtClean="0">
              <a:solidFill>
                <a:schemeClr val="tx1"/>
              </a:solidFill>
            </a:rPr>
            <a:t>(действует в 2018 году -</a:t>
          </a:r>
          <a:r>
            <a:rPr lang="ru-RU" sz="1900" b="1" dirty="0" smtClean="0">
              <a:solidFill>
                <a:schemeClr val="tx1"/>
              </a:solidFill>
            </a:rPr>
            <a:t>15%</a:t>
          </a:r>
          <a:r>
            <a:rPr lang="ru-RU" sz="1900" dirty="0" smtClean="0">
              <a:solidFill>
                <a:schemeClr val="tx1"/>
              </a:solidFill>
            </a:rPr>
            <a:t>, </a:t>
          </a:r>
          <a:r>
            <a:rPr lang="ru-RU" sz="1900" b="1" dirty="0" smtClean="0">
              <a:solidFill>
                <a:schemeClr val="tx1"/>
              </a:solidFill>
            </a:rPr>
            <a:t>на 2019 год -20% </a:t>
          </a:r>
          <a:r>
            <a:rPr lang="ru-RU" sz="1900" dirty="0" smtClean="0">
              <a:solidFill>
                <a:schemeClr val="tx1"/>
              </a:solidFill>
            </a:rPr>
            <a:t>в соответствии с Законом КК от 05.10.2018г                               № 3859-КЗ « О бюджетном процессе в КК»)</a:t>
          </a:r>
        </a:p>
      </dgm:t>
    </dgm:pt>
    <dgm:pt modelId="{A6B2E5FB-47C3-4A42-BA9F-13E1AE2ED4E8}" type="parTrans" cxnId="{F01E5955-30DE-4173-998E-FB394ECE69FA}">
      <dgm:prSet/>
      <dgm:spPr/>
      <dgm:t>
        <a:bodyPr/>
        <a:lstStyle/>
        <a:p>
          <a:endParaRPr lang="ru-RU"/>
        </a:p>
      </dgm:t>
    </dgm:pt>
    <dgm:pt modelId="{986BD1AA-06BA-4D4C-8778-47123F3C9518}" type="sibTrans" cxnId="{F01E5955-30DE-4173-998E-FB394ECE69FA}">
      <dgm:prSet/>
      <dgm:spPr/>
      <dgm:t>
        <a:bodyPr/>
        <a:lstStyle/>
        <a:p>
          <a:endParaRPr lang="ru-RU"/>
        </a:p>
      </dgm:t>
    </dgm:pt>
    <dgm:pt modelId="{9FACA604-7787-4B84-8BBF-D33A6575C843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>
            <a:lnSpc>
              <a:spcPct val="70000"/>
            </a:lnSpc>
          </a:pPr>
          <a:r>
            <a:rPr lang="ru-RU" sz="2000" b="1" dirty="0" smtClean="0">
              <a:solidFill>
                <a:srgbClr val="C00000"/>
              </a:solidFill>
            </a:rPr>
            <a:t>Прекращение  действия налогового режима ЕНВД </a:t>
          </a:r>
        </a:p>
        <a:p>
          <a:pPr algn="ctr">
            <a:lnSpc>
              <a:spcPct val="70000"/>
            </a:lnSpc>
          </a:pPr>
          <a:r>
            <a:rPr lang="ru-RU" sz="2400" b="1" dirty="0" smtClean="0">
              <a:solidFill>
                <a:srgbClr val="C00000"/>
              </a:solidFill>
            </a:rPr>
            <a:t>с 1 января 2021 года </a:t>
          </a:r>
        </a:p>
        <a:p>
          <a:pPr algn="ctr">
            <a:lnSpc>
              <a:spcPct val="70000"/>
            </a:lnSpc>
          </a:pPr>
          <a:r>
            <a:rPr lang="ru-RU" sz="1800" b="1" dirty="0" smtClean="0">
              <a:solidFill>
                <a:schemeClr val="accent1">
                  <a:lumMod val="50000"/>
                </a:schemeClr>
              </a:solidFill>
            </a:rPr>
            <a:t>(Федеральный закон от 29.06.2012 N 97-ФЗ о внесении изменений в Налоговый кодекс РФ).</a:t>
          </a:r>
          <a:endParaRPr lang="ru-RU" sz="1600" dirty="0">
            <a:solidFill>
              <a:srgbClr val="C00000"/>
            </a:solidFill>
          </a:endParaRPr>
        </a:p>
      </dgm:t>
    </dgm:pt>
    <dgm:pt modelId="{679400F6-2F54-4166-8552-A1CBD2EA7EDA}" type="parTrans" cxnId="{16EE559E-E9DD-417A-8E66-61D28552B7D5}">
      <dgm:prSet/>
      <dgm:spPr/>
      <dgm:t>
        <a:bodyPr/>
        <a:lstStyle/>
        <a:p>
          <a:endParaRPr lang="ru-RU"/>
        </a:p>
      </dgm:t>
    </dgm:pt>
    <dgm:pt modelId="{3F977670-4CFD-460D-A988-03C3CCC0D890}" type="sibTrans" cxnId="{16EE559E-E9DD-417A-8E66-61D28552B7D5}">
      <dgm:prSet/>
      <dgm:spPr/>
      <dgm:t>
        <a:bodyPr/>
        <a:lstStyle/>
        <a:p>
          <a:endParaRPr lang="ru-RU"/>
        </a:p>
      </dgm:t>
    </dgm:pt>
    <dgm:pt modelId="{4DF98103-00C6-402D-ABA9-FC9D56E81B47}" type="pres">
      <dgm:prSet presAssocID="{18E8C9F5-CAA4-44B3-8BF9-89F5DBE2746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A81FA53-7BF6-4542-BAE7-7886CB218A0F}" type="pres">
      <dgm:prSet presAssocID="{18E8C9F5-CAA4-44B3-8BF9-89F5DBE27463}" presName="Name1" presStyleCnt="0"/>
      <dgm:spPr/>
    </dgm:pt>
    <dgm:pt modelId="{9181F00C-620E-4BF8-80D5-1D0F49EBA999}" type="pres">
      <dgm:prSet presAssocID="{18E8C9F5-CAA4-44B3-8BF9-89F5DBE27463}" presName="cycle" presStyleCnt="0"/>
      <dgm:spPr/>
    </dgm:pt>
    <dgm:pt modelId="{5BB75171-1CAA-43E7-B0C4-4BBBBB7C6B4A}" type="pres">
      <dgm:prSet presAssocID="{18E8C9F5-CAA4-44B3-8BF9-89F5DBE27463}" presName="srcNode" presStyleLbl="node1" presStyleIdx="0" presStyleCnt="3"/>
      <dgm:spPr/>
    </dgm:pt>
    <dgm:pt modelId="{3011058E-B318-4B54-89FC-FED722CD79BA}" type="pres">
      <dgm:prSet presAssocID="{18E8C9F5-CAA4-44B3-8BF9-89F5DBE27463}" presName="conn" presStyleLbl="parChTrans1D2" presStyleIdx="0" presStyleCnt="1"/>
      <dgm:spPr/>
      <dgm:t>
        <a:bodyPr/>
        <a:lstStyle/>
        <a:p>
          <a:endParaRPr lang="ru-RU"/>
        </a:p>
      </dgm:t>
    </dgm:pt>
    <dgm:pt modelId="{DD0D92C2-116D-4462-9FD3-F92B01B53179}" type="pres">
      <dgm:prSet presAssocID="{18E8C9F5-CAA4-44B3-8BF9-89F5DBE27463}" presName="extraNode" presStyleLbl="node1" presStyleIdx="0" presStyleCnt="3"/>
      <dgm:spPr/>
    </dgm:pt>
    <dgm:pt modelId="{0FD8D1E8-9FBD-4F79-B24C-691D21518FEC}" type="pres">
      <dgm:prSet presAssocID="{18E8C9F5-CAA4-44B3-8BF9-89F5DBE27463}" presName="dstNode" presStyleLbl="node1" presStyleIdx="0" presStyleCnt="3"/>
      <dgm:spPr/>
    </dgm:pt>
    <dgm:pt modelId="{369E8481-E879-46EE-B2F8-14C361727F8D}" type="pres">
      <dgm:prSet presAssocID="{BC665FA6-6656-4683-AE49-51AAF28E118D}" presName="text_1" presStyleLbl="node1" presStyleIdx="0" presStyleCnt="3" custScaleX="94130" custScaleY="126218" custLinFactNeighborX="357" custLinFactNeighborY="-2158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EB8C7B54-9A4D-4FE3-900E-F63E4AEB6F89}" type="pres">
      <dgm:prSet presAssocID="{BC665FA6-6656-4683-AE49-51AAF28E118D}" presName="accent_1" presStyleCnt="0"/>
      <dgm:spPr/>
    </dgm:pt>
    <dgm:pt modelId="{D0A387B2-F88C-469D-AC6C-CF6187F00039}" type="pres">
      <dgm:prSet presAssocID="{BC665FA6-6656-4683-AE49-51AAF28E118D}" presName="accentRepeatNode" presStyleLbl="solidFgAcc1" presStyleIdx="0" presStyleCnt="3" custScaleX="133938" custScaleY="82796" custLinFactNeighborX="7281" custLinFactNeighborY="-16478"/>
      <dgm:spPr>
        <a:solidFill>
          <a:srgbClr val="92D050"/>
        </a:solidFill>
      </dgm:spPr>
    </dgm:pt>
    <dgm:pt modelId="{6689BE1D-6841-44F6-9255-86017B403359}" type="pres">
      <dgm:prSet presAssocID="{EB1201E4-3010-491C-AD6D-D7D0A9156345}" presName="text_2" presStyleLbl="node1" presStyleIdx="1" presStyleCnt="3" custScaleX="92787" custScaleY="97792" custLinFactNeighborX="547" custLinFactNeighborY="-21506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840E40E-731E-41B1-946C-9FE057B7ECD7}" type="pres">
      <dgm:prSet presAssocID="{EB1201E4-3010-491C-AD6D-D7D0A9156345}" presName="accent_2" presStyleCnt="0"/>
      <dgm:spPr/>
    </dgm:pt>
    <dgm:pt modelId="{A75342D2-FCED-4E2D-8CE4-3898CDB924CF}" type="pres">
      <dgm:prSet presAssocID="{EB1201E4-3010-491C-AD6D-D7D0A9156345}" presName="accentRepeatNode" presStyleLbl="solidFgAcc1" presStyleIdx="1" presStyleCnt="3" custScaleX="140121" custScaleY="95396" custLinFactNeighborX="-23281" custLinFactNeighborY="-15014"/>
      <dgm:spPr>
        <a:solidFill>
          <a:srgbClr val="10BAC2"/>
        </a:solidFill>
      </dgm:spPr>
      <dgm:t>
        <a:bodyPr/>
        <a:lstStyle/>
        <a:p>
          <a:endParaRPr lang="ru-RU"/>
        </a:p>
      </dgm:t>
    </dgm:pt>
    <dgm:pt modelId="{8CB7FC42-3BDA-4ED7-B7FC-2E50C2FCE1EB}" type="pres">
      <dgm:prSet presAssocID="{9FACA604-7787-4B84-8BBF-D33A6575C843}" presName="text_3" presStyleLbl="node1" presStyleIdx="2" presStyleCnt="3" custScaleX="94083" custScaleY="144236" custLinFactNeighborX="-802" custLinFactNeighborY="-1059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8E1414D-114E-4940-A96E-3B2857628B9F}" type="pres">
      <dgm:prSet presAssocID="{9FACA604-7787-4B84-8BBF-D33A6575C843}" presName="accent_3" presStyleCnt="0"/>
      <dgm:spPr/>
    </dgm:pt>
    <dgm:pt modelId="{BFBC3FCE-9AF0-4B00-99FF-C7772CD8F482}" type="pres">
      <dgm:prSet presAssocID="{9FACA604-7787-4B84-8BBF-D33A6575C843}" presName="accentRepeatNode" presStyleLbl="solidFgAcc1" presStyleIdx="2" presStyleCnt="3" custScaleX="147819" custLinFactNeighborX="16514" custLinFactNeighborY="-18148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E187FF61-C616-4009-88ED-D17FFE75CA08}" srcId="{18E8C9F5-CAA4-44B3-8BF9-89F5DBE27463}" destId="{BC665FA6-6656-4683-AE49-51AAF28E118D}" srcOrd="0" destOrd="0" parTransId="{D455F70E-C9DC-4022-A67B-25EB7C854A96}" sibTransId="{1757D037-547A-4F09-B9BC-1ACFD775B218}"/>
    <dgm:cxn modelId="{C1AF53CD-C277-4920-8C9D-B36358518A2B}" type="presOf" srcId="{EB1201E4-3010-491C-AD6D-D7D0A9156345}" destId="{6689BE1D-6841-44F6-9255-86017B403359}" srcOrd="0" destOrd="0" presId="urn:microsoft.com/office/officeart/2008/layout/VerticalCurvedList"/>
    <dgm:cxn modelId="{F16025D4-5FBC-42EC-884C-8E01350E43B2}" type="presOf" srcId="{BC665FA6-6656-4683-AE49-51AAF28E118D}" destId="{369E8481-E879-46EE-B2F8-14C361727F8D}" srcOrd="0" destOrd="0" presId="urn:microsoft.com/office/officeart/2008/layout/VerticalCurvedList"/>
    <dgm:cxn modelId="{4F888B25-3205-409D-8363-2888D243A301}" type="presOf" srcId="{9FACA604-7787-4B84-8BBF-D33A6575C843}" destId="{8CB7FC42-3BDA-4ED7-B7FC-2E50C2FCE1EB}" srcOrd="0" destOrd="0" presId="urn:microsoft.com/office/officeart/2008/layout/VerticalCurvedList"/>
    <dgm:cxn modelId="{2C333D4A-DAA4-413B-AE29-1254C61FB758}" type="presOf" srcId="{18E8C9F5-CAA4-44B3-8BF9-89F5DBE27463}" destId="{4DF98103-00C6-402D-ABA9-FC9D56E81B47}" srcOrd="0" destOrd="0" presId="urn:microsoft.com/office/officeart/2008/layout/VerticalCurvedList"/>
    <dgm:cxn modelId="{9D0E0F37-2B20-4794-952A-A6B0F253995F}" type="presOf" srcId="{1757D037-547A-4F09-B9BC-1ACFD775B218}" destId="{3011058E-B318-4B54-89FC-FED722CD79BA}" srcOrd="0" destOrd="0" presId="urn:microsoft.com/office/officeart/2008/layout/VerticalCurvedList"/>
    <dgm:cxn modelId="{16EE559E-E9DD-417A-8E66-61D28552B7D5}" srcId="{18E8C9F5-CAA4-44B3-8BF9-89F5DBE27463}" destId="{9FACA604-7787-4B84-8BBF-D33A6575C843}" srcOrd="2" destOrd="0" parTransId="{679400F6-2F54-4166-8552-A1CBD2EA7EDA}" sibTransId="{3F977670-4CFD-460D-A988-03C3CCC0D890}"/>
    <dgm:cxn modelId="{F01E5955-30DE-4173-998E-FB394ECE69FA}" srcId="{18E8C9F5-CAA4-44B3-8BF9-89F5DBE27463}" destId="{EB1201E4-3010-491C-AD6D-D7D0A9156345}" srcOrd="1" destOrd="0" parTransId="{A6B2E5FB-47C3-4A42-BA9F-13E1AE2ED4E8}" sibTransId="{986BD1AA-06BA-4D4C-8778-47123F3C9518}"/>
    <dgm:cxn modelId="{63978EEE-847B-4908-9AD6-CE09A4F6D542}" type="presParOf" srcId="{4DF98103-00C6-402D-ABA9-FC9D56E81B47}" destId="{4A81FA53-7BF6-4542-BAE7-7886CB218A0F}" srcOrd="0" destOrd="0" presId="urn:microsoft.com/office/officeart/2008/layout/VerticalCurvedList"/>
    <dgm:cxn modelId="{E21AD9C1-2187-4136-A873-ED1DF6E5D3B6}" type="presParOf" srcId="{4A81FA53-7BF6-4542-BAE7-7886CB218A0F}" destId="{9181F00C-620E-4BF8-80D5-1D0F49EBA999}" srcOrd="0" destOrd="0" presId="urn:microsoft.com/office/officeart/2008/layout/VerticalCurvedList"/>
    <dgm:cxn modelId="{08CD0F17-EB25-4FB7-B144-1F6D50238AA0}" type="presParOf" srcId="{9181F00C-620E-4BF8-80D5-1D0F49EBA999}" destId="{5BB75171-1CAA-43E7-B0C4-4BBBBB7C6B4A}" srcOrd="0" destOrd="0" presId="urn:microsoft.com/office/officeart/2008/layout/VerticalCurvedList"/>
    <dgm:cxn modelId="{D0A7110B-756A-4667-9CEC-8331B7B4E5C2}" type="presParOf" srcId="{9181F00C-620E-4BF8-80D5-1D0F49EBA999}" destId="{3011058E-B318-4B54-89FC-FED722CD79BA}" srcOrd="1" destOrd="0" presId="urn:microsoft.com/office/officeart/2008/layout/VerticalCurvedList"/>
    <dgm:cxn modelId="{A6A54733-F99B-44A3-8BE6-7C1815DB76E7}" type="presParOf" srcId="{9181F00C-620E-4BF8-80D5-1D0F49EBA999}" destId="{DD0D92C2-116D-4462-9FD3-F92B01B53179}" srcOrd="2" destOrd="0" presId="urn:microsoft.com/office/officeart/2008/layout/VerticalCurvedList"/>
    <dgm:cxn modelId="{2DC306AA-2134-4B76-A1A1-9D0FD8288D64}" type="presParOf" srcId="{9181F00C-620E-4BF8-80D5-1D0F49EBA999}" destId="{0FD8D1E8-9FBD-4F79-B24C-691D21518FEC}" srcOrd="3" destOrd="0" presId="urn:microsoft.com/office/officeart/2008/layout/VerticalCurvedList"/>
    <dgm:cxn modelId="{1791CF6D-1E8F-49C1-9FFD-6982B6A60E4D}" type="presParOf" srcId="{4A81FA53-7BF6-4542-BAE7-7886CB218A0F}" destId="{369E8481-E879-46EE-B2F8-14C361727F8D}" srcOrd="1" destOrd="0" presId="urn:microsoft.com/office/officeart/2008/layout/VerticalCurvedList"/>
    <dgm:cxn modelId="{7384843F-3D82-49A7-8C1F-E05E63959EBB}" type="presParOf" srcId="{4A81FA53-7BF6-4542-BAE7-7886CB218A0F}" destId="{EB8C7B54-9A4D-4FE3-900E-F63E4AEB6F89}" srcOrd="2" destOrd="0" presId="urn:microsoft.com/office/officeart/2008/layout/VerticalCurvedList"/>
    <dgm:cxn modelId="{DC00472D-34AE-4E09-AEC0-A723CD322ED0}" type="presParOf" srcId="{EB8C7B54-9A4D-4FE3-900E-F63E4AEB6F89}" destId="{D0A387B2-F88C-469D-AC6C-CF6187F00039}" srcOrd="0" destOrd="0" presId="urn:microsoft.com/office/officeart/2008/layout/VerticalCurvedList"/>
    <dgm:cxn modelId="{EE83EB94-42F5-4566-80CA-3F07CC0FAA2D}" type="presParOf" srcId="{4A81FA53-7BF6-4542-BAE7-7886CB218A0F}" destId="{6689BE1D-6841-44F6-9255-86017B403359}" srcOrd="3" destOrd="0" presId="urn:microsoft.com/office/officeart/2008/layout/VerticalCurvedList"/>
    <dgm:cxn modelId="{5EE40543-364C-484F-AD24-3B9B978F42DA}" type="presParOf" srcId="{4A81FA53-7BF6-4542-BAE7-7886CB218A0F}" destId="{3840E40E-731E-41B1-946C-9FE057B7ECD7}" srcOrd="4" destOrd="0" presId="urn:microsoft.com/office/officeart/2008/layout/VerticalCurvedList"/>
    <dgm:cxn modelId="{49D4A497-4668-4C09-937D-2D391190E417}" type="presParOf" srcId="{3840E40E-731E-41B1-946C-9FE057B7ECD7}" destId="{A75342D2-FCED-4E2D-8CE4-3898CDB924CF}" srcOrd="0" destOrd="0" presId="urn:microsoft.com/office/officeart/2008/layout/VerticalCurvedList"/>
    <dgm:cxn modelId="{893DD231-ADE6-433B-BD9A-B58400B458FE}" type="presParOf" srcId="{4A81FA53-7BF6-4542-BAE7-7886CB218A0F}" destId="{8CB7FC42-3BDA-4ED7-B7FC-2E50C2FCE1EB}" srcOrd="5" destOrd="0" presId="urn:microsoft.com/office/officeart/2008/layout/VerticalCurvedList"/>
    <dgm:cxn modelId="{A47F3A52-B3BE-441B-A3CA-73F82A04E209}" type="presParOf" srcId="{4A81FA53-7BF6-4542-BAE7-7886CB218A0F}" destId="{E8E1414D-114E-4940-A96E-3B2857628B9F}" srcOrd="6" destOrd="0" presId="urn:microsoft.com/office/officeart/2008/layout/VerticalCurvedList"/>
    <dgm:cxn modelId="{E0F46D4D-14B6-4D60-A127-601C31B0992F}" type="presParOf" srcId="{E8E1414D-114E-4940-A96E-3B2857628B9F}" destId="{BFBC3FCE-9AF0-4B00-99FF-C7772CD8F4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07AA61-A49E-495D-AD2A-B71BD9EA6691}" type="doc">
      <dgm:prSet loTypeId="urn:microsoft.com/office/officeart/2009/layout/ReverseList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A10B9F-B426-4A58-8733-8C57E9E34F61}">
      <dgm:prSet phldrT="[Текст]" custT="1"/>
      <dgm:spPr/>
      <dgm:t>
        <a:bodyPr/>
        <a:lstStyle/>
        <a:p>
          <a:r>
            <a:rPr lang="ru-RU" sz="1300" dirty="0" smtClean="0"/>
            <a:t>Подпрограмма "Поддержка реестровых казачьих обществ Туапсинского района" – </a:t>
          </a:r>
        </a:p>
        <a:p>
          <a:r>
            <a:rPr lang="ru-RU" sz="1300" dirty="0" smtClean="0"/>
            <a:t>2 542,0 тыс. руб.</a:t>
          </a:r>
          <a:endParaRPr lang="ru-RU" sz="1300" dirty="0"/>
        </a:p>
      </dgm:t>
    </dgm:pt>
    <dgm:pt modelId="{81CD8891-99E2-47CB-B70A-9137AA1BA288}" type="parTrans" cxnId="{B3150AE7-30EA-40CD-86BA-17473370619D}">
      <dgm:prSet/>
      <dgm:spPr/>
      <dgm:t>
        <a:bodyPr/>
        <a:lstStyle/>
        <a:p>
          <a:endParaRPr lang="ru-RU"/>
        </a:p>
      </dgm:t>
    </dgm:pt>
    <dgm:pt modelId="{A4EAFA6E-FCDB-4597-8AFE-9B9E142B1870}" type="sibTrans" cxnId="{B3150AE7-30EA-40CD-86BA-17473370619D}">
      <dgm:prSet/>
      <dgm:spPr/>
      <dgm:t>
        <a:bodyPr/>
        <a:lstStyle/>
        <a:p>
          <a:endParaRPr lang="ru-RU"/>
        </a:p>
      </dgm:t>
    </dgm:pt>
    <dgm:pt modelId="{523B71FF-35ED-4B2A-9B36-1593C28A407C}">
      <dgm:prSet phldrT="[Текст]" custT="1"/>
      <dgm:spPr/>
      <dgm:t>
        <a:bodyPr/>
        <a:lstStyle/>
        <a:p>
          <a:r>
            <a:rPr lang="ru-RU" sz="1300" dirty="0" smtClean="0"/>
            <a:t>на оказание финансовой поддержки социально ориентированных казачьих обществ на осуществление деятельности по профилактике социально опасных форм поведения</a:t>
          </a:r>
          <a:endParaRPr lang="ru-RU" sz="1300" dirty="0"/>
        </a:p>
      </dgm:t>
    </dgm:pt>
    <dgm:pt modelId="{DAB8150E-9A4D-41C3-95E3-7B247ABEEF97}" type="parTrans" cxnId="{D98635BE-9857-4441-87F8-969D8FF15203}">
      <dgm:prSet/>
      <dgm:spPr/>
      <dgm:t>
        <a:bodyPr/>
        <a:lstStyle/>
        <a:p>
          <a:endParaRPr lang="ru-RU"/>
        </a:p>
      </dgm:t>
    </dgm:pt>
    <dgm:pt modelId="{207562DA-1A4A-47F8-81D0-2604F32DE506}" type="sibTrans" cxnId="{D98635BE-9857-4441-87F8-969D8FF15203}">
      <dgm:prSet/>
      <dgm:spPr/>
      <dgm:t>
        <a:bodyPr/>
        <a:lstStyle/>
        <a:p>
          <a:endParaRPr lang="ru-RU"/>
        </a:p>
      </dgm:t>
    </dgm:pt>
    <dgm:pt modelId="{EE5CE014-F778-461B-B1F3-4F02ED8D647B}" type="pres">
      <dgm:prSet presAssocID="{DB07AA61-A49E-495D-AD2A-B71BD9EA6691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391DCA4-7CFF-495F-96A4-EF212BC65CFD}" type="pres">
      <dgm:prSet presAssocID="{DB07AA61-A49E-495D-AD2A-B71BD9EA6691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98C60-E983-44AD-8550-33EC86231896}" type="pres">
      <dgm:prSet presAssocID="{DB07AA61-A49E-495D-AD2A-B71BD9EA6691}" presName="LeftNode" presStyleLbl="bgImgPlace1" presStyleIdx="0" presStyleCnt="2" custScaleX="130721" custScaleY="132797" custLinFactNeighborX="-20553" custLinFactNeighborY="-2657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510B9A87-4C3A-4CCA-B293-EC7740F9FA85}" type="pres">
      <dgm:prSet presAssocID="{DB07AA61-A49E-495D-AD2A-B71BD9EA6691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1F25F-8171-4DBE-848D-B01C4BFC7DA6}" type="pres">
      <dgm:prSet presAssocID="{DB07AA61-A49E-495D-AD2A-B71BD9EA6691}" presName="RightNode" presStyleLbl="bgImgPlace1" presStyleIdx="1" presStyleCnt="2" custScaleX="115494" custScaleY="133075" custLinFactNeighborX="2807" custLinFactNeighborY="-251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890274A-3F54-4913-9AAA-DB0E250B8F7F}" type="pres">
      <dgm:prSet presAssocID="{DB07AA61-A49E-495D-AD2A-B71BD9EA6691}" presName="TopArrow" presStyleLbl="node1" presStyleIdx="0" presStyleCnt="2" custScaleY="74952" custLinFactNeighborX="495" custLinFactNeighborY="-25971"/>
      <dgm:spPr/>
    </dgm:pt>
    <dgm:pt modelId="{B8DBE0B3-D79B-43B2-AB15-BABE495611A2}" type="pres">
      <dgm:prSet presAssocID="{DB07AA61-A49E-495D-AD2A-B71BD9EA6691}" presName="BottomArrow" presStyleLbl="node1" presStyleIdx="1" presStyleCnt="2" custScaleY="73667" custLinFactNeighborX="495" custLinFactNeighborY="24823"/>
      <dgm:spPr/>
    </dgm:pt>
  </dgm:ptLst>
  <dgm:cxnLst>
    <dgm:cxn modelId="{49500A4C-610F-49E0-93C1-9F4A9E7BCD9F}" type="presOf" srcId="{DB07AA61-A49E-495D-AD2A-B71BD9EA6691}" destId="{EE5CE014-F778-461B-B1F3-4F02ED8D647B}" srcOrd="0" destOrd="0" presId="urn:microsoft.com/office/officeart/2009/layout/ReverseList"/>
    <dgm:cxn modelId="{6F829EAF-9A55-45AA-9966-E9EE3BE911E0}" type="presOf" srcId="{2CA10B9F-B426-4A58-8733-8C57E9E34F61}" destId="{0391DCA4-7CFF-495F-96A4-EF212BC65CFD}" srcOrd="0" destOrd="0" presId="urn:microsoft.com/office/officeart/2009/layout/ReverseList"/>
    <dgm:cxn modelId="{01BD104B-FE2C-4B58-A0FD-CB596BCD062C}" type="presOf" srcId="{523B71FF-35ED-4B2A-9B36-1593C28A407C}" destId="{510B9A87-4C3A-4CCA-B293-EC7740F9FA85}" srcOrd="0" destOrd="0" presId="urn:microsoft.com/office/officeart/2009/layout/ReverseList"/>
    <dgm:cxn modelId="{857A2C06-365B-4787-B3BD-3883DEEEC4A9}" type="presOf" srcId="{2CA10B9F-B426-4A58-8733-8C57E9E34F61}" destId="{CDB98C60-E983-44AD-8550-33EC86231896}" srcOrd="1" destOrd="0" presId="urn:microsoft.com/office/officeart/2009/layout/ReverseList"/>
    <dgm:cxn modelId="{D98635BE-9857-4441-87F8-969D8FF15203}" srcId="{DB07AA61-A49E-495D-AD2A-B71BD9EA6691}" destId="{523B71FF-35ED-4B2A-9B36-1593C28A407C}" srcOrd="1" destOrd="0" parTransId="{DAB8150E-9A4D-41C3-95E3-7B247ABEEF97}" sibTransId="{207562DA-1A4A-47F8-81D0-2604F32DE506}"/>
    <dgm:cxn modelId="{B3150AE7-30EA-40CD-86BA-17473370619D}" srcId="{DB07AA61-A49E-495D-AD2A-B71BD9EA6691}" destId="{2CA10B9F-B426-4A58-8733-8C57E9E34F61}" srcOrd="0" destOrd="0" parTransId="{81CD8891-99E2-47CB-B70A-9137AA1BA288}" sibTransId="{A4EAFA6E-FCDB-4597-8AFE-9B9E142B1870}"/>
    <dgm:cxn modelId="{55E4A831-9756-4936-B59F-BE2DD8ED07AC}" type="presOf" srcId="{523B71FF-35ED-4B2A-9B36-1593C28A407C}" destId="{6041F25F-8171-4DBE-848D-B01C4BFC7DA6}" srcOrd="1" destOrd="0" presId="urn:microsoft.com/office/officeart/2009/layout/ReverseList"/>
    <dgm:cxn modelId="{27408A9A-CECF-4332-BA72-114AEB03E524}" type="presParOf" srcId="{EE5CE014-F778-461B-B1F3-4F02ED8D647B}" destId="{0391DCA4-7CFF-495F-96A4-EF212BC65CFD}" srcOrd="0" destOrd="0" presId="urn:microsoft.com/office/officeart/2009/layout/ReverseList"/>
    <dgm:cxn modelId="{064FAB99-6193-4057-B6C5-DB5103FCD085}" type="presParOf" srcId="{EE5CE014-F778-461B-B1F3-4F02ED8D647B}" destId="{CDB98C60-E983-44AD-8550-33EC86231896}" srcOrd="1" destOrd="0" presId="urn:microsoft.com/office/officeart/2009/layout/ReverseList"/>
    <dgm:cxn modelId="{15284500-4BA9-4D55-81BC-2E9BCAA05FEF}" type="presParOf" srcId="{EE5CE014-F778-461B-B1F3-4F02ED8D647B}" destId="{510B9A87-4C3A-4CCA-B293-EC7740F9FA85}" srcOrd="2" destOrd="0" presId="urn:microsoft.com/office/officeart/2009/layout/ReverseList"/>
    <dgm:cxn modelId="{C465923A-AC2F-4D39-9D92-8050925E1CB6}" type="presParOf" srcId="{EE5CE014-F778-461B-B1F3-4F02ED8D647B}" destId="{6041F25F-8171-4DBE-848D-B01C4BFC7DA6}" srcOrd="3" destOrd="0" presId="urn:microsoft.com/office/officeart/2009/layout/ReverseList"/>
    <dgm:cxn modelId="{35636FE4-0D77-4AB8-A8EE-8C0F8F7072E7}" type="presParOf" srcId="{EE5CE014-F778-461B-B1F3-4F02ED8D647B}" destId="{2890274A-3F54-4913-9AAA-DB0E250B8F7F}" srcOrd="4" destOrd="0" presId="urn:microsoft.com/office/officeart/2009/layout/ReverseList"/>
    <dgm:cxn modelId="{C07557AA-4E60-48E4-9354-DB15F1B724F1}" type="presParOf" srcId="{EE5CE014-F778-461B-B1F3-4F02ED8D647B}" destId="{B8DBE0B3-D79B-43B2-AB15-BABE495611A2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07AA61-A49E-495D-AD2A-B71BD9EA6691}" type="doc">
      <dgm:prSet loTypeId="urn:microsoft.com/office/officeart/2009/layout/ReverseList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A10B9F-B426-4A58-8733-8C57E9E34F61}">
      <dgm:prSet phldrT="[Текст]" custT="1"/>
      <dgm:spPr/>
      <dgm:t>
        <a:bodyPr/>
        <a:lstStyle/>
        <a:p>
          <a:r>
            <a:rPr lang="ru-RU" sz="1300" dirty="0" smtClean="0"/>
            <a:t>Подпрограмма "Укрепление правопорядка, профилактика правонарушений, усиление борьбы с преступностью и противодействие коррупции в Туапсинском районе" - 113,0 тыс. руб.</a:t>
          </a:r>
          <a:endParaRPr lang="ru-RU" sz="1300" dirty="0"/>
        </a:p>
      </dgm:t>
    </dgm:pt>
    <dgm:pt modelId="{81CD8891-99E2-47CB-B70A-9137AA1BA288}" type="parTrans" cxnId="{B3150AE7-30EA-40CD-86BA-17473370619D}">
      <dgm:prSet/>
      <dgm:spPr/>
      <dgm:t>
        <a:bodyPr/>
        <a:lstStyle/>
        <a:p>
          <a:endParaRPr lang="ru-RU"/>
        </a:p>
      </dgm:t>
    </dgm:pt>
    <dgm:pt modelId="{A4EAFA6E-FCDB-4597-8AFE-9B9E142B1870}" type="sibTrans" cxnId="{B3150AE7-30EA-40CD-86BA-17473370619D}">
      <dgm:prSet/>
      <dgm:spPr/>
      <dgm:t>
        <a:bodyPr/>
        <a:lstStyle/>
        <a:p>
          <a:endParaRPr lang="ru-RU"/>
        </a:p>
      </dgm:t>
    </dgm:pt>
    <dgm:pt modelId="{523B71FF-35ED-4B2A-9B36-1593C28A407C}">
      <dgm:prSet phldrT="[Текст]" custT="1"/>
      <dgm:spPr/>
      <dgm:t>
        <a:bodyPr/>
        <a:lstStyle/>
        <a:p>
          <a:r>
            <a:rPr lang="ru-RU" sz="1300" dirty="0" smtClean="0"/>
            <a:t>изготовление методических и агитационных материалов профилактической направленности</a:t>
          </a:r>
          <a:endParaRPr lang="ru-RU" sz="1300" dirty="0"/>
        </a:p>
      </dgm:t>
    </dgm:pt>
    <dgm:pt modelId="{DAB8150E-9A4D-41C3-95E3-7B247ABEEF97}" type="parTrans" cxnId="{D98635BE-9857-4441-87F8-969D8FF15203}">
      <dgm:prSet/>
      <dgm:spPr/>
      <dgm:t>
        <a:bodyPr/>
        <a:lstStyle/>
        <a:p>
          <a:endParaRPr lang="ru-RU"/>
        </a:p>
      </dgm:t>
    </dgm:pt>
    <dgm:pt modelId="{207562DA-1A4A-47F8-81D0-2604F32DE506}" type="sibTrans" cxnId="{D98635BE-9857-4441-87F8-969D8FF15203}">
      <dgm:prSet/>
      <dgm:spPr/>
      <dgm:t>
        <a:bodyPr/>
        <a:lstStyle/>
        <a:p>
          <a:endParaRPr lang="ru-RU"/>
        </a:p>
      </dgm:t>
    </dgm:pt>
    <dgm:pt modelId="{EE5CE014-F778-461B-B1F3-4F02ED8D647B}" type="pres">
      <dgm:prSet presAssocID="{DB07AA61-A49E-495D-AD2A-B71BD9EA6691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391DCA4-7CFF-495F-96A4-EF212BC65CFD}" type="pres">
      <dgm:prSet presAssocID="{DB07AA61-A49E-495D-AD2A-B71BD9EA6691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98C60-E983-44AD-8550-33EC86231896}" type="pres">
      <dgm:prSet presAssocID="{DB07AA61-A49E-495D-AD2A-B71BD9EA6691}" presName="LeftNode" presStyleLbl="bgImgPlace1" presStyleIdx="0" presStyleCnt="2" custScaleX="138058" custScaleY="132706" custLinFactNeighborX="-17880" custLinFactNeighborY="77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510B9A87-4C3A-4CCA-B293-EC7740F9FA85}" type="pres">
      <dgm:prSet presAssocID="{DB07AA61-A49E-495D-AD2A-B71BD9EA6691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1F25F-8171-4DBE-848D-B01C4BFC7DA6}" type="pres">
      <dgm:prSet presAssocID="{DB07AA61-A49E-495D-AD2A-B71BD9EA6691}" presName="RightNode" presStyleLbl="bgImgPlace1" presStyleIdx="1" presStyleCnt="2" custScaleX="140302" custScaleY="133191" custLinFactNeighborX="16641" custLinFactNeighborY="101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890274A-3F54-4913-9AAA-DB0E250B8F7F}" type="pres">
      <dgm:prSet presAssocID="{DB07AA61-A49E-495D-AD2A-B71BD9EA6691}" presName="TopArrow" presStyleLbl="node1" presStyleIdx="0" presStyleCnt="2" custScaleY="73662" custLinFactNeighborX="-1178" custLinFactNeighborY="-20620"/>
      <dgm:spPr/>
    </dgm:pt>
    <dgm:pt modelId="{B8DBE0B3-D79B-43B2-AB15-BABE495611A2}" type="pres">
      <dgm:prSet presAssocID="{DB07AA61-A49E-495D-AD2A-B71BD9EA6691}" presName="BottomArrow" presStyleLbl="node1" presStyleIdx="1" presStyleCnt="2" custScaleY="73662" custLinFactNeighborX="-1178" custLinFactNeighborY="20070"/>
      <dgm:spPr/>
    </dgm:pt>
  </dgm:ptLst>
  <dgm:cxnLst>
    <dgm:cxn modelId="{020A79E6-00B3-48C3-B087-461B586B9D77}" type="presOf" srcId="{2CA10B9F-B426-4A58-8733-8C57E9E34F61}" destId="{0391DCA4-7CFF-495F-96A4-EF212BC65CFD}" srcOrd="0" destOrd="0" presId="urn:microsoft.com/office/officeart/2009/layout/ReverseList"/>
    <dgm:cxn modelId="{D672FCA6-2714-4743-A8AA-A894536F6E38}" type="presOf" srcId="{523B71FF-35ED-4B2A-9B36-1593C28A407C}" destId="{510B9A87-4C3A-4CCA-B293-EC7740F9FA85}" srcOrd="0" destOrd="0" presId="urn:microsoft.com/office/officeart/2009/layout/ReverseList"/>
    <dgm:cxn modelId="{54E213FD-66C2-4F5A-99B5-0A90E04F4AB6}" type="presOf" srcId="{DB07AA61-A49E-495D-AD2A-B71BD9EA6691}" destId="{EE5CE014-F778-461B-B1F3-4F02ED8D647B}" srcOrd="0" destOrd="0" presId="urn:microsoft.com/office/officeart/2009/layout/ReverseList"/>
    <dgm:cxn modelId="{D98635BE-9857-4441-87F8-969D8FF15203}" srcId="{DB07AA61-A49E-495D-AD2A-B71BD9EA6691}" destId="{523B71FF-35ED-4B2A-9B36-1593C28A407C}" srcOrd="1" destOrd="0" parTransId="{DAB8150E-9A4D-41C3-95E3-7B247ABEEF97}" sibTransId="{207562DA-1A4A-47F8-81D0-2604F32DE506}"/>
    <dgm:cxn modelId="{BE0DDF51-2291-4DA0-8E80-EB51222E1682}" type="presOf" srcId="{523B71FF-35ED-4B2A-9B36-1593C28A407C}" destId="{6041F25F-8171-4DBE-848D-B01C4BFC7DA6}" srcOrd="1" destOrd="0" presId="urn:microsoft.com/office/officeart/2009/layout/ReverseList"/>
    <dgm:cxn modelId="{B3150AE7-30EA-40CD-86BA-17473370619D}" srcId="{DB07AA61-A49E-495D-AD2A-B71BD9EA6691}" destId="{2CA10B9F-B426-4A58-8733-8C57E9E34F61}" srcOrd="0" destOrd="0" parTransId="{81CD8891-99E2-47CB-B70A-9137AA1BA288}" sibTransId="{A4EAFA6E-FCDB-4597-8AFE-9B9E142B1870}"/>
    <dgm:cxn modelId="{6144AFC0-2713-4FE4-ACA2-17778D85EFD3}" type="presOf" srcId="{2CA10B9F-B426-4A58-8733-8C57E9E34F61}" destId="{CDB98C60-E983-44AD-8550-33EC86231896}" srcOrd="1" destOrd="0" presId="urn:microsoft.com/office/officeart/2009/layout/ReverseList"/>
    <dgm:cxn modelId="{68A03D0F-249A-43E5-9B6B-2B9C19095F5C}" type="presParOf" srcId="{EE5CE014-F778-461B-B1F3-4F02ED8D647B}" destId="{0391DCA4-7CFF-495F-96A4-EF212BC65CFD}" srcOrd="0" destOrd="0" presId="urn:microsoft.com/office/officeart/2009/layout/ReverseList"/>
    <dgm:cxn modelId="{2EA6C88E-F02F-41CD-91EB-2E203A5B7566}" type="presParOf" srcId="{EE5CE014-F778-461B-B1F3-4F02ED8D647B}" destId="{CDB98C60-E983-44AD-8550-33EC86231896}" srcOrd="1" destOrd="0" presId="urn:microsoft.com/office/officeart/2009/layout/ReverseList"/>
    <dgm:cxn modelId="{1D8999D3-26EF-48CE-A6FA-4638F8B9B029}" type="presParOf" srcId="{EE5CE014-F778-461B-B1F3-4F02ED8D647B}" destId="{510B9A87-4C3A-4CCA-B293-EC7740F9FA85}" srcOrd="2" destOrd="0" presId="urn:microsoft.com/office/officeart/2009/layout/ReverseList"/>
    <dgm:cxn modelId="{E63B8EBB-956B-43D2-8118-6365616B9416}" type="presParOf" srcId="{EE5CE014-F778-461B-B1F3-4F02ED8D647B}" destId="{6041F25F-8171-4DBE-848D-B01C4BFC7DA6}" srcOrd="3" destOrd="0" presId="urn:microsoft.com/office/officeart/2009/layout/ReverseList"/>
    <dgm:cxn modelId="{504FDD3C-90BA-4BB1-9059-8F03B1D9E45E}" type="presParOf" srcId="{EE5CE014-F778-461B-B1F3-4F02ED8D647B}" destId="{2890274A-3F54-4913-9AAA-DB0E250B8F7F}" srcOrd="4" destOrd="0" presId="urn:microsoft.com/office/officeart/2009/layout/ReverseList"/>
    <dgm:cxn modelId="{38AEC466-5EC8-4313-9CD4-B8E24BB3F348}" type="presParOf" srcId="{EE5CE014-F778-461B-B1F3-4F02ED8D647B}" destId="{B8DBE0B3-D79B-43B2-AB15-BABE495611A2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BDDD8C-7848-4FB5-9218-1F20F247B075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C3B0A0-E327-41F4-A2CF-65B376B46881}">
      <dgm:prSet phldrT="[Текст]"/>
      <dgm:spPr/>
      <dgm:t>
        <a:bodyPr/>
        <a:lstStyle/>
        <a:p>
          <a:r>
            <a:rPr lang="ru-RU" dirty="0" smtClean="0"/>
            <a:t>Наш адрес: 352800, г.Туапсе, </a:t>
          </a:r>
        </a:p>
        <a:p>
          <a:r>
            <a:rPr lang="ru-RU" dirty="0" smtClean="0"/>
            <a:t>ул. Свободы, д.3</a:t>
          </a:r>
          <a:endParaRPr lang="ru-RU" dirty="0"/>
        </a:p>
      </dgm:t>
    </dgm:pt>
    <dgm:pt modelId="{461428B4-E6B7-4D34-A4EA-07C731164EC2}" type="parTrans" cxnId="{527DA0F2-ADC6-4B57-AECC-919FE9BAC4A1}">
      <dgm:prSet/>
      <dgm:spPr/>
      <dgm:t>
        <a:bodyPr/>
        <a:lstStyle/>
        <a:p>
          <a:endParaRPr lang="ru-RU"/>
        </a:p>
      </dgm:t>
    </dgm:pt>
    <dgm:pt modelId="{D0C70DE9-F592-4CB3-8668-1309D88BAFBA}" type="sibTrans" cxnId="{527DA0F2-ADC6-4B57-AECC-919FE9BAC4A1}">
      <dgm:prSet/>
      <dgm:spPr/>
      <dgm:t>
        <a:bodyPr/>
        <a:lstStyle/>
        <a:p>
          <a:endParaRPr lang="ru-RU"/>
        </a:p>
      </dgm:t>
    </dgm:pt>
    <dgm:pt modelId="{3792B59D-D42B-44FB-BEAF-EDF7E8229DA8}">
      <dgm:prSet phldrT="[Текст]"/>
      <dgm:spPr/>
      <dgm:t>
        <a:bodyPr/>
        <a:lstStyle/>
        <a:p>
          <a:r>
            <a:rPr lang="ru-RU" dirty="0" smtClean="0"/>
            <a:t>Телефон:  (86167) 2-57-11</a:t>
          </a:r>
          <a:endParaRPr lang="ru-RU" dirty="0"/>
        </a:p>
      </dgm:t>
    </dgm:pt>
    <dgm:pt modelId="{9F774336-9001-419A-A0F5-895632B13540}" type="parTrans" cxnId="{F5EE89C2-4958-4C7A-B971-A51020587D14}">
      <dgm:prSet/>
      <dgm:spPr/>
      <dgm:t>
        <a:bodyPr/>
        <a:lstStyle/>
        <a:p>
          <a:endParaRPr lang="ru-RU"/>
        </a:p>
      </dgm:t>
    </dgm:pt>
    <dgm:pt modelId="{C7A75B05-7E2B-48E3-A06C-E076A0E57BA4}" type="sibTrans" cxnId="{F5EE89C2-4958-4C7A-B971-A51020587D14}">
      <dgm:prSet/>
      <dgm:spPr/>
      <dgm:t>
        <a:bodyPr/>
        <a:lstStyle/>
        <a:p>
          <a:endParaRPr lang="ru-RU"/>
        </a:p>
      </dgm:t>
    </dgm:pt>
    <dgm:pt modelId="{1B0FA863-8910-4249-89CB-2AE4543CF484}">
      <dgm:prSet phldrT="[Текст]" custT="1"/>
      <dgm:spPr/>
      <dgm:t>
        <a:bodyPr/>
        <a:lstStyle/>
        <a:p>
          <a:r>
            <a:rPr lang="ru-RU" sz="1900" dirty="0" smtClean="0"/>
            <a:t>ФАКС:</a:t>
          </a:r>
        </a:p>
        <a:p>
          <a:r>
            <a:rPr lang="ru-RU" sz="1900" dirty="0" smtClean="0"/>
            <a:t>(86167) 2-57-11 </a:t>
          </a:r>
          <a:endParaRPr lang="ru-RU" sz="1900" dirty="0"/>
        </a:p>
      </dgm:t>
    </dgm:pt>
    <dgm:pt modelId="{9058C98B-2143-4154-9F28-D21F8C9B5B47}" type="parTrans" cxnId="{0C383640-489A-4AA3-9436-0A006894E8F6}">
      <dgm:prSet/>
      <dgm:spPr/>
      <dgm:t>
        <a:bodyPr/>
        <a:lstStyle/>
        <a:p>
          <a:endParaRPr lang="ru-RU"/>
        </a:p>
      </dgm:t>
    </dgm:pt>
    <dgm:pt modelId="{D57842FC-33C4-4BE7-BF65-515682514D80}" type="sibTrans" cxnId="{0C383640-489A-4AA3-9436-0A006894E8F6}">
      <dgm:prSet/>
      <dgm:spPr/>
      <dgm:t>
        <a:bodyPr/>
        <a:lstStyle/>
        <a:p>
          <a:endParaRPr lang="ru-RU"/>
        </a:p>
      </dgm:t>
    </dgm:pt>
    <dgm:pt modelId="{8F6E7209-9566-4FDF-81B1-039E6C8FBC62}">
      <dgm:prSet/>
      <dgm:spPr/>
      <dgm:t>
        <a:bodyPr/>
        <a:lstStyle/>
        <a:p>
          <a:r>
            <a:rPr lang="ru-RU" dirty="0" smtClean="0"/>
            <a:t>Адрес электронной почты: </a:t>
          </a:r>
          <a:r>
            <a:rPr lang="en-US" dirty="0" smtClean="0"/>
            <a:t>tuaprfin@mail.ru </a:t>
          </a:r>
          <a:endParaRPr lang="ru-RU" dirty="0"/>
        </a:p>
      </dgm:t>
    </dgm:pt>
    <dgm:pt modelId="{781AD8C2-8001-4DC7-B164-2926DEBCE833}" type="parTrans" cxnId="{DCFEF24E-D7AA-436B-A20B-200EC519A361}">
      <dgm:prSet/>
      <dgm:spPr/>
      <dgm:t>
        <a:bodyPr/>
        <a:lstStyle/>
        <a:p>
          <a:endParaRPr lang="ru-RU"/>
        </a:p>
      </dgm:t>
    </dgm:pt>
    <dgm:pt modelId="{4CEC7168-675D-4249-AD58-8168F8AF51D9}" type="sibTrans" cxnId="{DCFEF24E-D7AA-436B-A20B-200EC519A361}">
      <dgm:prSet/>
      <dgm:spPr/>
      <dgm:t>
        <a:bodyPr/>
        <a:lstStyle/>
        <a:p>
          <a:endParaRPr lang="ru-RU"/>
        </a:p>
      </dgm:t>
    </dgm:pt>
    <dgm:pt modelId="{34C9CB3B-74F2-4BBB-8BAD-94763B1E98BE}" type="pres">
      <dgm:prSet presAssocID="{2DBDDD8C-7848-4FB5-9218-1F20F247B07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F8BB12-D1C6-4A82-883F-3C23CEFDB008}" type="pres">
      <dgm:prSet presAssocID="{F1C3B0A0-E327-41F4-A2CF-65B376B4688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36AF0-A409-47E5-ABEB-5E7460B40E32}" type="pres">
      <dgm:prSet presAssocID="{D0C70DE9-F592-4CB3-8668-1309D88BAFBA}" presName="sibTrans" presStyleCnt="0"/>
      <dgm:spPr/>
    </dgm:pt>
    <dgm:pt modelId="{FBF4D26B-14D3-418A-A8F1-2374D0E5C1FE}" type="pres">
      <dgm:prSet presAssocID="{3792B59D-D42B-44FB-BEAF-EDF7E8229DA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3304B8-31AF-402A-8CD0-B07ACB89D57E}" type="pres">
      <dgm:prSet presAssocID="{C7A75B05-7E2B-48E3-A06C-E076A0E57BA4}" presName="sibTrans" presStyleCnt="0"/>
      <dgm:spPr/>
    </dgm:pt>
    <dgm:pt modelId="{4ED65E16-BC27-43F0-807D-0DF9E37D0BA8}" type="pres">
      <dgm:prSet presAssocID="{1B0FA863-8910-4249-89CB-2AE4543CF48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47B99B-8E0B-41AE-8D89-E12EE5950351}" type="pres">
      <dgm:prSet presAssocID="{D57842FC-33C4-4BE7-BF65-515682514D80}" presName="sibTrans" presStyleCnt="0"/>
      <dgm:spPr/>
    </dgm:pt>
    <dgm:pt modelId="{B30776A0-22B5-4B31-8DE4-C166F018BB87}" type="pres">
      <dgm:prSet presAssocID="{8F6E7209-9566-4FDF-81B1-039E6C8FBC6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E7E34C-D5DE-4E3E-BD15-42E81F1AE6D3}" type="presOf" srcId="{1B0FA863-8910-4249-89CB-2AE4543CF484}" destId="{4ED65E16-BC27-43F0-807D-0DF9E37D0BA8}" srcOrd="0" destOrd="0" presId="urn:microsoft.com/office/officeart/2005/8/layout/hList6"/>
    <dgm:cxn modelId="{527DA0F2-ADC6-4B57-AECC-919FE9BAC4A1}" srcId="{2DBDDD8C-7848-4FB5-9218-1F20F247B075}" destId="{F1C3B0A0-E327-41F4-A2CF-65B376B46881}" srcOrd="0" destOrd="0" parTransId="{461428B4-E6B7-4D34-A4EA-07C731164EC2}" sibTransId="{D0C70DE9-F592-4CB3-8668-1309D88BAFBA}"/>
    <dgm:cxn modelId="{F5EE89C2-4958-4C7A-B971-A51020587D14}" srcId="{2DBDDD8C-7848-4FB5-9218-1F20F247B075}" destId="{3792B59D-D42B-44FB-BEAF-EDF7E8229DA8}" srcOrd="1" destOrd="0" parTransId="{9F774336-9001-419A-A0F5-895632B13540}" sibTransId="{C7A75B05-7E2B-48E3-A06C-E076A0E57BA4}"/>
    <dgm:cxn modelId="{0C383640-489A-4AA3-9436-0A006894E8F6}" srcId="{2DBDDD8C-7848-4FB5-9218-1F20F247B075}" destId="{1B0FA863-8910-4249-89CB-2AE4543CF484}" srcOrd="2" destOrd="0" parTransId="{9058C98B-2143-4154-9F28-D21F8C9B5B47}" sibTransId="{D57842FC-33C4-4BE7-BF65-515682514D80}"/>
    <dgm:cxn modelId="{DCFEF24E-D7AA-436B-A20B-200EC519A361}" srcId="{2DBDDD8C-7848-4FB5-9218-1F20F247B075}" destId="{8F6E7209-9566-4FDF-81B1-039E6C8FBC62}" srcOrd="3" destOrd="0" parTransId="{781AD8C2-8001-4DC7-B164-2926DEBCE833}" sibTransId="{4CEC7168-675D-4249-AD58-8168F8AF51D9}"/>
    <dgm:cxn modelId="{5F6D8B41-8268-4FFC-9727-4A9BAE62CF98}" type="presOf" srcId="{2DBDDD8C-7848-4FB5-9218-1F20F247B075}" destId="{34C9CB3B-74F2-4BBB-8BAD-94763B1E98BE}" srcOrd="0" destOrd="0" presId="urn:microsoft.com/office/officeart/2005/8/layout/hList6"/>
    <dgm:cxn modelId="{A47645C7-7C1B-4915-8468-270ABDD08810}" type="presOf" srcId="{3792B59D-D42B-44FB-BEAF-EDF7E8229DA8}" destId="{FBF4D26B-14D3-418A-A8F1-2374D0E5C1FE}" srcOrd="0" destOrd="0" presId="urn:microsoft.com/office/officeart/2005/8/layout/hList6"/>
    <dgm:cxn modelId="{F443FFA8-4ADF-47DF-842E-72CB7A40B872}" type="presOf" srcId="{8F6E7209-9566-4FDF-81B1-039E6C8FBC62}" destId="{B30776A0-22B5-4B31-8DE4-C166F018BB87}" srcOrd="0" destOrd="0" presId="urn:microsoft.com/office/officeart/2005/8/layout/hList6"/>
    <dgm:cxn modelId="{D3DBE762-1297-4C60-8A86-9A56FD4B9BC6}" type="presOf" srcId="{F1C3B0A0-E327-41F4-A2CF-65B376B46881}" destId="{42F8BB12-D1C6-4A82-883F-3C23CEFDB008}" srcOrd="0" destOrd="0" presId="urn:microsoft.com/office/officeart/2005/8/layout/hList6"/>
    <dgm:cxn modelId="{5B0C0928-2DBA-49D3-BCAF-883D81FD27C5}" type="presParOf" srcId="{34C9CB3B-74F2-4BBB-8BAD-94763B1E98BE}" destId="{42F8BB12-D1C6-4A82-883F-3C23CEFDB008}" srcOrd="0" destOrd="0" presId="urn:microsoft.com/office/officeart/2005/8/layout/hList6"/>
    <dgm:cxn modelId="{334B4597-B900-40AC-8873-F98F3C45B165}" type="presParOf" srcId="{34C9CB3B-74F2-4BBB-8BAD-94763B1E98BE}" destId="{DE136AF0-A409-47E5-ABEB-5E7460B40E32}" srcOrd="1" destOrd="0" presId="urn:microsoft.com/office/officeart/2005/8/layout/hList6"/>
    <dgm:cxn modelId="{A45F9A67-0C3F-442C-AE69-383A796C494C}" type="presParOf" srcId="{34C9CB3B-74F2-4BBB-8BAD-94763B1E98BE}" destId="{FBF4D26B-14D3-418A-A8F1-2374D0E5C1FE}" srcOrd="2" destOrd="0" presId="urn:microsoft.com/office/officeart/2005/8/layout/hList6"/>
    <dgm:cxn modelId="{4E21AA93-400B-4233-BB37-6509484B7382}" type="presParOf" srcId="{34C9CB3B-74F2-4BBB-8BAD-94763B1E98BE}" destId="{953304B8-31AF-402A-8CD0-B07ACB89D57E}" srcOrd="3" destOrd="0" presId="urn:microsoft.com/office/officeart/2005/8/layout/hList6"/>
    <dgm:cxn modelId="{9BD24179-599A-41B2-90B7-12BC3B8997B3}" type="presParOf" srcId="{34C9CB3B-74F2-4BBB-8BAD-94763B1E98BE}" destId="{4ED65E16-BC27-43F0-807D-0DF9E37D0BA8}" srcOrd="4" destOrd="0" presId="urn:microsoft.com/office/officeart/2005/8/layout/hList6"/>
    <dgm:cxn modelId="{D411413C-DA10-4EFE-AFFB-33E4BB2AED46}" type="presParOf" srcId="{34C9CB3B-74F2-4BBB-8BAD-94763B1E98BE}" destId="{E347B99B-8E0B-41AE-8D89-E12EE5950351}" srcOrd="5" destOrd="0" presId="urn:microsoft.com/office/officeart/2005/8/layout/hList6"/>
    <dgm:cxn modelId="{8297591C-F332-466D-9841-CB55F2674FC9}" type="presParOf" srcId="{34C9CB3B-74F2-4BBB-8BAD-94763B1E98BE}" destId="{B30776A0-22B5-4B31-8DE4-C166F018BB87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5A6AEB-2B23-4CC0-B1A5-C2053B4A1FFE}">
      <dsp:nvSpPr>
        <dsp:cNvPr id="0" name=""/>
        <dsp:cNvSpPr/>
      </dsp:nvSpPr>
      <dsp:spPr>
        <a:xfrm>
          <a:off x="61180" y="1639129"/>
          <a:ext cx="4442565" cy="508740"/>
        </a:xfrm>
        <a:prstGeom prst="mathMinus">
          <a:avLst/>
        </a:prstGeom>
        <a:solidFill>
          <a:srgbClr val="008A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28223-9AAD-4421-8C20-81C8BDF3CF9F}">
      <dsp:nvSpPr>
        <dsp:cNvPr id="0" name=""/>
        <dsp:cNvSpPr/>
      </dsp:nvSpPr>
      <dsp:spPr>
        <a:xfrm>
          <a:off x="430561" y="840846"/>
          <a:ext cx="757007" cy="759202"/>
        </a:xfrm>
        <a:prstGeom prst="downArrow">
          <a:avLst/>
        </a:prstGeom>
        <a:solidFill>
          <a:srgbClr val="008A0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8DB7A-C2E0-4A87-8736-553423045DDC}">
      <dsp:nvSpPr>
        <dsp:cNvPr id="0" name=""/>
        <dsp:cNvSpPr/>
      </dsp:nvSpPr>
      <dsp:spPr>
        <a:xfrm>
          <a:off x="1115068" y="624160"/>
          <a:ext cx="3645174" cy="112046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i="0" kern="1200" dirty="0" smtClean="0">
              <a:solidFill>
                <a:schemeClr val="tx1"/>
              </a:solidFill>
            </a:rPr>
            <a:t>Объем доходов на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i="0" kern="1200" dirty="0" smtClean="0">
              <a:solidFill>
                <a:schemeClr val="tx1"/>
              </a:solidFill>
            </a:rPr>
            <a:t>1 жителя в 2019 году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400" b="1" i="0" kern="1200" dirty="0" smtClean="0">
              <a:solidFill>
                <a:schemeClr val="tx1"/>
              </a:solidFill>
            </a:rPr>
            <a:t>16 012 руб.</a:t>
          </a:r>
          <a:endParaRPr lang="ru-RU" sz="2400" i="0" kern="1200" dirty="0">
            <a:solidFill>
              <a:schemeClr val="tx1"/>
            </a:solidFill>
          </a:endParaRPr>
        </a:p>
      </dsp:txBody>
      <dsp:txXfrm>
        <a:off x="1115068" y="624160"/>
        <a:ext cx="3645174" cy="1120461"/>
      </dsp:txXfrm>
    </dsp:sp>
    <dsp:sp modelId="{BA28A6D9-B0A4-4278-960B-ADF9CCDC5D8B}">
      <dsp:nvSpPr>
        <dsp:cNvPr id="0" name=""/>
        <dsp:cNvSpPr/>
      </dsp:nvSpPr>
      <dsp:spPr>
        <a:xfrm>
          <a:off x="3518909" y="2421179"/>
          <a:ext cx="908098" cy="712510"/>
        </a:xfrm>
        <a:prstGeom prst="upArrow">
          <a:avLst/>
        </a:prstGeom>
        <a:solidFill>
          <a:srgbClr val="008A00"/>
        </a:solidFill>
        <a:ln>
          <a:noFill/>
        </a:ln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2623021-5169-4F56-B1FC-3010C6EE6E6D}">
      <dsp:nvSpPr>
        <dsp:cNvPr id="0" name=""/>
        <dsp:cNvSpPr/>
      </dsp:nvSpPr>
      <dsp:spPr>
        <a:xfrm>
          <a:off x="70518" y="2141171"/>
          <a:ext cx="3755972" cy="88486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Объем расходов на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1 жителя в 2017 году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16 012 руб.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70518" y="2141171"/>
        <a:ext cx="3755972" cy="8848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39E31-FA0F-4CA3-ACE5-763ECFEB9899}">
      <dsp:nvSpPr>
        <dsp:cNvPr id="0" name=""/>
        <dsp:cNvSpPr/>
      </dsp:nvSpPr>
      <dsp:spPr>
        <a:xfrm>
          <a:off x="2434721" y="1896950"/>
          <a:ext cx="769131" cy="769278"/>
        </a:xfrm>
        <a:custGeom>
          <a:avLst/>
          <a:gdLst/>
          <a:ahLst/>
          <a:cxnLst/>
          <a:rect l="0" t="0" r="0" b="0"/>
          <a:pathLst>
            <a:path>
              <a:moveTo>
                <a:pt x="0" y="769278"/>
              </a:moveTo>
              <a:lnTo>
                <a:pt x="384565" y="769278"/>
              </a:lnTo>
              <a:lnTo>
                <a:pt x="384565" y="0"/>
              </a:lnTo>
              <a:lnTo>
                <a:pt x="769131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792091" y="2254394"/>
        <a:ext cx="54390" cy="54390"/>
      </dsp:txXfrm>
    </dsp:sp>
    <dsp:sp modelId="{E04AD75E-F9D9-4B7B-A3B1-CF05AE9DCC49}">
      <dsp:nvSpPr>
        <dsp:cNvPr id="0" name=""/>
        <dsp:cNvSpPr/>
      </dsp:nvSpPr>
      <dsp:spPr>
        <a:xfrm>
          <a:off x="2434721" y="2666229"/>
          <a:ext cx="744357" cy="2885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2178" y="0"/>
              </a:lnTo>
              <a:lnTo>
                <a:pt x="372178" y="2885635"/>
              </a:lnTo>
              <a:lnTo>
                <a:pt x="744357" y="2885635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2732398" y="4034544"/>
        <a:ext cx="149004" cy="149004"/>
      </dsp:txXfrm>
    </dsp:sp>
    <dsp:sp modelId="{25425BF1-58A1-4863-87C4-018725F25A95}">
      <dsp:nvSpPr>
        <dsp:cNvPr id="0" name=""/>
        <dsp:cNvSpPr/>
      </dsp:nvSpPr>
      <dsp:spPr>
        <a:xfrm>
          <a:off x="2434721" y="2666229"/>
          <a:ext cx="769131" cy="17615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4565" y="0"/>
              </a:lnTo>
              <a:lnTo>
                <a:pt x="384565" y="1761543"/>
              </a:lnTo>
              <a:lnTo>
                <a:pt x="769131" y="1761543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2771234" y="3498947"/>
        <a:ext cx="96106" cy="96106"/>
      </dsp:txXfrm>
    </dsp:sp>
    <dsp:sp modelId="{73BB9ABE-55A5-4D96-B34E-B6FDDFB1E6A7}">
      <dsp:nvSpPr>
        <dsp:cNvPr id="0" name=""/>
        <dsp:cNvSpPr/>
      </dsp:nvSpPr>
      <dsp:spPr>
        <a:xfrm>
          <a:off x="2434721" y="2666229"/>
          <a:ext cx="697112" cy="4475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8556" y="0"/>
              </a:lnTo>
              <a:lnTo>
                <a:pt x="348556" y="447566"/>
              </a:lnTo>
              <a:lnTo>
                <a:pt x="697112" y="447566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762567" y="2869301"/>
        <a:ext cx="41421" cy="41421"/>
      </dsp:txXfrm>
    </dsp:sp>
    <dsp:sp modelId="{C63F12E2-2B78-4026-8E19-0402C92BFA59}">
      <dsp:nvSpPr>
        <dsp:cNvPr id="0" name=""/>
        <dsp:cNvSpPr/>
      </dsp:nvSpPr>
      <dsp:spPr>
        <a:xfrm>
          <a:off x="2434721" y="584394"/>
          <a:ext cx="640858" cy="2081834"/>
        </a:xfrm>
        <a:custGeom>
          <a:avLst/>
          <a:gdLst/>
          <a:ahLst/>
          <a:cxnLst/>
          <a:rect l="0" t="0" r="0" b="0"/>
          <a:pathLst>
            <a:path>
              <a:moveTo>
                <a:pt x="0" y="2081834"/>
              </a:moveTo>
              <a:lnTo>
                <a:pt x="320429" y="2081834"/>
              </a:lnTo>
              <a:lnTo>
                <a:pt x="320429" y="0"/>
              </a:lnTo>
              <a:lnTo>
                <a:pt x="640858" y="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2700694" y="1570855"/>
        <a:ext cx="108912" cy="108912"/>
      </dsp:txXfrm>
    </dsp:sp>
    <dsp:sp modelId="{5D6A5FA5-BECC-43B8-8C26-F415C5E4E597}">
      <dsp:nvSpPr>
        <dsp:cNvPr id="0" name=""/>
        <dsp:cNvSpPr/>
      </dsp:nvSpPr>
      <dsp:spPr>
        <a:xfrm>
          <a:off x="421003" y="1818663"/>
          <a:ext cx="2332306" cy="1695131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Проект бюджета муниципального образования Туапсинский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 район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421003" y="1818663"/>
        <a:ext cx="2332306" cy="1695131"/>
      </dsp:txXfrm>
    </dsp:sp>
    <dsp:sp modelId="{30605799-F5A7-4E9B-883D-52AB8D29BFE5}">
      <dsp:nvSpPr>
        <dsp:cNvPr id="0" name=""/>
        <dsp:cNvSpPr/>
      </dsp:nvSpPr>
      <dsp:spPr>
        <a:xfrm>
          <a:off x="3075580" y="0"/>
          <a:ext cx="5285241" cy="1168788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Бюджетное послание Президента Российской Федерации  Федеральному собранию с учетом майских Указов Президента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3075580" y="0"/>
        <a:ext cx="5285241" cy="1168788"/>
      </dsp:txXfrm>
    </dsp:sp>
    <dsp:sp modelId="{6A94F47C-4FE3-4A6B-921F-84094EF019B2}">
      <dsp:nvSpPr>
        <dsp:cNvPr id="0" name=""/>
        <dsp:cNvSpPr/>
      </dsp:nvSpPr>
      <dsp:spPr>
        <a:xfrm>
          <a:off x="3131833" y="2569481"/>
          <a:ext cx="5368896" cy="1088627"/>
        </a:xfrm>
        <a:prstGeom prst="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200" b="1" kern="1200" dirty="0" smtClean="0">
            <a:solidFill>
              <a:srgbClr val="002060"/>
            </a:solidFill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Основные направления бюджетной и налоговой политики МО Туапсинский район на 2019 год и на плановый период 2020 и 2021 годов </a:t>
          </a:r>
          <a:endParaRPr lang="ru-RU" sz="1600" kern="1200" dirty="0" smtClean="0">
            <a:solidFill>
              <a:srgbClr val="002060"/>
            </a:solidFill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200" kern="1200" dirty="0">
            <a:solidFill>
              <a:srgbClr val="002060"/>
            </a:solidFill>
          </a:endParaRPr>
        </a:p>
      </dsp:txBody>
      <dsp:txXfrm>
        <a:off x="3131833" y="2569481"/>
        <a:ext cx="5368896" cy="1088627"/>
      </dsp:txXfrm>
    </dsp:sp>
    <dsp:sp modelId="{68896765-CE76-4426-9210-97F5741D95D4}">
      <dsp:nvSpPr>
        <dsp:cNvPr id="0" name=""/>
        <dsp:cNvSpPr/>
      </dsp:nvSpPr>
      <dsp:spPr>
        <a:xfrm>
          <a:off x="3203852" y="3793620"/>
          <a:ext cx="5368896" cy="1268304"/>
        </a:xfrm>
        <a:prstGeom prst="rect">
          <a:avLst/>
        </a:prstGeom>
        <a:solidFill>
          <a:srgbClr val="66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200" b="1" kern="1200" dirty="0" smtClean="0">
            <a:solidFill>
              <a:srgbClr val="002060"/>
            </a:solidFill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Прогноз социально-</a:t>
          </a: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экономического  развития  </a:t>
          </a:r>
        </a:p>
        <a:p>
          <a:pPr lvl="0" algn="ctr">
            <a:spcBef>
              <a:spcPct val="0"/>
            </a:spcBef>
          </a:pPr>
          <a:r>
            <a:rPr lang="ru-RU" sz="1800" b="1" kern="1200" dirty="0" smtClean="0">
              <a:solidFill>
                <a:srgbClr val="002060"/>
              </a:solidFill>
            </a:rPr>
            <a:t>МО Туапсинский район на </a:t>
          </a:r>
          <a:r>
            <a:rPr lang="ru-RU" sz="1600" b="1" kern="1200" dirty="0" smtClean="0">
              <a:solidFill>
                <a:srgbClr val="002060"/>
              </a:solidFill>
            </a:rPr>
            <a:t>2019 год </a:t>
          </a:r>
        </a:p>
        <a:p>
          <a:pPr lvl="0" algn="ctr">
            <a:spcBef>
              <a:spcPct val="0"/>
            </a:spcBef>
          </a:pPr>
          <a:r>
            <a:rPr lang="ru-RU" sz="1600" b="1" kern="1200" dirty="0" smtClean="0">
              <a:solidFill>
                <a:srgbClr val="002060"/>
              </a:solidFill>
            </a:rPr>
            <a:t>и на период до 2021 года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200" kern="1200" dirty="0">
            <a:solidFill>
              <a:srgbClr val="002060"/>
            </a:solidFill>
          </a:endParaRPr>
        </a:p>
      </dsp:txBody>
      <dsp:txXfrm>
        <a:off x="3203852" y="3793620"/>
        <a:ext cx="5368896" cy="1268304"/>
      </dsp:txXfrm>
    </dsp:sp>
    <dsp:sp modelId="{97F89BEF-610A-419B-8A3F-66CB9E89428A}">
      <dsp:nvSpPr>
        <dsp:cNvPr id="0" name=""/>
        <dsp:cNvSpPr/>
      </dsp:nvSpPr>
      <dsp:spPr>
        <a:xfrm>
          <a:off x="3179079" y="5216630"/>
          <a:ext cx="5123636" cy="670467"/>
        </a:xfrm>
        <a:prstGeom prst="rect">
          <a:avLst/>
        </a:prstGeom>
        <a:solidFill>
          <a:srgbClr val="FFFF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Муниципальные программы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МО Туапсинский район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179079" y="5216630"/>
        <a:ext cx="5123636" cy="670467"/>
      </dsp:txXfrm>
    </dsp:sp>
    <dsp:sp modelId="{A2AB62FE-E2FA-4134-B89A-C05908F39CCD}">
      <dsp:nvSpPr>
        <dsp:cNvPr id="0" name=""/>
        <dsp:cNvSpPr/>
      </dsp:nvSpPr>
      <dsp:spPr>
        <a:xfrm>
          <a:off x="3203852" y="1345343"/>
          <a:ext cx="5285241" cy="1103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bg1"/>
              </a:solidFill>
            </a:rPr>
            <a:t>Основные направления бюджетной и налоговой политики Краснодарского края на 2019 год и на плановый период 2020-2021 годов </a:t>
          </a:r>
          <a:endParaRPr lang="ru-RU" sz="1700" kern="1200" dirty="0">
            <a:solidFill>
              <a:schemeClr val="bg1"/>
            </a:solidFill>
          </a:endParaRPr>
        </a:p>
      </dsp:txBody>
      <dsp:txXfrm>
        <a:off x="3203852" y="1345343"/>
        <a:ext cx="5285241" cy="11032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1058E-B318-4B54-89FC-FED722CD79BA}">
      <dsp:nvSpPr>
        <dsp:cNvPr id="0" name=""/>
        <dsp:cNvSpPr/>
      </dsp:nvSpPr>
      <dsp:spPr>
        <a:xfrm>
          <a:off x="-6500339" y="-1039824"/>
          <a:ext cx="8093745" cy="8093745"/>
        </a:xfrm>
        <a:prstGeom prst="blockArc">
          <a:avLst>
            <a:gd name="adj1" fmla="val 18900000"/>
            <a:gd name="adj2" fmla="val 2700000"/>
            <a:gd name="adj3" fmla="val 267"/>
          </a:avLst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E8481-E879-46EE-B2F8-14C361727F8D}">
      <dsp:nvSpPr>
        <dsp:cNvPr id="0" name=""/>
        <dsp:cNvSpPr/>
      </dsp:nvSpPr>
      <dsp:spPr>
        <a:xfrm>
          <a:off x="1388010" y="184151"/>
          <a:ext cx="7540981" cy="1518174"/>
        </a:xfrm>
        <a:prstGeom prst="flowChartAlternateProcess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4738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дополнительный норматив отчислений от налога на доходы физических лиц </a:t>
          </a:r>
          <a:r>
            <a:rPr lang="ru-RU" sz="2000" b="0" kern="1200" dirty="0" smtClean="0">
              <a:solidFill>
                <a:schemeClr val="tx1"/>
              </a:solidFill>
            </a:rPr>
            <a:t>в бюджет муниципального образования Туапсинский район                                           (в 2018 году -</a:t>
          </a:r>
          <a:r>
            <a:rPr lang="ru-RU" sz="2000" b="1" kern="1200" dirty="0" smtClean="0">
              <a:solidFill>
                <a:schemeClr val="tx1"/>
              </a:solidFill>
            </a:rPr>
            <a:t>2,15%</a:t>
          </a:r>
          <a:r>
            <a:rPr lang="ru-RU" sz="2000" b="0" kern="1200" dirty="0" smtClean="0">
              <a:solidFill>
                <a:schemeClr val="tx1"/>
              </a:solidFill>
            </a:rPr>
            <a:t>, </a:t>
          </a:r>
          <a:r>
            <a:rPr lang="ru-RU" sz="2000" b="1" kern="1200" dirty="0" smtClean="0">
              <a:solidFill>
                <a:schemeClr val="tx1"/>
              </a:solidFill>
            </a:rPr>
            <a:t>на 2019 год-3,21%,                                  </a:t>
          </a:r>
          <a:r>
            <a:rPr lang="ru-RU" sz="2000" b="0" kern="1200" dirty="0" smtClean="0">
              <a:solidFill>
                <a:schemeClr val="tx1"/>
              </a:solidFill>
            </a:rPr>
            <a:t>на 2020 год -1,71%, на 2021 год -1,53%) </a:t>
          </a:r>
          <a:endParaRPr lang="ru-RU" sz="2000" b="0" kern="1200" dirty="0">
            <a:solidFill>
              <a:schemeClr val="tx1"/>
            </a:solidFill>
          </a:endParaRPr>
        </a:p>
      </dsp:txBody>
      <dsp:txXfrm>
        <a:off x="1462120" y="258261"/>
        <a:ext cx="7392761" cy="1369954"/>
      </dsp:txXfrm>
    </dsp:sp>
    <dsp:sp modelId="{D0A387B2-F88C-469D-AC6C-CF6187F00039}">
      <dsp:nvSpPr>
        <dsp:cNvPr id="0" name=""/>
        <dsp:cNvSpPr/>
      </dsp:nvSpPr>
      <dsp:spPr>
        <a:xfrm>
          <a:off x="234640" y="332639"/>
          <a:ext cx="2013789" cy="1244857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9BE1D-6841-44F6-9255-86017B403359}">
      <dsp:nvSpPr>
        <dsp:cNvPr id="0" name=""/>
        <dsp:cNvSpPr/>
      </dsp:nvSpPr>
      <dsp:spPr>
        <a:xfrm>
          <a:off x="1883875" y="2160239"/>
          <a:ext cx="7027702" cy="1176260"/>
        </a:xfrm>
        <a:prstGeom prst="flowChartAlternateProcess">
          <a:avLst/>
        </a:prstGeom>
        <a:solidFill>
          <a:srgbClr val="97E8F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4738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УСН  увеличение на 5 % 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900" kern="1200" dirty="0" smtClean="0">
              <a:solidFill>
                <a:schemeClr val="tx1"/>
              </a:solidFill>
            </a:rPr>
            <a:t>(действует в 2018 году -</a:t>
          </a:r>
          <a:r>
            <a:rPr lang="ru-RU" sz="1900" b="1" kern="1200" dirty="0" smtClean="0">
              <a:solidFill>
                <a:schemeClr val="tx1"/>
              </a:solidFill>
            </a:rPr>
            <a:t>15%</a:t>
          </a:r>
          <a:r>
            <a:rPr lang="ru-RU" sz="1900" kern="1200" dirty="0" smtClean="0">
              <a:solidFill>
                <a:schemeClr val="tx1"/>
              </a:solidFill>
            </a:rPr>
            <a:t>, </a:t>
          </a:r>
          <a:r>
            <a:rPr lang="ru-RU" sz="1900" b="1" kern="1200" dirty="0" smtClean="0">
              <a:solidFill>
                <a:schemeClr val="tx1"/>
              </a:solidFill>
            </a:rPr>
            <a:t>на 2019 год -20% </a:t>
          </a:r>
          <a:r>
            <a:rPr lang="ru-RU" sz="1900" kern="1200" dirty="0" smtClean="0">
              <a:solidFill>
                <a:schemeClr val="tx1"/>
              </a:solidFill>
            </a:rPr>
            <a:t>в соответствии с Законом КК от 05.10.2018г                               № 3859-КЗ « О бюджетном процессе в КК»)</a:t>
          </a:r>
        </a:p>
      </dsp:txBody>
      <dsp:txXfrm>
        <a:off x="1941294" y="2217658"/>
        <a:ext cx="6912864" cy="1061422"/>
      </dsp:txXfrm>
    </dsp:sp>
    <dsp:sp modelId="{A75342D2-FCED-4E2D-8CE4-3898CDB924CF}">
      <dsp:nvSpPr>
        <dsp:cNvPr id="0" name=""/>
        <dsp:cNvSpPr/>
      </dsp:nvSpPr>
      <dsp:spPr>
        <a:xfrm>
          <a:off x="165876" y="2064158"/>
          <a:ext cx="2106752" cy="1434301"/>
        </a:xfrm>
        <a:prstGeom prst="ellipse">
          <a:avLst/>
        </a:prstGeom>
        <a:solidFill>
          <a:srgbClr val="10BAC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B7FC42-3BDA-4ED7-B7FC-2E50C2FCE1EB}">
      <dsp:nvSpPr>
        <dsp:cNvPr id="0" name=""/>
        <dsp:cNvSpPr/>
      </dsp:nvSpPr>
      <dsp:spPr>
        <a:xfrm>
          <a:off x="1304826" y="3816425"/>
          <a:ext cx="7537215" cy="173489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4738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</a:rPr>
            <a:t>Прекращение  действия налогового режима ЕНВД </a:t>
          </a:r>
        </a:p>
        <a:p>
          <a:pPr lvl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с 1 января 2021 года </a:t>
          </a:r>
        </a:p>
        <a:p>
          <a:pPr lvl="0" algn="ctr" defTabSz="8890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</a:rPr>
            <a:t>(Федеральный закон от 29.06.2012 N 97-ФЗ о внесении изменений в Налоговый кодекс РФ).</a:t>
          </a:r>
          <a:endParaRPr lang="ru-RU" sz="1600" kern="1200" dirty="0">
            <a:solidFill>
              <a:srgbClr val="C00000"/>
            </a:solidFill>
          </a:endParaRPr>
        </a:p>
      </dsp:txBody>
      <dsp:txXfrm>
        <a:off x="1389517" y="3901116"/>
        <a:ext cx="7367833" cy="1565516"/>
      </dsp:txXfrm>
    </dsp:sp>
    <dsp:sp modelId="{BFBC3FCE-9AF0-4B00-99FF-C7772CD8F482}">
      <dsp:nvSpPr>
        <dsp:cNvPr id="0" name=""/>
        <dsp:cNvSpPr/>
      </dsp:nvSpPr>
      <dsp:spPr>
        <a:xfrm>
          <a:off x="269108" y="3786655"/>
          <a:ext cx="2222494" cy="1503523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0.60721</cdr:x>
      <cdr:y>0.76406</cdr:y>
    </cdr:from>
    <cdr:to>
      <cdr:x>0.94186</cdr:x>
      <cdr:y>0.94435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552352" y="4577480"/>
          <a:ext cx="3060040" cy="108012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75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Bookman Old Style" panose="02050604050505020204" pitchFamily="18" charset="0"/>
            </a:rPr>
            <a:t>Объем (оборот) работ, услуг 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Bookman Old Style" panose="02050604050505020204" pitchFamily="18" charset="0"/>
            </a:rPr>
            <a:t>108,6 млн. руб.</a:t>
          </a:r>
          <a:endParaRPr lang="ru-RU" sz="2000" b="1" dirty="0">
            <a:solidFill>
              <a:schemeClr val="bg1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0.37846</cdr:x>
      <cdr:y>0.4578</cdr:y>
    </cdr:from>
    <cdr:to>
      <cdr:x>0.50298</cdr:x>
      <cdr:y>0.54253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60671" y="2713173"/>
          <a:ext cx="1138610" cy="502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dirty="0" smtClean="0">
              <a:solidFill>
                <a:schemeClr val="tx1"/>
              </a:solidFill>
              <a:latin typeface="Bookman Old Style" panose="02050604050505020204" pitchFamily="18" charset="0"/>
            </a:rPr>
            <a:t>34%</a:t>
          </a:r>
          <a:endParaRPr lang="ru-RU" sz="3200" b="1" dirty="0">
            <a:solidFill>
              <a:schemeClr val="tx1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0.31129</cdr:x>
      <cdr:y>0.50835</cdr:y>
    </cdr:from>
    <cdr:to>
      <cdr:x>0.50586</cdr:x>
      <cdr:y>0.60518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228" y="3024336"/>
          <a:ext cx="18002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0.30172</cdr:x>
      <cdr:y>0.2634</cdr:y>
    </cdr:from>
    <cdr:to>
      <cdr:x>0.42624</cdr:x>
      <cdr:y>0.36023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58915" y="1561045"/>
          <a:ext cx="1138611" cy="573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dirty="0" smtClean="0">
              <a:solidFill>
                <a:schemeClr val="tx1"/>
              </a:solidFill>
              <a:latin typeface="Bookman Old Style" panose="02050604050505020204" pitchFamily="18" charset="0"/>
            </a:rPr>
            <a:t>22%</a:t>
          </a:r>
          <a:endParaRPr lang="ru-RU" sz="3200" b="1" dirty="0">
            <a:solidFill>
              <a:schemeClr val="tx1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0.50239</cdr:x>
      <cdr:y>0.1419</cdr:y>
    </cdr:from>
    <cdr:to>
      <cdr:x>0.65026</cdr:x>
      <cdr:y>0.22663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93841" y="840965"/>
          <a:ext cx="1352123" cy="502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dirty="0" smtClean="0">
              <a:solidFill>
                <a:schemeClr val="tx1"/>
              </a:solidFill>
              <a:latin typeface="Bookman Old Style" panose="02050604050505020204" pitchFamily="18" charset="0"/>
            </a:rPr>
            <a:t>30%</a:t>
          </a:r>
          <a:endParaRPr lang="ru-RU" sz="3200" b="1" dirty="0">
            <a:solidFill>
              <a:schemeClr val="tx1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0.72696</cdr:x>
      <cdr:y>0.51923</cdr:y>
    </cdr:from>
    <cdr:to>
      <cdr:x>0.8437</cdr:x>
      <cdr:y>0.60336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647347" y="3110680"/>
          <a:ext cx="1067471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latin typeface="Bookman Old Style" panose="02050604050505020204" pitchFamily="18" charset="0"/>
            </a:rPr>
            <a:t>1%</a:t>
          </a:r>
          <a:endParaRPr lang="ru-RU" sz="2800" b="1" dirty="0"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0.69546</cdr:x>
      <cdr:y>0.20672</cdr:y>
    </cdr:from>
    <cdr:to>
      <cdr:x>0.80442</cdr:x>
      <cdr:y>0.29144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359315" y="1238472"/>
          <a:ext cx="996331" cy="507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latin typeface="Bookman Old Style" panose="02050604050505020204" pitchFamily="18" charset="0"/>
            </a:rPr>
            <a:t>5%</a:t>
          </a:r>
          <a:endParaRPr lang="ru-RU" sz="2800" b="1" dirty="0"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0.60096</cdr:x>
      <cdr:y>0.32415</cdr:y>
    </cdr:from>
    <cdr:to>
      <cdr:x>0.68657</cdr:x>
      <cdr:y>0.40888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95219" y="1921085"/>
          <a:ext cx="782818" cy="5021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latin typeface="Bookman Old Style" panose="02050604050505020204" pitchFamily="18" charset="0"/>
            </a:rPr>
            <a:t>8%</a:t>
          </a:r>
          <a:endParaRPr lang="ru-RU" sz="2800" b="1" dirty="0">
            <a:latin typeface="Bookman Old Style" panose="020506040505050202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0.11413</cdr:x>
      <cdr:y>0.02163</cdr:y>
    </cdr:from>
    <cdr:to>
      <cdr:x>0.24013</cdr:x>
      <cdr:y>0.10256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043608" y="134704"/>
          <a:ext cx="1152128" cy="50405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3200" b="1" dirty="0" smtClean="0">
              <a:solidFill>
                <a:srgbClr val="002060"/>
              </a:solidFill>
            </a:rPr>
            <a:t>938,3</a:t>
          </a:r>
          <a:endParaRPr lang="ru-RU" sz="32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0.47638</cdr:x>
      <cdr:y>0.091</cdr:y>
    </cdr:from>
    <cdr:to>
      <cdr:x>0.60237</cdr:x>
      <cdr:y>0.17193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4355976" y="566752"/>
          <a:ext cx="1152128" cy="50405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3200" b="1" smtClean="0">
              <a:solidFill>
                <a:srgbClr val="002060"/>
              </a:solidFill>
            </a:rPr>
            <a:t>843,5</a:t>
          </a:r>
          <a:endParaRPr lang="ru-RU" sz="32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0.30313</cdr:x>
      <cdr:y>0.03319</cdr:y>
    </cdr:from>
    <cdr:to>
      <cdr:x>0.42913</cdr:x>
      <cdr:y>0.11412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771800" y="206712"/>
          <a:ext cx="1152128" cy="50405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3200" b="1" dirty="0" smtClean="0">
              <a:solidFill>
                <a:srgbClr val="002060"/>
              </a:solidFill>
            </a:rPr>
            <a:t>915,6</a:t>
          </a:r>
          <a:endParaRPr lang="ru-RU" sz="32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0.08574</cdr:x>
      <cdr:y>0.86738</cdr:y>
    </cdr:from>
    <cdr:to>
      <cdr:x>0.20386</cdr:x>
      <cdr:y>0.94832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83963" y="5472608"/>
          <a:ext cx="1080120" cy="510637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prst="relaxedInset"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3200" b="1" dirty="0" smtClean="0">
              <a:solidFill>
                <a:schemeClr val="tx1"/>
              </a:solidFill>
            </a:rPr>
            <a:t>2019</a:t>
          </a:r>
          <a:endParaRPr lang="ru-RU" sz="3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0.44798</cdr:x>
      <cdr:y>0.86738</cdr:y>
    </cdr:from>
    <cdr:to>
      <cdr:x>0.5661</cdr:x>
      <cdr:y>0.94832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096331" y="5472608"/>
          <a:ext cx="1080120" cy="510637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prst="relaxedInset"/>
        </a:sp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3200" b="1" dirty="0" smtClean="0">
              <a:solidFill>
                <a:schemeClr val="tx1"/>
              </a:solidFill>
            </a:rPr>
            <a:t>2021</a:t>
          </a:r>
          <a:endParaRPr lang="ru-RU" sz="3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0.26686</cdr:x>
      <cdr:y>0.86738</cdr:y>
    </cdr:from>
    <cdr:to>
      <cdr:x>0.38498</cdr:x>
      <cdr:y>0.94832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2440147" y="5472608"/>
          <a:ext cx="1080120" cy="510637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prst="relaxedInset"/>
        </a:sp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3200" b="1" dirty="0" smtClean="0">
              <a:solidFill>
                <a:schemeClr val="tx1"/>
              </a:solidFill>
            </a:rPr>
            <a:t>2020</a:t>
          </a:r>
          <a:endParaRPr lang="ru-RU" sz="3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0.61335</cdr:x>
      <cdr:y>0.02283</cdr:y>
    </cdr:from>
    <cdr:to>
      <cdr:x>1</cdr:x>
      <cdr:y>0.7155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5608499" y="144042"/>
          <a:ext cx="3535501" cy="4370276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2"/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600" dirty="0" smtClean="0">
            <a:solidFill>
              <a:srgbClr val="002060"/>
            </a:solidFill>
          </a:endParaRPr>
        </a:p>
        <a:p xmlns:a="http://schemas.openxmlformats.org/drawingml/2006/main">
          <a:pPr algn="ctr"/>
          <a:r>
            <a:rPr lang="ru-RU" sz="1600" b="1" dirty="0" smtClean="0">
              <a:solidFill>
                <a:srgbClr val="002060"/>
              </a:solidFill>
            </a:rPr>
            <a:t>В </a:t>
          </a:r>
          <a:r>
            <a:rPr lang="ru-RU" sz="1600" b="1" dirty="0">
              <a:solidFill>
                <a:srgbClr val="002060"/>
              </a:solidFill>
            </a:rPr>
            <a:t>основе расчетов учтены </a:t>
          </a:r>
          <a:r>
            <a:rPr lang="ru-RU" sz="1600" b="1" dirty="0" smtClean="0">
              <a:solidFill>
                <a:srgbClr val="002060"/>
              </a:solidFill>
            </a:rPr>
            <a:t>прогнозные </a:t>
          </a:r>
          <a:r>
            <a:rPr lang="ru-RU" sz="1600" b="1" dirty="0">
              <a:solidFill>
                <a:srgbClr val="002060"/>
              </a:solidFill>
            </a:rPr>
            <a:t>оценки показателей  социально-экономического развития на среднесрочную перспективу в отраслевом разрезе, индексы потребительских цен, </a:t>
          </a:r>
          <a:r>
            <a:rPr lang="ru-RU" sz="1600" b="1" dirty="0" smtClean="0">
              <a:solidFill>
                <a:srgbClr val="002060"/>
              </a:solidFill>
            </a:rPr>
            <a:t>объемы </a:t>
          </a:r>
          <a:r>
            <a:rPr lang="ru-RU" sz="1600" b="1" dirty="0">
              <a:solidFill>
                <a:srgbClr val="002060"/>
              </a:solidFill>
            </a:rPr>
            <a:t>фонда заработной платы и прибыли прибыльных организаций, показатели собираемости налогов в динамике за предшествующие годы, ряд других параметров, влияющих на изменение налоговой базы.</a:t>
          </a:r>
        </a:p>
        <a:p xmlns:a="http://schemas.openxmlformats.org/drawingml/2006/main">
          <a:pPr algn="ctr"/>
          <a:endParaRPr lang="ru-RU" sz="1600" dirty="0">
            <a:solidFill>
              <a:srgbClr val="00206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0.13172</cdr:x>
      <cdr:y>0.06813</cdr:y>
    </cdr:from>
    <cdr:to>
      <cdr:x>0.25764</cdr:x>
      <cdr:y>0.1545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1205315" y="454360"/>
          <a:ext cx="1152212" cy="576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3000" dirty="0" smtClean="0">
              <a:solidFill>
                <a:srgbClr val="002060"/>
              </a:solidFill>
            </a:rPr>
            <a:t>906,8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0.45437</cdr:x>
      <cdr:y>0.07892</cdr:y>
    </cdr:from>
    <cdr:to>
      <cdr:x>0.58028</cdr:x>
      <cdr:y>0.16529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4157643" y="526368"/>
          <a:ext cx="1152121" cy="576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3000" dirty="0" smtClean="0">
              <a:solidFill>
                <a:srgbClr val="002060"/>
              </a:solidFill>
            </a:rPr>
            <a:t>938,3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0.30435</cdr:x>
      <cdr:y>0.07892</cdr:y>
    </cdr:from>
    <cdr:to>
      <cdr:x>0.43027</cdr:x>
      <cdr:y>0.16529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2784870" y="526368"/>
          <a:ext cx="1152212" cy="576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3000" dirty="0" smtClean="0">
              <a:solidFill>
                <a:srgbClr val="002060"/>
              </a:solidFill>
            </a:rPr>
            <a:t>885,3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0.62412</cdr:x>
      <cdr:y>0.07892</cdr:y>
    </cdr:from>
    <cdr:to>
      <cdr:x>0.75004</cdr:x>
      <cdr:y>0.16529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5710951" y="526368"/>
          <a:ext cx="1152212" cy="576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3000" dirty="0" smtClean="0">
              <a:solidFill>
                <a:srgbClr val="002060"/>
              </a:solidFill>
            </a:rPr>
            <a:t>915,6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0.79575</cdr:x>
      <cdr:y>0.08972</cdr:y>
    </cdr:from>
    <cdr:to>
      <cdr:x>0.92166</cdr:x>
      <cdr:y>0.17609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7281434" y="598376"/>
          <a:ext cx="1152120" cy="576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3000" dirty="0" smtClean="0">
              <a:solidFill>
                <a:srgbClr val="002060"/>
              </a:solidFill>
            </a:rPr>
            <a:t>843,5</a:t>
          </a:r>
        </a:p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0.11152</cdr:x>
      <cdr:y>0.35964</cdr:y>
    </cdr:from>
    <cdr:to>
      <cdr:x>0.25317</cdr:x>
      <cdr:y>0.46761</cdr:y>
    </cdr:to>
    <cdr:sp macro="" textlink="">
      <cdr:nvSpPr>
        <cdr:cNvPr id="23" name="Овал 22"/>
        <cdr:cNvSpPr/>
      </cdr:nvSpPr>
      <cdr:spPr>
        <a:xfrm xmlns:a="http://schemas.openxmlformats.org/drawingml/2006/main">
          <a:off x="1020472" y="2398576"/>
          <a:ext cx="1296147" cy="720091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CC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100" b="1" dirty="0" smtClean="0">
              <a:solidFill>
                <a:srgbClr val="002060"/>
              </a:solidFill>
            </a:rPr>
            <a:t>34 341</a:t>
          </a:r>
          <a:endParaRPr lang="ru-RU" sz="21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0.05303</cdr:x>
      <cdr:y>0.69982</cdr:y>
    </cdr:from>
    <cdr:to>
      <cdr:x>0.28809</cdr:x>
      <cdr:y>0.81469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485234" y="4667325"/>
          <a:ext cx="2150853" cy="766134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20000"/>
            <a:lumOff val="8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ru-RU" sz="1600" b="1" dirty="0" smtClean="0"/>
            <a:t>Налоговые и </a:t>
          </a:r>
        </a:p>
        <a:p xmlns:a="http://schemas.openxmlformats.org/drawingml/2006/main">
          <a:pPr algn="l"/>
          <a:r>
            <a:rPr lang="ru-RU" sz="1600" b="1" dirty="0" smtClean="0"/>
            <a:t>неналоговые  </a:t>
          </a:r>
        </a:p>
        <a:p xmlns:a="http://schemas.openxmlformats.org/drawingml/2006/main">
          <a:pPr algn="l"/>
          <a:r>
            <a:rPr lang="ru-RU" sz="1600" b="1" dirty="0" smtClean="0"/>
            <a:t>доходы 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0.00193</cdr:x>
      <cdr:y>0.81311</cdr:y>
    </cdr:from>
    <cdr:to>
      <cdr:x>0.04201</cdr:x>
      <cdr:y>0.8563</cdr:y>
    </cdr:to>
    <cdr:sp macro="" textlink="">
      <cdr:nvSpPr>
        <cdr:cNvPr id="26" name="Овал 25"/>
        <cdr:cNvSpPr/>
      </cdr:nvSpPr>
      <cdr:spPr>
        <a:xfrm xmlns:a="http://schemas.openxmlformats.org/drawingml/2006/main">
          <a:off x="17691" y="5422912"/>
          <a:ext cx="366753" cy="288033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CC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0.0525</cdr:x>
      <cdr:y>0.83628</cdr:y>
    </cdr:from>
    <cdr:to>
      <cdr:x>0.28809</cdr:x>
      <cdr:y>0.95505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480386" y="5577475"/>
          <a:ext cx="2155702" cy="792088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20000"/>
            <a:lumOff val="80000"/>
          </a:schemeClr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/>
            <a:t>С</a:t>
          </a:r>
          <a:r>
            <a:rPr lang="ru-RU" sz="1600" b="1" dirty="0" smtClean="0"/>
            <a:t>реднемесячная </a:t>
          </a:r>
          <a:endParaRPr lang="ru-RU" sz="1600" b="1" dirty="0"/>
        </a:p>
        <a:p xmlns:a="http://schemas.openxmlformats.org/drawingml/2006/main">
          <a:r>
            <a:rPr lang="ru-RU" sz="1600" b="1" dirty="0"/>
            <a:t>заработная плата, руб. </a:t>
          </a:r>
        </a:p>
      </cdr:txBody>
    </cdr:sp>
  </cdr:relSizeAnchor>
  <cdr:relSizeAnchor xmlns:cdr="http://schemas.openxmlformats.org/drawingml/2006/chartDrawing">
    <cdr:from>
      <cdr:x>0.00193</cdr:x>
      <cdr:y>0.10052</cdr:y>
    </cdr:from>
    <cdr:to>
      <cdr:x>0.09238</cdr:x>
      <cdr:y>0.13291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691" y="670384"/>
          <a:ext cx="82758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dirty="0"/>
            <a:t>м</a:t>
          </a:r>
          <a:r>
            <a:rPr lang="ru-RU" sz="1100" dirty="0" smtClean="0"/>
            <a:t>лн. руб.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0.29645</cdr:x>
      <cdr:y>0.65274</cdr:y>
    </cdr:from>
    <cdr:to>
      <cdr:x>1</cdr:x>
      <cdr:y>1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2712633" y="4353340"/>
          <a:ext cx="6437717" cy="231602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2">
            <a:lumMod val="9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tx1"/>
              </a:solidFill>
            </a:rPr>
            <a:t>На динамику поступлений 2019 года повлияли: </a:t>
          </a:r>
        </a:p>
        <a:p xmlns:a="http://schemas.openxmlformats.org/drawingml/2006/main">
          <a:r>
            <a:rPr lang="ru-RU" sz="1600" dirty="0" smtClean="0">
              <a:solidFill>
                <a:schemeClr val="tx1"/>
              </a:solidFill>
            </a:rPr>
            <a:t>-</a:t>
          </a:r>
          <a:r>
            <a:rPr lang="ru-RU" sz="1600" dirty="0">
              <a:solidFill>
                <a:schemeClr val="tx1"/>
              </a:solidFill>
            </a:rPr>
            <a:t>показателя  </a:t>
          </a:r>
          <a:r>
            <a:rPr lang="ru-RU" sz="1600" b="1" dirty="0">
              <a:solidFill>
                <a:schemeClr val="tx1"/>
              </a:solidFill>
            </a:rPr>
            <a:t>объема прибыли прибыльных предприятий </a:t>
          </a:r>
          <a:r>
            <a:rPr lang="ru-RU" sz="1600" dirty="0">
              <a:solidFill>
                <a:schemeClr val="tx1"/>
              </a:solidFill>
            </a:rPr>
            <a:t>– </a:t>
          </a:r>
          <a:r>
            <a:rPr lang="ru-RU" sz="1600" b="1" dirty="0">
              <a:solidFill>
                <a:schemeClr val="tx1"/>
              </a:solidFill>
            </a:rPr>
            <a:t>97,5% </a:t>
          </a:r>
          <a:r>
            <a:rPr lang="ru-RU" sz="1600" dirty="0">
              <a:solidFill>
                <a:schemeClr val="tx1"/>
              </a:solidFill>
            </a:rPr>
            <a:t>к уровню оценки 2018 </a:t>
          </a:r>
          <a:r>
            <a:rPr lang="ru-RU" sz="1600" dirty="0" smtClean="0">
              <a:solidFill>
                <a:schemeClr val="tx1"/>
              </a:solidFill>
            </a:rPr>
            <a:t>года;</a:t>
          </a:r>
        </a:p>
        <a:p xmlns:a="http://schemas.openxmlformats.org/drawingml/2006/main">
          <a:pPr algn="l"/>
          <a:r>
            <a:rPr lang="ru-RU" sz="1600" dirty="0" smtClean="0">
              <a:solidFill>
                <a:schemeClr val="tx1"/>
              </a:solidFill>
            </a:rPr>
            <a:t>-</a:t>
          </a:r>
          <a:r>
            <a:rPr lang="ru-RU" sz="1600" b="1" dirty="0">
              <a:solidFill>
                <a:schemeClr val="tx1"/>
              </a:solidFill>
            </a:rPr>
            <a:t>и</a:t>
          </a:r>
          <a:r>
            <a:rPr lang="ru-RU" sz="1600" b="1" dirty="0" smtClean="0">
              <a:solidFill>
                <a:schemeClr val="tx1"/>
              </a:solidFill>
              <a:effectLst/>
            </a:rPr>
            <a:t>ндекс потребительских цен -  104%</a:t>
          </a:r>
        </a:p>
        <a:p xmlns:a="http://schemas.openxmlformats.org/drawingml/2006/main">
          <a:pPr algn="l"/>
          <a:r>
            <a:rPr lang="ru-RU" sz="1600" b="1" dirty="0" smtClean="0">
              <a:solidFill>
                <a:schemeClr val="tx1"/>
              </a:solidFill>
            </a:rPr>
            <a:t>-</a:t>
          </a:r>
          <a:r>
            <a:rPr lang="ru-RU" sz="1600" b="1" dirty="0">
              <a:solidFill>
                <a:schemeClr val="tx1"/>
              </a:solidFill>
            </a:rPr>
            <a:t>фонд заработной платы к уровню оценки 2018 года составит – 105,2% </a:t>
          </a:r>
          <a:r>
            <a:rPr lang="ru-RU" sz="1600" dirty="0">
              <a:solidFill>
                <a:schemeClr val="tx1"/>
              </a:solidFill>
            </a:rPr>
            <a:t>за счет роста ФОТ в таких отраслях как</a:t>
          </a:r>
          <a:r>
            <a:rPr lang="ru-RU" sz="1600" b="1" dirty="0">
              <a:solidFill>
                <a:schemeClr val="tx1"/>
              </a:solidFill>
            </a:rPr>
            <a:t>: </a:t>
          </a:r>
          <a:r>
            <a:rPr lang="ru-RU" sz="1600" dirty="0">
              <a:solidFill>
                <a:schemeClr val="tx1"/>
              </a:solidFill>
            </a:rPr>
            <a:t>«Обрабатывающее производство» - 105%  и  </a:t>
          </a:r>
          <a:endParaRPr lang="ru-RU" sz="1600" dirty="0" smtClean="0">
            <a:solidFill>
              <a:schemeClr val="tx1"/>
            </a:solidFill>
          </a:endParaRPr>
        </a:p>
        <a:p xmlns:a="http://schemas.openxmlformats.org/drawingml/2006/main">
          <a:pPr algn="l"/>
          <a:r>
            <a:rPr lang="ru-RU" sz="1600" dirty="0" smtClean="0">
              <a:solidFill>
                <a:schemeClr val="tx1"/>
              </a:solidFill>
            </a:rPr>
            <a:t>«</a:t>
          </a:r>
          <a:r>
            <a:rPr lang="ru-RU" sz="1600" dirty="0">
              <a:solidFill>
                <a:schemeClr val="tx1"/>
              </a:solidFill>
            </a:rPr>
            <a:t>Обеспечение электрической энергией, газом и паром» - </a:t>
          </a:r>
          <a:r>
            <a:rPr lang="ru-RU" sz="1600" dirty="0" smtClean="0">
              <a:solidFill>
                <a:schemeClr val="tx1"/>
              </a:solidFill>
            </a:rPr>
            <a:t>105</a:t>
          </a:r>
          <a:r>
            <a:rPr lang="ru-RU" sz="1600" dirty="0">
              <a:solidFill>
                <a:schemeClr val="tx1"/>
              </a:solidFill>
            </a:rPr>
            <a:t>%.</a:t>
          </a:r>
        </a:p>
        <a:p xmlns:a="http://schemas.openxmlformats.org/drawingml/2006/main">
          <a:pPr algn="l"/>
          <a:endParaRPr lang="ru-RU" sz="1400" b="1" dirty="0" smtClean="0">
            <a:solidFill>
              <a:srgbClr val="002060"/>
            </a:solidFill>
            <a:effectLst/>
          </a:endParaRPr>
        </a:p>
        <a:p xmlns:a="http://schemas.openxmlformats.org/drawingml/2006/main">
          <a:endParaRPr lang="ru-RU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E4E2F7-2B84-4011-9D44-FA21A4A641D6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6DCDE-B633-40E9-9E05-D7C6EE7310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80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9CAAAA-3769-40C3-8F11-A7B13A4999CC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70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6DCDE-B633-40E9-9E05-D7C6EE7310FF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49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32614-8F3E-4A4D-916F-520032B9D572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15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148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436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47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39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531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562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044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58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891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665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35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2949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1732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00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99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80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1654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974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293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88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4846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2685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2119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0961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96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452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0622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7215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4837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5620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4478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7069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062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532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8056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7286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650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8826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8506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9128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3102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2963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576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7844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72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642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8263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7628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534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6608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7156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780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5233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8316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4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3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3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4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5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13.12.2018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9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0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diagramData" Target="../diagrams/data1.xml"/><Relationship Id="rId5" Type="http://schemas.openxmlformats.org/officeDocument/2006/relationships/image" Target="../media/image11.gif"/><Relationship Id="rId10" Type="http://schemas.microsoft.com/office/2007/relationships/diagramDrawing" Target="../diagrams/drawing1.xml"/><Relationship Id="rId4" Type="http://schemas.microsoft.com/office/2007/relationships/hdphoto" Target="../media/hdphoto1.wdp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64.jpe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5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6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8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Туапсе-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385" y="4478035"/>
            <a:ext cx="3020276" cy="2122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1" y="78532"/>
            <a:ext cx="3059832" cy="1972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35999" y="78532"/>
            <a:ext cx="2973292" cy="1972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RomaliyskayaOR.FINUP\Рабочий стол\РАЗНОЕ\фото туапсе\b7afa506ce3ecc173856c9318ef7e39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" y="4449607"/>
            <a:ext cx="2979442" cy="2150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95537" y="2089954"/>
            <a:ext cx="8424935" cy="224659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000" b="1" dirty="0" smtClean="0">
              <a:solidFill>
                <a:srgbClr val="002060"/>
              </a:solidFill>
              <a:latin typeface="Bookman Old Style" pitchFamily="18" charset="0"/>
              <a:ea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70C0"/>
              </a:solidFill>
              <a:latin typeface="Bookman Old Style" panose="02050604050505020204" pitchFamily="18" charset="0"/>
              <a:ea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200" b="1" dirty="0" smtClean="0">
                <a:solidFill>
                  <a:srgbClr val="3333FF"/>
                </a:solidFill>
                <a:ea typeface="Times New Roman" pitchFamily="18" charset="0"/>
              </a:rPr>
              <a:t>БЮДЖЕТ </a:t>
            </a:r>
            <a:r>
              <a:rPr lang="ru-RU" sz="4200" b="1" dirty="0">
                <a:solidFill>
                  <a:srgbClr val="3333FF"/>
                </a:solidFill>
                <a:ea typeface="Times New Roman" pitchFamily="18" charset="0"/>
              </a:rPr>
              <a:t>ДЛЯ </a:t>
            </a:r>
            <a:r>
              <a:rPr lang="ru-RU" sz="4200" b="1" dirty="0" smtClean="0">
                <a:solidFill>
                  <a:srgbClr val="3333FF"/>
                </a:solidFill>
                <a:ea typeface="Times New Roman" pitchFamily="18" charset="0"/>
              </a:rPr>
              <a:t>ГРАЖДАН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050" b="1" dirty="0" smtClean="0">
              <a:solidFill>
                <a:srgbClr val="002060"/>
              </a:solidFill>
              <a:ea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ea typeface="Times New Roman" pitchFamily="18" charset="0"/>
              </a:rPr>
              <a:t>ПРОЕКТ </a:t>
            </a:r>
            <a:r>
              <a:rPr lang="ru-RU" b="1" dirty="0">
                <a:solidFill>
                  <a:srgbClr val="002060"/>
                </a:solidFill>
                <a:ea typeface="Times New Roman" pitchFamily="18" charset="0"/>
              </a:rPr>
              <a:t>БЮДЖЕТА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2060"/>
                </a:solidFill>
                <a:ea typeface="Times New Roman" pitchFamily="18" charset="0"/>
              </a:rPr>
              <a:t>МУНИЦИПАЛЬНОГО ОБРАЗОВАНИЯ</a:t>
            </a:r>
            <a:endParaRPr lang="ru-RU" sz="300" b="1" dirty="0">
              <a:solidFill>
                <a:srgbClr val="002060"/>
              </a:solidFill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002060"/>
                </a:solidFill>
                <a:ea typeface="Times New Roman" pitchFamily="18" charset="0"/>
              </a:rPr>
              <a:t>ТУАПСИНСКИЙ РАЙОН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500" b="1" dirty="0" smtClean="0">
                <a:solidFill>
                  <a:srgbClr val="3333FF"/>
                </a:solidFill>
                <a:ea typeface="Times New Roman" pitchFamily="18" charset="0"/>
              </a:rPr>
              <a:t>на</a:t>
            </a:r>
            <a:r>
              <a:rPr lang="ru-RU" sz="4100" b="1" dirty="0" smtClean="0">
                <a:solidFill>
                  <a:srgbClr val="3333FF"/>
                </a:solidFill>
                <a:ea typeface="Times New Roman" pitchFamily="18" charset="0"/>
              </a:rPr>
              <a:t> 2019-2021 годы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srgbClr val="002060"/>
              </a:solidFill>
              <a:latin typeface="Bookman Old Style" pitchFamily="18" charset="0"/>
              <a:ea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1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616" y="192641"/>
            <a:ext cx="1592758" cy="1858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C:\Documents and Settings\RomaliyskayaOR.FINUP\Рабочий стол\РАЗНОЕ\фото туапсе\599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203" y="4467588"/>
            <a:ext cx="2794182" cy="21502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38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70000"/>
                    </a14:imgEffect>
                    <a14:imgEffect>
                      <a14:brightnessContrast bright="3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33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60071" y="188639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Муниципальное образование 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Туапсинский район 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5516" y="1484784"/>
            <a:ext cx="4212468" cy="1296144"/>
          </a:xfrm>
          <a:prstGeom prst="roundRect">
            <a:avLst>
              <a:gd name="adj" fmla="val 32159"/>
            </a:avLst>
          </a:prstGeom>
          <a:solidFill>
            <a:srgbClr val="C0DB39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63891F">
                    <a:lumMod val="50000"/>
                  </a:srgbClr>
                </a:solidFill>
              </a:rPr>
              <a:t>Численность населения </a:t>
            </a:r>
          </a:p>
          <a:p>
            <a:pPr algn="ctr"/>
            <a:r>
              <a:rPr lang="ru-RU" sz="2400" b="1" dirty="0" smtClean="0">
                <a:solidFill>
                  <a:srgbClr val="63891F">
                    <a:lumMod val="50000"/>
                  </a:srgbClr>
                </a:solidFill>
              </a:rPr>
              <a:t>на 01.01.2018 года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</a:rPr>
              <a:t>129 712 чел.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cxnSp>
        <p:nvCxnSpPr>
          <p:cNvPr id="7" name="Прямая со стрелкой 6"/>
          <p:cNvCxnSpPr>
            <a:stCxn id="2" idx="3"/>
          </p:cNvCxnSpPr>
          <p:nvPr/>
        </p:nvCxnSpPr>
        <p:spPr>
          <a:xfrm flipV="1">
            <a:off x="4427984" y="1363530"/>
            <a:ext cx="2376703" cy="769326"/>
          </a:xfrm>
          <a:prstGeom prst="straightConnector1">
            <a:avLst/>
          </a:prstGeom>
          <a:ln w="57150">
            <a:solidFill>
              <a:srgbClr val="008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427984" y="2207282"/>
            <a:ext cx="1854125" cy="595485"/>
          </a:xfrm>
          <a:prstGeom prst="straightConnector1">
            <a:avLst/>
          </a:prstGeom>
          <a:ln w="57150">
            <a:solidFill>
              <a:srgbClr val="008A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Блок-схема: альтернативный процесс 16" title="111"/>
          <p:cNvSpPr/>
          <p:nvPr/>
        </p:nvSpPr>
        <p:spPr>
          <a:xfrm>
            <a:off x="6827879" y="751460"/>
            <a:ext cx="1896346" cy="1224136"/>
          </a:xfrm>
          <a:prstGeom prst="flowChartAlternateProcess">
            <a:avLst/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8A00"/>
                </a:solidFill>
              </a:rPr>
              <a:t>Городские поселения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87 950 чел.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6300192" y="2348880"/>
            <a:ext cx="1882859" cy="1224136"/>
          </a:xfrm>
          <a:prstGeom prst="flowChartAlternateProcess">
            <a:avLst/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8A00"/>
                </a:solidFill>
              </a:rPr>
              <a:t>Сельские поселения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41 762 чел.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97038"/>
            <a:ext cx="936102" cy="1266490"/>
          </a:xfrm>
          <a:prstGeom prst="rect">
            <a:avLst/>
          </a:prstGeom>
        </p:spPr>
      </p:pic>
      <p:graphicFrame>
        <p:nvGraphicFramePr>
          <p:cNvPr id="38" name="Схема 37"/>
          <p:cNvGraphicFramePr/>
          <p:nvPr>
            <p:extLst>
              <p:ext uri="{D42A27DB-BD31-4B8C-83A1-F6EECF244321}">
                <p14:modId xmlns:p14="http://schemas.microsoft.com/office/powerpoint/2010/main" val="1348005332"/>
              </p:ext>
            </p:extLst>
          </p:nvPr>
        </p:nvGraphicFramePr>
        <p:xfrm>
          <a:off x="144998" y="2808014"/>
          <a:ext cx="4470000" cy="3861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" name="Овал 11"/>
          <p:cNvSpPr/>
          <p:nvPr/>
        </p:nvSpPr>
        <p:spPr>
          <a:xfrm>
            <a:off x="5148063" y="4149080"/>
            <a:ext cx="3576161" cy="2376264"/>
          </a:xfrm>
          <a:prstGeom prst="ellipse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prstClr val="white"/>
                </a:solidFill>
              </a:rPr>
              <a:t>Величина прожиточного минимума в Краснодарском крае в 2018 году</a:t>
            </a:r>
          </a:p>
          <a:p>
            <a:pPr algn="ctr"/>
            <a:r>
              <a:rPr lang="ru-RU" sz="2300" b="1" dirty="0" smtClean="0">
                <a:solidFill>
                  <a:prstClr val="white"/>
                </a:solidFill>
              </a:rPr>
              <a:t>10 238 руб.  </a:t>
            </a:r>
            <a:endParaRPr lang="ru-RU" sz="23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44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530" y="764704"/>
            <a:ext cx="828065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«Бюджет для граждан</a:t>
            </a:r>
            <a:r>
              <a:rPr lang="ru-RU" sz="2800" b="1" dirty="0">
                <a:solidFill>
                  <a:srgbClr val="002060"/>
                </a:solidFill>
              </a:rPr>
              <a:t>»  </a:t>
            </a:r>
            <a:r>
              <a:rPr lang="ru-RU" b="1" dirty="0">
                <a:solidFill>
                  <a:srgbClr val="002060"/>
                </a:solidFill>
              </a:rPr>
              <a:t>-  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2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познакомит </a:t>
            </a:r>
            <a:r>
              <a:rPr lang="ru-RU" b="1" dirty="0">
                <a:solidFill>
                  <a:srgbClr val="002060"/>
                </a:solidFill>
              </a:rPr>
              <a:t>Вас </a:t>
            </a:r>
            <a:r>
              <a:rPr lang="ru-RU" b="1" dirty="0" smtClean="0">
                <a:solidFill>
                  <a:srgbClr val="002060"/>
                </a:solidFill>
              </a:rPr>
              <a:t>с </a:t>
            </a:r>
            <a:r>
              <a:rPr lang="ru-RU" b="1" dirty="0">
                <a:solidFill>
                  <a:srgbClr val="002060"/>
                </a:solidFill>
              </a:rPr>
              <a:t>положениями основного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финансового документа муниципального </a:t>
            </a:r>
          </a:p>
          <a:p>
            <a:r>
              <a:rPr lang="ru-RU" b="1" dirty="0">
                <a:solidFill>
                  <a:srgbClr val="002060"/>
                </a:solidFill>
              </a:rPr>
              <a:t>о</a:t>
            </a:r>
            <a:r>
              <a:rPr lang="ru-RU" b="1" dirty="0" smtClean="0">
                <a:solidFill>
                  <a:srgbClr val="002060"/>
                </a:solidFill>
              </a:rPr>
              <a:t>бразования Туапсинский район на 2017 год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и на плановый период 2018 и 2019 годов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Мы постарались представить бюджет муниципального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района </a:t>
            </a:r>
            <a:r>
              <a:rPr lang="ru-RU" b="1" dirty="0">
                <a:solidFill>
                  <a:srgbClr val="002060"/>
                </a:solidFill>
              </a:rPr>
              <a:t>в доступной и понятной для граждан форме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Представленная </a:t>
            </a:r>
            <a:r>
              <a:rPr lang="ru-RU" b="1" dirty="0">
                <a:solidFill>
                  <a:srgbClr val="002060"/>
                </a:solidFill>
              </a:rPr>
              <a:t>информация </a:t>
            </a:r>
            <a:r>
              <a:rPr lang="ru-RU" b="1" dirty="0" smtClean="0">
                <a:solidFill>
                  <a:srgbClr val="002060"/>
                </a:solidFill>
              </a:rPr>
              <a:t>предназначена </a:t>
            </a:r>
            <a:r>
              <a:rPr lang="ru-RU" b="1" dirty="0">
                <a:solidFill>
                  <a:srgbClr val="002060"/>
                </a:solidFill>
              </a:rPr>
              <a:t>для широкого круга пользователей и будет интересна разным категориям населения, так как бюджет муниципального района затрагивает интересы каждого жителя муниципального образования Туапсинский район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Граждане – и как налогоплательщики, и как потребители общественных благ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 как для общества в целом, так и для каждой семьи, для каждого человека. 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35631" y="116632"/>
            <a:ext cx="8712968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prstClr val="black"/>
                </a:solidFill>
              </a:rPr>
              <a:t>Что такое «Бюджет для граждан» ?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11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652601"/>
            <a:ext cx="2520280" cy="180019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12618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16632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На чем основано составление проекта </a:t>
            </a:r>
            <a:r>
              <a:rPr lang="ru-RU" sz="2800" b="1" dirty="0" smtClean="0">
                <a:solidFill>
                  <a:srgbClr val="002060"/>
                </a:solidFill>
              </a:rPr>
              <a:t>бюджета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059073557"/>
              </p:ext>
            </p:extLst>
          </p:nvPr>
        </p:nvGraphicFramePr>
        <p:xfrm>
          <a:off x="1" y="787511"/>
          <a:ext cx="9143022" cy="6070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97152"/>
            <a:ext cx="1746250" cy="1523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396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8827" y="40450"/>
            <a:ext cx="75097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Стадии бюджетного процесса  </a:t>
            </a:r>
            <a:endParaRPr lang="ru-RU" sz="3200" b="1" dirty="0">
              <a:solidFill>
                <a:prstClr val="black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48827" y="941103"/>
            <a:ext cx="8694668" cy="5728257"/>
            <a:chOff x="107505" y="917886"/>
            <a:chExt cx="8694668" cy="5728257"/>
          </a:xfrm>
        </p:grpSpPr>
        <p:sp>
          <p:nvSpPr>
            <p:cNvPr id="9" name="Полилиния 8"/>
            <p:cNvSpPr/>
            <p:nvPr/>
          </p:nvSpPr>
          <p:spPr>
            <a:xfrm>
              <a:off x="107505" y="917886"/>
              <a:ext cx="6690490" cy="976185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92D050">
                <a:alpha val="63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52461" bIns="130523" numCol="1" spcCol="1270" anchor="ctr" anchorCtr="0">
              <a:noAutofit/>
            </a:bodyPr>
            <a:lstStyle/>
            <a:p>
              <a:pPr algn="ctr" defTabSz="1155700">
                <a:spcBef>
                  <a:spcPct val="0"/>
                </a:spcBef>
              </a:pPr>
              <a:r>
                <a:rPr lang="ru-RU" sz="2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Составление проекта бюджета </a:t>
              </a:r>
            </a:p>
            <a:p>
              <a:pPr algn="ctr" defTabSz="1155700">
                <a:spcBef>
                  <a:spcPct val="0"/>
                </a:spcBef>
              </a:pPr>
              <a:r>
                <a:rPr lang="ru-RU" sz="2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 Туапсинский </a:t>
              </a:r>
              <a:endParaRPr lang="ru-RU" sz="26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620922" y="2134662"/>
              <a:ext cx="6690490" cy="976891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C0DB39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Рассмотрение проекта бюджета 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 Туапсинский район </a:t>
              </a:r>
              <a:endParaRPr lang="ru-RU" sz="2600" b="1" dirty="0">
                <a:solidFill>
                  <a:srgbClr val="00206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189904" y="3358686"/>
              <a:ext cx="6690490" cy="977596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48A9CC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Утверждение бюджета </a:t>
              </a:r>
            </a:p>
            <a:p>
              <a:pPr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 Туапсинский район </a:t>
              </a:r>
              <a:endParaRPr lang="ru-RU" sz="2600" b="1" dirty="0">
                <a:solidFill>
                  <a:srgbClr val="002060"/>
                </a:solidFill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1647756" y="4515016"/>
              <a:ext cx="6722370" cy="978302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D66079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dirty="0" smtClean="0">
                  <a:solidFill>
                    <a:srgbClr val="002060"/>
                  </a:solidFill>
                </a:rPr>
                <a:t>Исполнение бюджета по доходам МО Туапсинский </a:t>
              </a:r>
              <a:endParaRPr lang="ru-RU" sz="26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161172" y="5667136"/>
              <a:ext cx="6641001" cy="979007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ECFC18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dirty="0" smtClean="0">
                  <a:solidFill>
                    <a:srgbClr val="002060"/>
                  </a:solidFill>
                </a:rPr>
                <a:t>Рассмотрение и утверждение отчета об исполнении</a:t>
              </a:r>
              <a:endParaRPr lang="ru-RU" sz="26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6134769" y="1558199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6483894" y="2781630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7182144" y="3987157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7671876" y="5222523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974" y="130505"/>
            <a:ext cx="2354943" cy="2129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658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" y="1588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08" y="1588"/>
            <a:ext cx="8856984" cy="76311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tx1"/>
                </a:solidFill>
                <a:effectLst/>
              </a:rPr>
              <a:t>Основные направления бюджетной и налоговой </a:t>
            </a:r>
            <a:r>
              <a:rPr lang="ru-RU" sz="2400" b="1" dirty="0" smtClean="0">
                <a:solidFill>
                  <a:schemeClr val="tx1"/>
                </a:solidFill>
                <a:effectLst/>
              </a:rPr>
              <a:t>политики </a:t>
            </a:r>
            <a:r>
              <a:rPr lang="ru-RU" sz="2400" b="1" dirty="0">
                <a:solidFill>
                  <a:schemeClr val="tx1"/>
                </a:solidFill>
                <a:effectLst/>
              </a:rPr>
              <a:t>на </a:t>
            </a:r>
            <a:r>
              <a:rPr lang="ru-RU" sz="2400" b="1" dirty="0" smtClean="0">
                <a:solidFill>
                  <a:schemeClr val="tx1"/>
                </a:solidFill>
                <a:effectLst/>
              </a:rPr>
              <a:t>2019 </a:t>
            </a:r>
            <a:r>
              <a:rPr lang="ru-RU" sz="2400" b="1" dirty="0">
                <a:solidFill>
                  <a:schemeClr val="tx1"/>
                </a:solidFill>
                <a:effectLst/>
              </a:rPr>
              <a:t>-</a:t>
            </a:r>
            <a:r>
              <a:rPr lang="ru-RU" sz="2400" b="1" dirty="0" smtClean="0">
                <a:solidFill>
                  <a:schemeClr val="tx1"/>
                </a:solidFill>
                <a:effectLst/>
              </a:rPr>
              <a:t>2021 </a:t>
            </a:r>
            <a:r>
              <a:rPr lang="ru-RU" sz="2400" b="1" dirty="0">
                <a:solidFill>
                  <a:schemeClr val="tx1"/>
                </a:solidFill>
                <a:effectLst/>
              </a:rPr>
              <a:t>годы </a:t>
            </a:r>
            <a:endParaRPr 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3568" y="829357"/>
            <a:ext cx="8352927" cy="1080120"/>
          </a:xfrm>
          <a:prstGeom prst="roundRect">
            <a:avLst/>
          </a:prstGeom>
          <a:solidFill>
            <a:srgbClr val="FFCC6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  <a:ea typeface="Calibri"/>
                <a:cs typeface="Times New Roman"/>
              </a:rPr>
              <a:t>обеспечения роста доходной части </a:t>
            </a:r>
            <a:r>
              <a:rPr lang="ru-RU" dirty="0" smtClean="0">
                <a:solidFill>
                  <a:prstClr val="black"/>
                </a:solidFill>
                <a:ea typeface="Calibri"/>
                <a:cs typeface="Times New Roman"/>
              </a:rPr>
              <a:t>консолидированного бюджета  МО </a:t>
            </a:r>
            <a:r>
              <a:rPr lang="ru-RU" dirty="0">
                <a:solidFill>
                  <a:prstClr val="black"/>
                </a:solidFill>
                <a:ea typeface="Calibri"/>
                <a:cs typeface="Times New Roman"/>
              </a:rPr>
              <a:t>Туапсинский район за счет повышения качества администрирования доходов бюджета и собираемости налогов, эффективного использования муниципального имущества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58396" y="1988840"/>
            <a:ext cx="8352927" cy="67100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</a:rPr>
              <a:t>обеспечение населения доступными и качественными муниципальными услугами, социальными гарантиями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568" y="2780928"/>
            <a:ext cx="8352927" cy="6934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адресное решение социальных вопросов, создание благоприятных и комфортных условий для проживания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3573016"/>
            <a:ext cx="8352928" cy="693404"/>
          </a:xfrm>
          <a:prstGeom prst="roundRect">
            <a:avLst/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повышение эффективности управления муниципальными финансами, эффективности расходования бюджетных средств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2782" y="4390991"/>
            <a:ext cx="8352928" cy="517050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</a:rPr>
              <a:t>обеспечение сбалансированности и устойчивости </a:t>
            </a:r>
            <a:r>
              <a:rPr lang="ru-RU" sz="2000" dirty="0" smtClean="0">
                <a:solidFill>
                  <a:prstClr val="black"/>
                </a:solidFill>
              </a:rPr>
              <a:t>бюджета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1583" y="5075284"/>
            <a:ext cx="8352928" cy="5170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совершенствование системы управления и распоряжения муниципальным имуществом </a:t>
            </a:r>
            <a:r>
              <a:rPr lang="ru-RU" dirty="0" smtClean="0">
                <a:solidFill>
                  <a:prstClr val="black"/>
                </a:solidFill>
              </a:rPr>
              <a:t>МО Туапсинский </a:t>
            </a:r>
            <a:r>
              <a:rPr lang="ru-RU" dirty="0">
                <a:solidFill>
                  <a:prstClr val="black"/>
                </a:solidFill>
              </a:rPr>
              <a:t>район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3569" y="5681508"/>
            <a:ext cx="8352928" cy="517050"/>
          </a:xfrm>
          <a:prstGeom prst="round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проведение взвешенной долговой политики </a:t>
            </a:r>
            <a:r>
              <a:rPr lang="ru-RU" dirty="0" smtClean="0">
                <a:solidFill>
                  <a:prstClr val="black"/>
                </a:solidFill>
              </a:rPr>
              <a:t>МО </a:t>
            </a:r>
            <a:r>
              <a:rPr lang="ru-RU" dirty="0">
                <a:solidFill>
                  <a:prstClr val="black"/>
                </a:solidFill>
              </a:rPr>
              <a:t>Туапсинский </a:t>
            </a:r>
            <a:r>
              <a:rPr lang="ru-RU" dirty="0" smtClean="0">
                <a:solidFill>
                  <a:prstClr val="black"/>
                </a:solidFill>
              </a:rPr>
              <a:t>район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5251" y="6319570"/>
            <a:ext cx="8352928" cy="421798"/>
          </a:xfrm>
          <a:prstGeom prst="roundRect">
            <a:avLst/>
          </a:prstGeom>
          <a:solidFill>
            <a:srgbClr val="FF7C8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</a:rPr>
              <a:t>совершенствование межбюджетных отношений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190853" y="1213772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rgbClr val="FFCC66"/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158750" y="2216062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chemeClr val="accent5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223903" y="5178163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rgbClr val="CCFF99"/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184900" y="5784387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158750" y="6430077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rgbClr val="FF7C80"/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211081" y="4493870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rgbClr val="FF7C80"/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23903" y="3764072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rgbClr val="FFFF66"/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190853" y="2971984"/>
            <a:ext cx="360040" cy="311291"/>
          </a:xfrm>
          <a:prstGeom prst="rightArrow">
            <a:avLst>
              <a:gd name="adj1" fmla="val 50000"/>
              <a:gd name="adj2" fmla="val 47840"/>
            </a:avLst>
          </a:prstGeom>
          <a:solidFill>
            <a:schemeClr val="accent4">
              <a:lumMod val="60000"/>
              <a:lumOff val="40000"/>
            </a:schemeClr>
          </a:solidFill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>
              <a:defRPr/>
            </a:pPr>
            <a:endParaRPr lang="ru-RU" kern="0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65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206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900" b="1" u="sng" kern="300" dirty="0">
                <a:solidFill>
                  <a:schemeClr val="tx2">
                    <a:lumMod val="50000"/>
                  </a:schemeClr>
                </a:solidFill>
                <a:latin typeface="Palatino Linotype"/>
              </a:rPr>
              <a:t>Основные </a:t>
            </a:r>
            <a:r>
              <a:rPr lang="ru-RU" sz="1900" b="1" u="sng" kern="300" dirty="0">
                <a:solidFill>
                  <a:schemeClr val="tx2">
                    <a:lumMod val="50000"/>
                  </a:schemeClr>
                </a:solidFill>
              </a:rPr>
              <a:t>показатели</a:t>
            </a:r>
            <a:r>
              <a:rPr lang="ru-RU" sz="1900" b="1" u="sng" kern="300" dirty="0">
                <a:solidFill>
                  <a:schemeClr val="tx2">
                    <a:lumMod val="50000"/>
                  </a:schemeClr>
                </a:solidFill>
                <a:latin typeface="Palatino Linotype"/>
              </a:rPr>
              <a:t> прогноза социально-экономического развития </a:t>
            </a:r>
            <a:r>
              <a:rPr lang="ru-RU" sz="1900" b="1" u="sng" kern="300" dirty="0" smtClean="0">
                <a:solidFill>
                  <a:schemeClr val="tx2">
                    <a:lumMod val="50000"/>
                  </a:schemeClr>
                </a:solidFill>
                <a:latin typeface="Palatino Linotype"/>
              </a:rPr>
              <a:t/>
            </a:r>
            <a:br>
              <a:rPr lang="ru-RU" sz="1900" b="1" u="sng" kern="300" dirty="0" smtClean="0">
                <a:solidFill>
                  <a:schemeClr val="tx2">
                    <a:lumMod val="50000"/>
                  </a:schemeClr>
                </a:solidFill>
                <a:latin typeface="Palatino Linotype"/>
              </a:rPr>
            </a:br>
            <a:r>
              <a:rPr lang="ru-RU" sz="1900" b="1" u="sng" kern="300" dirty="0" smtClean="0">
                <a:solidFill>
                  <a:schemeClr val="tx2">
                    <a:lumMod val="50000"/>
                  </a:schemeClr>
                </a:solidFill>
                <a:latin typeface="Palatino Linotype"/>
              </a:rPr>
              <a:t>на 2019  </a:t>
            </a:r>
            <a:r>
              <a:rPr lang="ru-RU" sz="1900" b="1" u="sng" kern="300" dirty="0">
                <a:solidFill>
                  <a:schemeClr val="tx2">
                    <a:lumMod val="50000"/>
                  </a:schemeClr>
                </a:solidFill>
                <a:latin typeface="Palatino Linotype"/>
              </a:rPr>
              <a:t>и на период до </a:t>
            </a:r>
            <a:r>
              <a:rPr lang="ru-RU" sz="1900" b="1" u="sng" kern="300" dirty="0" smtClean="0">
                <a:solidFill>
                  <a:schemeClr val="tx2">
                    <a:lumMod val="50000"/>
                  </a:schemeClr>
                </a:solidFill>
                <a:latin typeface="Palatino Linotype"/>
              </a:rPr>
              <a:t>2021 </a:t>
            </a:r>
            <a:r>
              <a:rPr lang="ru-RU" sz="1900" b="1" u="sng" kern="300" dirty="0">
                <a:solidFill>
                  <a:schemeClr val="tx2">
                    <a:lumMod val="50000"/>
                  </a:schemeClr>
                </a:solidFill>
                <a:latin typeface="Palatino Linotype"/>
              </a:rPr>
              <a:t>года </a:t>
            </a:r>
            <a:endParaRPr lang="ru-RU" sz="19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29700"/>
              </p:ext>
            </p:extLst>
          </p:nvPr>
        </p:nvGraphicFramePr>
        <p:xfrm>
          <a:off x="35498" y="620309"/>
          <a:ext cx="9108502" cy="621484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92488"/>
                <a:gridCol w="632296"/>
                <a:gridCol w="812684"/>
                <a:gridCol w="787268"/>
                <a:gridCol w="985858"/>
                <a:gridCol w="738803"/>
                <a:gridCol w="759105"/>
              </a:tblGrid>
              <a:tr h="5044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Наименование показателей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единица </a:t>
                      </a:r>
                      <a:r>
                        <a:rPr lang="ru-RU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измерения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2021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  <a:solidFill>
                      <a:schemeClr val="accent1"/>
                    </a:solidFill>
                  </a:tcPr>
                </a:tc>
              </a:tr>
              <a:tr h="215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Прибыль прибыльных 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предприятий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</a:rPr>
                        <a:t>млн.руб.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20130,8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28430,2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28572,9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30306,4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32015,1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732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85,9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141,2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100,5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106,1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105,6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Фонд заработной платы (ФОТ)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14 166,5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15 232,2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16 028,1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16 829,5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17 839,2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году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107,1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107,5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105,2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105,0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106,0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2079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Промышленная деятельность 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объем отгруженной продукции)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20 995,2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24 779,4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23 852,8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25 888,9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27 327,2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в % к пред. году в </a:t>
                      </a:r>
                      <a:r>
                        <a:rPr lang="ru-RU" sz="9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действ.ценах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84,6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118,0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96,3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108,5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105,6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6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том числе по видам экономической деятельности: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</a:tr>
              <a:tr h="1999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Объем продукции сельского хозяйства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всех </a:t>
                      </a:r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сельхозпроизводителей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1 131,4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1 116,8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1 103,7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1 158,4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1 206,0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118,5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93,0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100,8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101,9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100,9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Объем услуг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по транспортировке и хранению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20 987,0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31 329,7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33 239,7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34 920,7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36 709,7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 в дейст.ценах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102,2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149,3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106,1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105,1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105,1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Оборот розничной торговли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30 990,6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32 559,5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33 895,7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35 357,3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36 955,4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100,9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102,4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100,1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100,3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100,5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Оборот общественного питания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2 953,6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3 075,8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3 214,9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3 366,9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3 533,1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97,9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101,5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100,5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100,7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100,9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19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Инвестиции в основной капитал за счет всех источников финансирования (без неформальной экономики)    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20 210,0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19 776,7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20 853,5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22 097,2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23 104,6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117,4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93,3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100,4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101,5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100,3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19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Объем выполненных работ по виду деятельности "строительство"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</a:t>
                      </a:r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без неформальной экономики)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6 235,0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4 597,6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4 854,2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5 143,9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5 504,7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104,0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70,0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100,6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101,1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102,4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19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Доходы предприятий курортно-туристического комплекса - всего (с учетом доходов малых предприятий и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физ.</a:t>
                      </a:r>
                      <a:r>
                        <a:rPr lang="ru-RU" sz="1000" b="1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лиц</a:t>
                      </a:r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)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7 882,0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8 164,5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8 420,9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8 613,0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8 815,9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1752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99,2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101,6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101,2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100,8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100,8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197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Среднемесячная заработная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плата по крупным и средним организациям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34 341,2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37 598,7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39 087,3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40 779,5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43 131,5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1756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году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107,2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109,5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104,0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104,3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105,8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  <a:tr h="3142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Реальная среднемесячная начисленная заработная плата в % к пред.году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102,6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106,8</a:t>
                      </a:r>
                      <a:endParaRPr lang="ru-RU" sz="9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101,5</a:t>
                      </a:r>
                      <a:endParaRPr lang="ru-RU" sz="9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100,9</a:t>
                      </a:r>
                      <a:endParaRPr lang="ru-RU" sz="9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101,8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2092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Индекс потребительских цен (среднегодовой)</a:t>
                      </a:r>
                      <a:endParaRPr lang="ru-RU" sz="900" b="1" i="1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104,0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102,6</a:t>
                      </a:r>
                      <a:endParaRPr lang="ru-RU" sz="1000" b="1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104,0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104,0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</a:rPr>
                        <a:t>104,0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1732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Убыток по всем видам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деятельности</a:t>
                      </a:r>
                      <a:endParaRPr lang="ru-RU" sz="10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млн.руб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1 809,9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916,9</a:t>
                      </a:r>
                      <a:endParaRPr lang="ru-RU" sz="9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781,7</a:t>
                      </a:r>
                      <a:endParaRPr lang="ru-RU" sz="9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682,1</a:t>
                      </a:r>
                      <a:endParaRPr lang="ru-RU" sz="9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555,0</a:t>
                      </a:r>
                      <a:endParaRPr lang="ru-RU" sz="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/>
                </a:tc>
              </a:tr>
              <a:tr h="3057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   в % к пред.  году</a:t>
                      </a:r>
                      <a:endParaRPr lang="ru-RU" sz="9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213,7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50,7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85,3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87,3</a:t>
                      </a:r>
                      <a:endParaRPr lang="ru-RU" sz="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81,4</a:t>
                      </a:r>
                      <a:endParaRPr lang="ru-RU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0" marR="19050" marT="0" marB="0"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874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clrChange>
              <a:clrFrom>
                <a:srgbClr val="C2D0F7"/>
              </a:clrFrom>
              <a:clrTo>
                <a:srgbClr val="C2D0F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8000"/>
                    </a14:imgEffect>
                    <a14:imgEffect>
                      <a14:brightnessContrast bright="27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885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85" y="548680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300" b="1" dirty="0"/>
              <a:t>Структура отраслей экономики, формирующая доходную часть бюджета МО Туапсинский район на </a:t>
            </a:r>
            <a:r>
              <a:rPr lang="ru-RU" sz="2300" b="1" dirty="0" smtClean="0"/>
              <a:t>2019 </a:t>
            </a:r>
            <a:r>
              <a:rPr lang="ru-RU" sz="2300" b="1" dirty="0"/>
              <a:t>год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737081929"/>
              </p:ext>
            </p:extLst>
          </p:nvPr>
        </p:nvGraphicFramePr>
        <p:xfrm>
          <a:off x="27760" y="867744"/>
          <a:ext cx="9144000" cy="59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584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588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07504" y="44624"/>
            <a:ext cx="8856984" cy="864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/>
              </a:rPr>
              <a:t>Цели и задачи бюджетной и налоговой политики                  на 2019 год на плановый период 2020 -2021 годов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4905" y="991927"/>
            <a:ext cx="1872208" cy="744969"/>
          </a:xfrm>
          <a:prstGeom prst="roundRect">
            <a:avLst/>
          </a:prstGeom>
          <a:solidFill>
            <a:srgbClr val="3333FF"/>
          </a:solidFill>
          <a:ln w="2857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/>
              </a:rPr>
              <a:t>Цель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72531" y="980728"/>
            <a:ext cx="5555514" cy="767369"/>
          </a:xfrm>
          <a:prstGeom prst="roundRect">
            <a:avLst/>
          </a:prstGeom>
          <a:solidFill>
            <a:srgbClr val="FF6600"/>
          </a:solidFill>
          <a:ln w="2857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Основные задачи </a:t>
            </a:r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1310002" y="1853603"/>
            <a:ext cx="462013" cy="362018"/>
          </a:xfrm>
          <a:prstGeom prst="rightArrow">
            <a:avLst>
              <a:gd name="adj1" fmla="val 50000"/>
              <a:gd name="adj2" fmla="val 54398"/>
            </a:avLst>
          </a:prstGeom>
          <a:solidFill>
            <a:srgbClr val="0099FF"/>
          </a:solidFill>
          <a:ln w="2857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4406875" y="1847256"/>
            <a:ext cx="474708" cy="362018"/>
          </a:xfrm>
          <a:prstGeom prst="rightArrow">
            <a:avLst>
              <a:gd name="adj1" fmla="val 50000"/>
              <a:gd name="adj2" fmla="val 54398"/>
            </a:avLst>
          </a:prstGeom>
          <a:solidFill>
            <a:srgbClr val="FF9933"/>
          </a:solidFill>
          <a:ln w="2857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7467983" y="1833731"/>
            <a:ext cx="474708" cy="362018"/>
          </a:xfrm>
          <a:prstGeom prst="rightArrow">
            <a:avLst>
              <a:gd name="adj1" fmla="val 50000"/>
              <a:gd name="adj2" fmla="val 54398"/>
            </a:avLst>
          </a:prstGeom>
          <a:solidFill>
            <a:srgbClr val="FF9933"/>
          </a:solidFill>
          <a:ln w="28575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3408" y="2331730"/>
            <a:ext cx="2663325" cy="43708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/>
              </a:rPr>
              <a:t>обеспечение мер, направленных на устойчивое социально-экономическое развитие муниципального образования Туапсинский район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64958" y="2331730"/>
            <a:ext cx="2758543" cy="437089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 panose="02040502050505030304" pitchFamily="18" charset="0"/>
              </a:rPr>
              <a:t>обеспечение сбалансиро-ванности и устойчивости бюджета муниципального образования Туапсинский район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28184" y="2331728"/>
            <a:ext cx="2807341" cy="437089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285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450215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 marL="0" marR="0" lvl="0" indent="450215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alatino Linotype" panose="02040502050505030304" pitchFamily="18" charset="0"/>
                <a:ea typeface="Calibri"/>
                <a:cs typeface="Times New Roman"/>
              </a:rPr>
              <a:t>поддержка инвестиционной активности хозяйствующих субъектов, осуществляющих деятельность на территории муниципального образования Туапсинский район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alatino Linotype" panose="02040502050505030304" pitchFamily="18" charset="0"/>
              <a:ea typeface="Calibri"/>
              <a:cs typeface="Times New Roman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70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504056"/>
          </a:xfrm>
        </p:spPr>
        <p:txBody>
          <a:bodyPr/>
          <a:lstStyle/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000" b="1" dirty="0" smtClean="0">
                <a:solidFill>
                  <a:srgbClr val="002060"/>
                </a:solidFill>
                <a:effectLst/>
              </a:rPr>
              <a:t>Основные </a:t>
            </a:r>
            <a:r>
              <a:rPr lang="ru-RU" sz="3000" b="1" dirty="0">
                <a:solidFill>
                  <a:srgbClr val="002060"/>
                </a:solidFill>
                <a:effectLst/>
              </a:rPr>
              <a:t>характеристики бюджета </a:t>
            </a:r>
            <a:r>
              <a:rPr lang="ru-RU" sz="3000" b="1" dirty="0" smtClean="0">
                <a:solidFill>
                  <a:srgbClr val="002060"/>
                </a:solidFill>
                <a:effectLst/>
              </a:rPr>
              <a:t>   </a:t>
            </a:r>
            <a:r>
              <a:rPr lang="ru-RU" sz="1800" dirty="0" smtClean="0">
                <a:solidFill>
                  <a:srgbClr val="002060"/>
                </a:solidFill>
              </a:rPr>
              <a:t>(</a:t>
            </a:r>
            <a:r>
              <a:rPr lang="ru-RU" sz="1800" dirty="0">
                <a:solidFill>
                  <a:srgbClr val="002060"/>
                </a:solidFill>
              </a:rPr>
              <a:t>млн. </a:t>
            </a:r>
            <a:r>
              <a:rPr lang="ru-RU" sz="1800" dirty="0" smtClean="0">
                <a:solidFill>
                  <a:srgbClr val="002060"/>
                </a:solidFill>
              </a:rPr>
              <a:t>руб.)</a:t>
            </a:r>
            <a:endParaRPr lang="ru-RU" sz="2800" dirty="0">
              <a:solidFill>
                <a:srgbClr val="002060"/>
              </a:solidFill>
            </a:endParaRPr>
          </a:p>
        </p:txBody>
      </p:sp>
      <p:graphicFrame>
        <p:nvGraphicFramePr>
          <p:cNvPr id="9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4595064"/>
              </p:ext>
            </p:extLst>
          </p:nvPr>
        </p:nvGraphicFramePr>
        <p:xfrm>
          <a:off x="0" y="2881929"/>
          <a:ext cx="9144000" cy="4242273"/>
        </p:xfrm>
        <a:graphic>
          <a:graphicData uri="http://schemas.openxmlformats.org/drawingml/2006/table">
            <a:tbl>
              <a:tblPr firstRow="1" bandRow="1">
                <a:solidFill>
                  <a:srgbClr val="FFFFCC">
                    <a:alpha val="76863"/>
                  </a:srgbClr>
                </a:solidFill>
                <a:tableStyleId>{3C2FFA5D-87B4-456A-9821-1D502468CF0F}</a:tableStyleId>
              </a:tblPr>
              <a:tblGrid>
                <a:gridCol w="2627784"/>
                <a:gridCol w="1494511"/>
                <a:gridCol w="1199213"/>
                <a:gridCol w="1349115"/>
                <a:gridCol w="1274164"/>
                <a:gridCol w="1199213"/>
              </a:tblGrid>
              <a:tr h="35579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2017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(отчет)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(план)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ПРОЕКТ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331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2020 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2021</a:t>
                      </a: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661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Доходы, всего</a:t>
                      </a:r>
                      <a:endParaRPr lang="ru-RU" sz="1700" b="1" i="1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345,7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2 126,4</a:t>
                      </a:r>
                      <a:endParaRPr lang="ru-RU" sz="17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2 072,2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1 985,3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1 913,7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99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Налоговые и </a:t>
                      </a:r>
                      <a:endParaRPr lang="ru-RU" sz="17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неналоговые </a:t>
                      </a: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доходы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906,8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252000" marB="0" anchor="b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885,3</a:t>
                      </a:r>
                      <a:endParaRPr lang="ru-RU" sz="17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72000" anchor="ctr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938,3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b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915,6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36000" marB="0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843,5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b">
                    <a:cell3D prstMaterial="dkEdge">
                      <a:bevel/>
                      <a:lightRig rig="flood" dir="t"/>
                    </a:cell3D>
                    <a:solidFill>
                      <a:schemeClr val="accent5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Безвозмездные поступления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7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1 438,9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21600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1 241,1</a:t>
                      </a:r>
                      <a:endParaRPr lang="ru-RU" sz="17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1 133,9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1 069,7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1 070,2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38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Расходы, всего</a:t>
                      </a:r>
                      <a:endParaRPr lang="ru-RU" sz="1700" b="1" i="1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2 411,4</a:t>
                      </a:r>
                      <a:endParaRPr lang="ru-RU" sz="1700" b="1" i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108000" marB="0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2 261,4</a:t>
                      </a:r>
                      <a:endParaRPr lang="ru-RU" sz="17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2 076,9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2 009,3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1 905,7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583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Дефицит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(–)                    </a:t>
                      </a:r>
                      <a:r>
                        <a:rPr lang="ru-RU" sz="17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 П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рофицит (+)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7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-65,7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36000" marB="0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-135,0</a:t>
                      </a:r>
                      <a:endParaRPr lang="ru-RU" sz="17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700" b="1" i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-4,7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700" b="1" i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-24,0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700" b="1" i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8,0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</a:tcPr>
                </a:tc>
              </a:tr>
              <a:tr h="8119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Источники финансирования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дефицита (сальдо)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</a:rPr>
                        <a:t>65,7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</a:rPr>
                        <a:t>135,0</a:t>
                      </a:r>
                      <a:endParaRPr lang="ru-RU" sz="17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4,7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24,0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Palatino Linotype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</a:rPr>
                        <a:t>8,0</a:t>
                      </a:r>
                      <a:endParaRPr lang="ru-RU" sz="1700" b="1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17780" marR="177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539"/>
            <a:ext cx="309086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41244" y="1795633"/>
            <a:ext cx="1218475" cy="569387"/>
          </a:xfrm>
          <a:prstGeom prst="rect">
            <a:avLst/>
          </a:prstGeom>
          <a:solidFill>
            <a:srgbClr val="FFE05B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ДОХОДЫ </a:t>
            </a:r>
          </a:p>
          <a:p>
            <a:pPr lvl="0" algn="ctr"/>
            <a:r>
              <a:rPr lang="ru-RU" sz="1700" b="1" dirty="0">
                <a:solidFill>
                  <a:prstClr val="black"/>
                </a:solidFill>
                <a:ea typeface="Times New Roman"/>
              </a:rPr>
              <a:t>2 072,2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5908" y="1924047"/>
            <a:ext cx="1132923" cy="553998"/>
          </a:xfrm>
          <a:prstGeom prst="rect">
            <a:avLst/>
          </a:prstGeom>
          <a:solidFill>
            <a:srgbClr val="FFE05B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РАСХОДЫ </a:t>
            </a:r>
          </a:p>
          <a:p>
            <a:pPr algn="ctr"/>
            <a:r>
              <a:rPr lang="ru-RU" sz="1600" b="1" dirty="0">
                <a:ea typeface="Times New Roman"/>
              </a:rPr>
              <a:t>2 </a:t>
            </a:r>
            <a:r>
              <a:rPr lang="ru-RU" sz="1600" b="1" dirty="0" smtClean="0">
                <a:ea typeface="Times New Roman"/>
              </a:rPr>
              <a:t>076,9</a:t>
            </a:r>
            <a:endParaRPr lang="ru-RU" sz="1600" b="1" dirty="0">
              <a:ea typeface="Times New Roman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472" y="490539"/>
            <a:ext cx="309086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917" y="492439"/>
            <a:ext cx="309086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58304" y="539388"/>
            <a:ext cx="13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2019 </a:t>
            </a:r>
            <a:endParaRPr lang="ru-RU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995936" y="571359"/>
            <a:ext cx="13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2020 </a:t>
            </a:r>
            <a:endParaRPr lang="ru-RU" sz="2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7092280" y="582599"/>
            <a:ext cx="136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2021 </a:t>
            </a:r>
            <a:endParaRPr lang="ru-RU" sz="2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275855" y="1780350"/>
            <a:ext cx="1218475" cy="523220"/>
          </a:xfrm>
          <a:prstGeom prst="rect">
            <a:avLst/>
          </a:prstGeom>
          <a:solidFill>
            <a:srgbClr val="FFE05B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ДОХОДЫ </a:t>
            </a:r>
          </a:p>
          <a:p>
            <a:pPr algn="ctr"/>
            <a:r>
              <a:rPr lang="ru-RU" sz="1400" b="1" dirty="0">
                <a:ea typeface="Times New Roman"/>
              </a:rPr>
              <a:t>1 </a:t>
            </a:r>
            <a:r>
              <a:rPr lang="ru-RU" sz="1400" b="1" dirty="0" smtClean="0">
                <a:ea typeface="Times New Roman"/>
              </a:rPr>
              <a:t>985,3</a:t>
            </a:r>
            <a:endParaRPr lang="ru-RU" sz="1400" b="1" dirty="0">
              <a:ea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300192" y="1994780"/>
            <a:ext cx="1218475" cy="523220"/>
          </a:xfrm>
          <a:prstGeom prst="rect">
            <a:avLst/>
          </a:prstGeom>
          <a:solidFill>
            <a:srgbClr val="FFE05B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ДОХОДЫ </a:t>
            </a:r>
          </a:p>
          <a:p>
            <a:pPr algn="ctr"/>
            <a:r>
              <a:rPr lang="ru-RU" sz="1400" b="1" dirty="0">
                <a:ea typeface="Times New Roman"/>
              </a:rPr>
              <a:t>1 </a:t>
            </a:r>
            <a:r>
              <a:rPr lang="ru-RU" sz="1400" b="1" dirty="0" smtClean="0">
                <a:ea typeface="Times New Roman"/>
              </a:rPr>
              <a:t>913,7</a:t>
            </a:r>
            <a:endParaRPr lang="ru-RU" sz="1400" b="1" dirty="0">
              <a:ea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97619" y="1924047"/>
            <a:ext cx="1132923" cy="523220"/>
          </a:xfrm>
          <a:prstGeom prst="rect">
            <a:avLst/>
          </a:prstGeom>
          <a:solidFill>
            <a:srgbClr val="FFE05B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РАСХОДЫ </a:t>
            </a:r>
          </a:p>
          <a:p>
            <a:pPr algn="ctr"/>
            <a:r>
              <a:rPr lang="ru-RU" sz="1400" b="1" dirty="0">
                <a:ea typeface="Times New Roman"/>
              </a:rPr>
              <a:t>2 </a:t>
            </a:r>
            <a:r>
              <a:rPr lang="ru-RU" sz="1400" b="1" dirty="0" smtClean="0">
                <a:ea typeface="Times New Roman"/>
              </a:rPr>
              <a:t>009,3</a:t>
            </a:r>
            <a:endParaRPr lang="ru-RU" sz="1400" b="1" dirty="0">
              <a:ea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93963" y="1780350"/>
            <a:ext cx="1132923" cy="523220"/>
          </a:xfrm>
          <a:prstGeom prst="rect">
            <a:avLst/>
          </a:prstGeom>
          <a:solidFill>
            <a:srgbClr val="FFE05B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РАСХОДЫ </a:t>
            </a:r>
          </a:p>
          <a:p>
            <a:pPr algn="ctr"/>
            <a:r>
              <a:rPr lang="ru-RU" sz="1400" b="1" dirty="0">
                <a:ea typeface="Times New Roman"/>
              </a:rPr>
              <a:t>1 </a:t>
            </a:r>
            <a:r>
              <a:rPr lang="ru-RU" sz="1400" b="1" dirty="0" smtClean="0">
                <a:ea typeface="Times New Roman"/>
              </a:rPr>
              <a:t>905,7</a:t>
            </a:r>
            <a:endParaRPr lang="ru-RU" sz="1400" b="1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453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87" y="0"/>
            <a:ext cx="9156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5" y="116632"/>
            <a:ext cx="8928992" cy="576064"/>
          </a:xfrm>
        </p:spPr>
        <p:txBody>
          <a:bodyPr/>
          <a:lstStyle/>
          <a:p>
            <a:pPr algn="l"/>
            <a:r>
              <a:rPr lang="ru-RU" sz="2800" b="1" dirty="0">
                <a:solidFill>
                  <a:srgbClr val="002060"/>
                </a:solidFill>
                <a:effectLst/>
              </a:rPr>
              <a:t>Структура налоговых и неналоговых доходов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214647465"/>
              </p:ext>
            </p:extLst>
          </p:nvPr>
        </p:nvGraphicFramePr>
        <p:xfrm>
          <a:off x="-28387" y="548680"/>
          <a:ext cx="9144000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196752"/>
            <a:ext cx="8995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Млн. руб.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15039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67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576064"/>
          </a:xfrm>
        </p:spPr>
        <p:txBody>
          <a:bodyPr/>
          <a:lstStyle/>
          <a:p>
            <a:pPr algn="l"/>
            <a:r>
              <a:rPr lang="ru-RU" sz="2800" b="1" dirty="0">
                <a:solidFill>
                  <a:prstClr val="black"/>
                </a:solidFill>
              </a:rPr>
              <a:t>Налоговые и неналоговые доходы</a:t>
            </a:r>
            <a:endParaRPr lang="ru-RU" sz="2400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607689"/>
              </p:ext>
            </p:extLst>
          </p:nvPr>
        </p:nvGraphicFramePr>
        <p:xfrm>
          <a:off x="-12841" y="155781"/>
          <a:ext cx="915035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Овал 8"/>
          <p:cNvSpPr/>
          <p:nvPr/>
        </p:nvSpPr>
        <p:spPr>
          <a:xfrm>
            <a:off x="4139952" y="2340785"/>
            <a:ext cx="1296144" cy="72008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00" b="1" dirty="0" smtClean="0">
                <a:solidFill>
                  <a:srgbClr val="002060"/>
                </a:solidFill>
              </a:rPr>
              <a:t>39 087</a:t>
            </a:r>
            <a:endParaRPr lang="ru-RU" sz="2100" b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693260" y="2201194"/>
            <a:ext cx="1296144" cy="72008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00" b="1" dirty="0" smtClean="0">
                <a:solidFill>
                  <a:srgbClr val="002060"/>
                </a:solidFill>
              </a:rPr>
              <a:t>40 780</a:t>
            </a:r>
            <a:endParaRPr lang="ru-RU" sz="2100" b="1" dirty="0">
              <a:solidFill>
                <a:srgbClr val="00206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092280" y="2160442"/>
            <a:ext cx="1296144" cy="72008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00" b="1" dirty="0" smtClean="0">
                <a:solidFill>
                  <a:srgbClr val="002060"/>
                </a:solidFill>
              </a:rPr>
              <a:t>43 132</a:t>
            </a:r>
            <a:endParaRPr lang="ru-RU" sz="2100" b="1" dirty="0">
              <a:solidFill>
                <a:srgbClr val="00206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623247" y="2348880"/>
            <a:ext cx="1296144" cy="720080"/>
          </a:xfrm>
          <a:prstGeom prst="ellipse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100" b="1" dirty="0" smtClean="0">
                <a:solidFill>
                  <a:srgbClr val="002060"/>
                </a:solidFill>
              </a:rPr>
              <a:t>37 599</a:t>
            </a:r>
            <a:endParaRPr lang="ru-RU" sz="21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085184"/>
            <a:ext cx="360040" cy="288032"/>
          </a:xfrm>
          <a:prstGeom prst="rect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75" y="116632"/>
            <a:ext cx="9036496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Palatino Linotype" panose="02040502050505030304" pitchFamily="18" charset="0"/>
              </a:rPr>
              <a:t>Изменения в бюджетном и налоговом  законодательстве,  </a:t>
            </a:r>
            <a:r>
              <a:rPr lang="ru-RU" sz="2400" b="1" dirty="0">
                <a:solidFill>
                  <a:srgbClr val="002060"/>
                </a:solidFill>
                <a:effectLst/>
                <a:latin typeface="Palatino Linotype" panose="02040502050505030304" pitchFamily="18" charset="0"/>
              </a:rPr>
              <a:t>планируемые к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Palatino Linotype" panose="02040502050505030304" pitchFamily="18" charset="0"/>
              </a:rPr>
              <a:t>введению (отмене) в 2019-2021 годах</a:t>
            </a:r>
            <a:endParaRPr lang="ru-RU" sz="2400" b="1" dirty="0">
              <a:solidFill>
                <a:srgbClr val="002060"/>
              </a:solidFill>
              <a:effectLst/>
              <a:latin typeface="Palatino Linotype" panose="0204050205050503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108252"/>
              </p:ext>
            </p:extLst>
          </p:nvPr>
        </p:nvGraphicFramePr>
        <p:xfrm>
          <a:off x="107504" y="836712"/>
          <a:ext cx="8928992" cy="601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92601" y="1628800"/>
            <a:ext cx="1268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prstClr val="black"/>
                </a:solidFill>
              </a:rPr>
              <a:t>3,21%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1049" y="3140968"/>
            <a:ext cx="1954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prstClr val="black"/>
                </a:solidFill>
              </a:rPr>
              <a:t>20%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(ранее 15%)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1050" y="5157192"/>
            <a:ext cx="195488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3333FF"/>
                </a:solidFill>
              </a:rPr>
              <a:t>- 100%</a:t>
            </a:r>
            <a:endParaRPr lang="ru-RU" sz="28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8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5040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b="1" u="sng" dirty="0"/>
              <a:t>СТРУКТУРА БЕЗВОЗМЕЗДНЫХ ПОСТУПЛЕНИЙ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780607"/>
              </p:ext>
            </p:extLst>
          </p:nvPr>
        </p:nvGraphicFramePr>
        <p:xfrm>
          <a:off x="251520" y="781983"/>
          <a:ext cx="8856637" cy="1981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8233"/>
                <a:gridCol w="1721353"/>
                <a:gridCol w="1665824"/>
                <a:gridCol w="1971227"/>
              </a:tblGrid>
              <a:tr h="23812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2019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плановый период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2020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2021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1 133 920,4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1 069 721,9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1 070 193,7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Дотации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84 311,1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41 103,6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39 555,9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Субсидии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4 196,1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Субвенции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1 015 895,6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1 027 648,1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1 029 667,6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Иные межбюджетные трансферты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29 517,6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9790" y="5110407"/>
            <a:ext cx="1296144" cy="1353231"/>
          </a:xfrm>
          <a:prstGeom prst="rect">
            <a:avLst/>
          </a:prstGeom>
          <a:noFill/>
        </p:spPr>
      </p:pic>
      <p:pic>
        <p:nvPicPr>
          <p:cNvPr id="6" name="Рисунок 5" descr="\\Server38\53\БЮДЖЕТ 2016\БЮДЖЕТ ДЛЯ ГРАЖДАН\КАРТИНКИ БЮДЖЕТ ДЛЯ ГРАЖДАН\6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852936"/>
            <a:ext cx="315277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\\Server38\53\БЮДЖЕТ 2016\БЮДЖЕТ ДЛЯ ГРАЖДАН\КАРТИНКИ БЮДЖЕТ ДЛЯ ГРАЖДАН\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756" y="4832678"/>
            <a:ext cx="2582044" cy="190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3" descr="http://www.kubzsk.ru/kodeksdb/noframe/law?SetPict.gif&amp;nd=921018907&amp;nh=0&amp;pictid=010000003200&amp;abs=&amp;crc=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77"/>
          <a:stretch>
            <a:fillRect/>
          </a:stretch>
        </p:blipFill>
        <p:spPr bwMode="auto">
          <a:xfrm>
            <a:off x="6732240" y="4932257"/>
            <a:ext cx="2258149" cy="18001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377273" y="3919599"/>
            <a:ext cx="28601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Администрации городских и сельских поселений Туапсинского района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3652" y="4104265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Администрация Краснодарского края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5856" y="2852936"/>
            <a:ext cx="315277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</a:rPr>
              <a:t>Администрация МО Туапсинский район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Стрелка углом вверх 2"/>
          <p:cNvSpPr/>
          <p:nvPr/>
        </p:nvSpPr>
        <p:spPr>
          <a:xfrm>
            <a:off x="2771800" y="4946361"/>
            <a:ext cx="1085820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652120" y="5819011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29,5 млн.руб.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43808" y="5677881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1 104,4 млн.руб.</a:t>
            </a:r>
            <a:endParaRPr lang="ru-RU" dirty="0"/>
          </a:p>
        </p:txBody>
      </p:sp>
      <p:sp>
        <p:nvSpPr>
          <p:cNvPr id="15" name="Стрелка углом вверх 14"/>
          <p:cNvSpPr/>
          <p:nvPr/>
        </p:nvSpPr>
        <p:spPr>
          <a:xfrm flipH="1">
            <a:off x="5786446" y="4929198"/>
            <a:ext cx="936104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37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87" y="90781"/>
            <a:ext cx="8229600" cy="601916"/>
          </a:xfrm>
        </p:spPr>
        <p:txBody>
          <a:bodyPr/>
          <a:lstStyle/>
          <a:p>
            <a:r>
              <a:rPr lang="ru-RU" sz="2800" b="1" u="sng" dirty="0" smtClean="0">
                <a:solidFill>
                  <a:srgbClr val="FF0000"/>
                </a:solidFill>
              </a:rPr>
              <a:t>РАСХОДЫ БЮДЖЕТА </a:t>
            </a:r>
            <a:endParaRPr lang="ru-RU" sz="2800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01511"/>
              </p:ext>
            </p:extLst>
          </p:nvPr>
        </p:nvGraphicFramePr>
        <p:xfrm>
          <a:off x="38894" y="774576"/>
          <a:ext cx="9108505" cy="234785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59647"/>
                <a:gridCol w="2133499"/>
                <a:gridCol w="2168041"/>
                <a:gridCol w="2047318"/>
              </a:tblGrid>
              <a:tr h="354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</a:txBody>
                  <a:tcPr marL="61690" marR="61690" marT="0" marB="0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2019 год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1690" marR="61690" marT="0" marB="0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2020 год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1690" marR="61690" marT="0" marB="0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2021 год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2253" marR="82253">
                    <a:solidFill>
                      <a:srgbClr val="A3E7E5">
                        <a:alpha val="67000"/>
                      </a:srgbClr>
                    </a:solidFill>
                  </a:tcPr>
                </a:tc>
              </a:tr>
              <a:tr h="2795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Всего, в том числе: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1690" marR="61690" marT="0" marB="0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2 076</a:t>
                      </a:r>
                      <a:r>
                        <a:rPr lang="ru-RU" sz="1600" b="1" baseline="0" dirty="0" smtClean="0">
                          <a:effectLst/>
                        </a:rPr>
                        <a:t> 892,0</a:t>
                      </a:r>
                      <a:endParaRPr lang="ru-RU" sz="1600" b="1" dirty="0" smtClean="0">
                        <a:effectLst/>
                      </a:endParaRP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</a:rPr>
                        <a:t>2 009 299,2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1 905 684,3</a:t>
                      </a: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</a:tr>
              <a:tr h="27956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За счет средств краевого бюджета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690" marR="61690" marT="0" marB="0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1 104 402,8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1 068 751,7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1 069 223,5</a:t>
                      </a:r>
                      <a:endParaRPr lang="ru-RU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</a:tr>
              <a:tr h="5760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 За счет собственных средств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1690" marR="61690" marT="0" marB="0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n-lt"/>
                          <a:ea typeface="Times New Roman"/>
                        </a:rPr>
                        <a:t>942 971,6</a:t>
                      </a: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n-lt"/>
                          <a:ea typeface="Times New Roman"/>
                        </a:rPr>
                        <a:t>939 577,3</a:t>
                      </a: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835 490,6</a:t>
                      </a: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</a:tr>
              <a:tr h="57605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За счет средств из бюджетов поселений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1690" marR="61690" marT="0" marB="0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n-lt"/>
                          <a:ea typeface="Times New Roman"/>
                        </a:rPr>
                        <a:t>29</a:t>
                      </a:r>
                      <a:r>
                        <a:rPr lang="ru-RU" sz="1600" b="0" baseline="0" dirty="0" smtClean="0">
                          <a:effectLst/>
                          <a:latin typeface="+mn-lt"/>
                          <a:ea typeface="Times New Roman"/>
                        </a:rPr>
                        <a:t> 517,6</a:t>
                      </a:r>
                      <a:endParaRPr lang="ru-RU" sz="1600" b="0" dirty="0" smtClean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effectLst/>
                          <a:latin typeface="+mn-lt"/>
                          <a:ea typeface="Times New Roman"/>
                        </a:rPr>
                        <a:t>970,2</a:t>
                      </a: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970,2</a:t>
                      </a:r>
                    </a:p>
                  </a:txBody>
                  <a:tcPr marL="61690" marR="61690" marT="0" marB="0" anchor="ctr">
                    <a:solidFill>
                      <a:srgbClr val="A3E7E5">
                        <a:alpha val="67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212116" y="466799"/>
            <a:ext cx="935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тыс. руб.</a:t>
            </a:r>
            <a:endParaRPr lang="ru-RU" sz="14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727768850"/>
              </p:ext>
            </p:extLst>
          </p:nvPr>
        </p:nvGraphicFramePr>
        <p:xfrm>
          <a:off x="0" y="3071810"/>
          <a:ext cx="9144000" cy="3786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-32" y="3214686"/>
            <a:ext cx="1403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Млн. руб.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3367360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1905,7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75856" y="339935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2 009,3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619672" y="339764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2 076,9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8506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2813898"/>
              </p:ext>
            </p:extLst>
          </p:nvPr>
        </p:nvGraphicFramePr>
        <p:xfrm>
          <a:off x="-4613" y="1495817"/>
          <a:ext cx="9185125" cy="53638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08261"/>
                <a:gridCol w="2954038"/>
                <a:gridCol w="2571768"/>
                <a:gridCol w="2251058"/>
              </a:tblGrid>
              <a:tr h="354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2019 год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2020 год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2021 год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5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ДОХОДЫ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</a:rPr>
                        <a:t>2 072 192,0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</a:rPr>
                        <a:t>1 985 299,2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1 913 684,3</a:t>
                      </a:r>
                      <a:endParaRPr lang="ru-RU" sz="1600" b="1" dirty="0"/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95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РАСХОДЫ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</a:rPr>
                        <a:t>2</a:t>
                      </a:r>
                      <a:r>
                        <a:rPr lang="ru-RU" sz="1600" b="1" baseline="0" dirty="0" smtClean="0">
                          <a:effectLst/>
                          <a:latin typeface="+mn-lt"/>
                          <a:ea typeface="Times New Roman"/>
                        </a:rPr>
                        <a:t> 076 892,0 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</a:rPr>
                        <a:t>2 009 299,2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1 905 684,3</a:t>
                      </a:r>
                      <a:endParaRPr lang="ru-RU" sz="1600" b="1" dirty="0"/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6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ДЕФИЦИТ/ ПРОФИЦИТ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</a:rPr>
                        <a:t>- 4 700,0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ea typeface="Times New Roman"/>
                        </a:rPr>
                        <a:t>- 24 000,0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8 000,0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87249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 smtClean="0">
                          <a:solidFill>
                            <a:srgbClr val="7030A0"/>
                          </a:solidFill>
                          <a:effectLst/>
                        </a:rPr>
                        <a:t>Источники</a:t>
                      </a:r>
                      <a:r>
                        <a:rPr lang="ru-RU" sz="1400" b="1" u="sng" baseline="0" dirty="0" smtClean="0">
                          <a:solidFill>
                            <a:srgbClr val="7030A0"/>
                          </a:solidFill>
                          <a:effectLst/>
                        </a:rPr>
                        <a:t> погашения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baseline="0" dirty="0" smtClean="0">
                          <a:solidFill>
                            <a:srgbClr val="7030A0"/>
                          </a:solidFill>
                          <a:effectLst/>
                        </a:rPr>
                        <a:t>дефицита бюджета: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u="sng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u="none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Источники погашения дефицита бюджета: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u="sng" kern="1200" dirty="0" smtClean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sng" baseline="0" dirty="0" smtClean="0">
                          <a:solidFill>
                            <a:srgbClr val="7030A0"/>
                          </a:solidFill>
                        </a:rPr>
                        <a:t>Профицит бюджета в сумме 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403648" y="3501008"/>
            <a:ext cx="2954038" cy="10801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endParaRPr lang="ru-RU" b="1" dirty="0" smtClean="0">
              <a:solidFill>
                <a:srgbClr val="FF6600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ru-RU" b="1" dirty="0" smtClean="0">
                <a:solidFill>
                  <a:srgbClr val="FF6600"/>
                </a:solidFill>
              </a:rPr>
              <a:t>Привлечение </a:t>
            </a:r>
          </a:p>
          <a:p>
            <a:pPr lvl="0" algn="ctr">
              <a:lnSpc>
                <a:spcPct val="115000"/>
              </a:lnSpc>
            </a:pPr>
            <a:r>
              <a:rPr lang="ru-RU" b="1" dirty="0" smtClean="0">
                <a:solidFill>
                  <a:srgbClr val="FF6600"/>
                </a:solidFill>
              </a:rPr>
              <a:t>бюджетного кредита </a:t>
            </a:r>
            <a:r>
              <a:rPr lang="ru-RU" dirty="0" smtClean="0">
                <a:solidFill>
                  <a:srgbClr val="FF6600"/>
                </a:solidFill>
              </a:rPr>
              <a:t> </a:t>
            </a:r>
          </a:p>
          <a:p>
            <a:pPr lvl="0" algn="ctr">
              <a:lnSpc>
                <a:spcPct val="115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24,0 млн. руб.</a:t>
            </a:r>
            <a:endParaRPr lang="ru-RU" b="1" dirty="0">
              <a:solidFill>
                <a:srgbClr val="FF0000"/>
              </a:solidFill>
            </a:endParaRPr>
          </a:p>
          <a:p>
            <a:pPr lvl="0" algn="ctr">
              <a:lnSpc>
                <a:spcPct val="115000"/>
              </a:lnSpc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39652" y="4725144"/>
            <a:ext cx="2918034" cy="90941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600" b="1" dirty="0">
                <a:solidFill>
                  <a:srgbClr val="FF6600"/>
                </a:solidFill>
              </a:rPr>
              <a:t>Погашение </a:t>
            </a:r>
            <a:endParaRPr lang="ru-RU" sz="1600" b="1" dirty="0" smtClean="0">
              <a:solidFill>
                <a:srgbClr val="FF6600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ru-RU" sz="1600" b="1" dirty="0" smtClean="0">
                <a:solidFill>
                  <a:srgbClr val="FF6600"/>
                </a:solidFill>
              </a:rPr>
              <a:t>бюджетного кредита </a:t>
            </a:r>
            <a:r>
              <a:rPr lang="ru-RU" sz="1600" dirty="0" smtClean="0">
                <a:solidFill>
                  <a:schemeClr val="bg1"/>
                </a:solidFill>
              </a:rPr>
              <a:t>– </a:t>
            </a:r>
            <a:endParaRPr lang="ru-RU" sz="1600" dirty="0">
              <a:solidFill>
                <a:schemeClr val="bg1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ru-RU" sz="1600" dirty="0">
                <a:solidFill>
                  <a:srgbClr val="FF0000"/>
                </a:solidFill>
              </a:rPr>
              <a:t>  </a:t>
            </a:r>
            <a:r>
              <a:rPr lang="ru-RU" b="1" dirty="0" smtClean="0">
                <a:solidFill>
                  <a:srgbClr val="FF0000"/>
                </a:solidFill>
              </a:rPr>
              <a:t>30,0 млн. </a:t>
            </a:r>
            <a:r>
              <a:rPr lang="ru-RU" b="1" dirty="0">
                <a:solidFill>
                  <a:srgbClr val="FF0000"/>
                </a:solidFill>
              </a:rPr>
              <a:t>руб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5722407"/>
            <a:ext cx="2954038" cy="10022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buFontTx/>
              <a:buNone/>
            </a:pPr>
            <a:r>
              <a:rPr lang="ru-RU" b="1" dirty="0">
                <a:solidFill>
                  <a:srgbClr val="FF6600"/>
                </a:solidFill>
              </a:rPr>
              <a:t>Возврат </a:t>
            </a:r>
            <a:r>
              <a:rPr lang="ru-RU" b="1" dirty="0" smtClean="0">
                <a:solidFill>
                  <a:srgbClr val="FF6600"/>
                </a:solidFill>
              </a:rPr>
              <a:t> кредитов</a:t>
            </a:r>
            <a:r>
              <a:rPr lang="ru-RU" b="1" dirty="0">
                <a:solidFill>
                  <a:srgbClr val="FF6600"/>
                </a:solidFill>
              </a:rPr>
              <a:t>, </a:t>
            </a:r>
            <a:endParaRPr lang="ru-RU" b="1" dirty="0" smtClean="0">
              <a:solidFill>
                <a:srgbClr val="FF6600"/>
              </a:solidFill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buFontTx/>
              <a:buNone/>
            </a:pPr>
            <a:r>
              <a:rPr lang="ru-RU" b="1" dirty="0" smtClean="0">
                <a:solidFill>
                  <a:srgbClr val="FF6600"/>
                </a:solidFill>
              </a:rPr>
              <a:t>от поселений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FontTx/>
              <a:buNone/>
            </a:pPr>
            <a:r>
              <a:rPr lang="ru-RU" b="1" dirty="0" smtClean="0">
                <a:solidFill>
                  <a:srgbClr val="FF0000"/>
                </a:solidFill>
              </a:rPr>
              <a:t>10,7 млн. </a:t>
            </a:r>
            <a:r>
              <a:rPr lang="ru-RU" b="1" dirty="0">
                <a:solidFill>
                  <a:srgbClr val="FF0000"/>
                </a:solidFill>
              </a:rPr>
              <a:t>руб.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72001" y="3501008"/>
            <a:ext cx="2214577" cy="1499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FF6600"/>
                </a:solidFill>
              </a:rPr>
              <a:t>Привлечение 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r>
              <a:rPr lang="ru-RU" b="1" dirty="0">
                <a:solidFill>
                  <a:srgbClr val="FF6600"/>
                </a:solidFill>
              </a:rPr>
              <a:t>бюджетного </a:t>
            </a:r>
            <a:r>
              <a:rPr lang="ru-RU" b="1" dirty="0" smtClean="0">
                <a:solidFill>
                  <a:srgbClr val="FF6600"/>
                </a:solidFill>
              </a:rPr>
              <a:t>кредита 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</a:rPr>
              <a:t>48,0 млн руб</a:t>
            </a:r>
            <a:r>
              <a:rPr lang="ru-RU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000892" y="3500438"/>
            <a:ext cx="2140776" cy="12858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FF6600"/>
                </a:solidFill>
              </a:rPr>
              <a:t>Привлечение и погашение коммерческого </a:t>
            </a:r>
            <a:r>
              <a:rPr lang="ru-RU" sz="1400" b="1" dirty="0">
                <a:solidFill>
                  <a:srgbClr val="FF6600"/>
                </a:solidFill>
              </a:rPr>
              <a:t>кредита 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48,0 млн. руб.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72330" y="4857760"/>
            <a:ext cx="2071671" cy="10715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rgbClr val="FF6600"/>
                </a:solidFill>
              </a:rPr>
              <a:t>Привлечение  бюджетного кредита </a:t>
            </a:r>
            <a:endParaRPr lang="ru-RU" sz="14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40,0 млн. </a:t>
            </a:r>
            <a:r>
              <a:rPr lang="ru-RU" sz="1400" b="1" dirty="0">
                <a:solidFill>
                  <a:srgbClr val="FF0000"/>
                </a:solidFill>
              </a:rPr>
              <a:t>руб.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28384" y="1148070"/>
            <a:ext cx="1116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млн. руб.</a:t>
            </a: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3568" y="13742"/>
            <a:ext cx="8208912" cy="10389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2"/>
                </a:solidFill>
              </a:rPr>
              <a:t>Основные характеристики источников</a:t>
            </a:r>
            <a:br>
              <a:rPr lang="ru-RU" sz="2400" b="1" dirty="0">
                <a:solidFill>
                  <a:schemeClr val="bg2"/>
                </a:solidFill>
              </a:rPr>
            </a:br>
            <a:r>
              <a:rPr lang="ru-RU" sz="2400" b="1" dirty="0">
                <a:solidFill>
                  <a:schemeClr val="bg2"/>
                </a:solidFill>
              </a:rPr>
              <a:t> </a:t>
            </a:r>
            <a:r>
              <a:rPr lang="ru-RU" sz="2400" b="1" dirty="0" smtClean="0">
                <a:solidFill>
                  <a:schemeClr val="bg2"/>
                </a:solidFill>
              </a:rPr>
              <a:t>финансирования </a:t>
            </a:r>
            <a:r>
              <a:rPr lang="ru-RU" sz="2400" b="1" dirty="0">
                <a:solidFill>
                  <a:schemeClr val="bg2"/>
                </a:solidFill>
              </a:rPr>
              <a:t>дефицита </a:t>
            </a:r>
            <a:r>
              <a:rPr lang="ru-RU" sz="2400" b="1" dirty="0" smtClean="0">
                <a:solidFill>
                  <a:schemeClr val="bg2"/>
                </a:solidFill>
              </a:rPr>
              <a:t>бюджета</a:t>
            </a:r>
            <a:endParaRPr lang="ru-RU" sz="2400" dirty="0">
              <a:solidFill>
                <a:schemeClr val="bg2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586959" y="5143512"/>
            <a:ext cx="2286015" cy="158119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b="1" dirty="0">
                <a:solidFill>
                  <a:srgbClr val="FF6600"/>
                </a:solidFill>
              </a:rPr>
              <a:t>Погашение бюджетного кредита </a:t>
            </a:r>
            <a:r>
              <a:rPr lang="ru-RU" b="1" dirty="0" smtClean="0">
                <a:solidFill>
                  <a:srgbClr val="FF6600"/>
                </a:solidFill>
              </a:rPr>
              <a:t> </a:t>
            </a:r>
            <a:endParaRPr lang="ru-RU" b="1" dirty="0">
              <a:solidFill>
                <a:srgbClr val="FF6600"/>
              </a:solidFill>
            </a:endParaRPr>
          </a:p>
          <a:p>
            <a:pPr lvl="0" algn="ctr">
              <a:lnSpc>
                <a:spcPct val="115000"/>
              </a:lnSpc>
            </a:pPr>
            <a:r>
              <a:rPr lang="ru-RU" b="1" dirty="0">
                <a:solidFill>
                  <a:srgbClr val="FF0000"/>
                </a:solidFill>
              </a:rPr>
              <a:t>  </a:t>
            </a:r>
            <a:r>
              <a:rPr lang="ru-RU" b="1" dirty="0" smtClean="0">
                <a:solidFill>
                  <a:srgbClr val="FF0000"/>
                </a:solidFill>
              </a:rPr>
              <a:t>24,0 </a:t>
            </a:r>
            <a:r>
              <a:rPr lang="ru-RU" b="1" dirty="0">
                <a:solidFill>
                  <a:srgbClr val="FF0000"/>
                </a:solidFill>
              </a:rPr>
              <a:t>млн. руб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72330" y="6000768"/>
            <a:ext cx="2071670" cy="8572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300" b="1" dirty="0" smtClean="0">
                <a:solidFill>
                  <a:srgbClr val="FF6600"/>
                </a:solidFill>
              </a:rPr>
              <a:t>Погашение </a:t>
            </a:r>
          </a:p>
          <a:p>
            <a:pPr lvl="0" algn="ctr">
              <a:lnSpc>
                <a:spcPct val="115000"/>
              </a:lnSpc>
            </a:pPr>
            <a:r>
              <a:rPr lang="ru-RU" sz="1300" b="1" dirty="0" smtClean="0">
                <a:solidFill>
                  <a:srgbClr val="FF6600"/>
                </a:solidFill>
              </a:rPr>
              <a:t>бюджетного кредита   </a:t>
            </a:r>
            <a:r>
              <a:rPr lang="ru-RU" sz="1300" dirty="0" smtClean="0">
                <a:solidFill>
                  <a:schemeClr val="bg1"/>
                </a:solidFill>
              </a:rPr>
              <a:t>– </a:t>
            </a:r>
            <a:r>
              <a:rPr lang="ru-RU" sz="1300" dirty="0" smtClean="0">
                <a:solidFill>
                  <a:srgbClr val="FF0000"/>
                </a:solidFill>
              </a:rPr>
              <a:t>  </a:t>
            </a:r>
            <a:r>
              <a:rPr lang="ru-RU" sz="1300" b="1" dirty="0" smtClean="0">
                <a:solidFill>
                  <a:srgbClr val="FF0000"/>
                </a:solidFill>
              </a:rPr>
              <a:t>48,0 млн. руб.</a:t>
            </a:r>
            <a:endParaRPr lang="ru-RU" sz="1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7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соседними углами 5"/>
          <p:cNvSpPr/>
          <p:nvPr/>
        </p:nvSpPr>
        <p:spPr>
          <a:xfrm>
            <a:off x="-28575" y="4941168"/>
            <a:ext cx="9144000" cy="1800200"/>
          </a:xfrm>
          <a:prstGeom prst="snip2SameRect">
            <a:avLst>
              <a:gd name="adj1" fmla="val 28027"/>
              <a:gd name="adj2" fmla="val 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Более </a:t>
            </a:r>
            <a:r>
              <a:rPr lang="ru-RU" sz="2400" b="1" dirty="0" smtClean="0">
                <a:solidFill>
                  <a:srgbClr val="FF0000"/>
                </a:solidFill>
              </a:rPr>
              <a:t>82 </a:t>
            </a:r>
            <a:r>
              <a:rPr lang="ru-RU" sz="2400" b="1" dirty="0">
                <a:solidFill>
                  <a:srgbClr val="FF0000"/>
                </a:solidFill>
              </a:rPr>
              <a:t>процентов</a:t>
            </a:r>
            <a:r>
              <a:rPr lang="ru-RU" sz="2400" b="1" dirty="0"/>
              <a:t> расходов, распределенных в рамках муниципальных программ, имеют социальную </a:t>
            </a:r>
            <a:r>
              <a:rPr lang="ru-RU" sz="2400" b="1" dirty="0" smtClean="0"/>
              <a:t>направленность или                                                     </a:t>
            </a:r>
            <a:r>
              <a:rPr lang="ru-RU" sz="2400" b="1" dirty="0" smtClean="0">
                <a:solidFill>
                  <a:srgbClr val="BE125C"/>
                </a:solidFill>
              </a:rPr>
              <a:t>83% </a:t>
            </a:r>
            <a:r>
              <a:rPr lang="ru-RU" sz="2400" b="1" dirty="0" smtClean="0"/>
              <a:t>от общих расходов </a:t>
            </a:r>
          </a:p>
          <a:p>
            <a:pPr algn="ctr"/>
            <a:r>
              <a:rPr lang="ru-RU" sz="2400" b="1" dirty="0" smtClean="0"/>
              <a:t>         </a:t>
            </a:r>
            <a:endParaRPr lang="ru-RU" sz="2000" b="1" dirty="0"/>
          </a:p>
        </p:txBody>
      </p:sp>
      <p:sp>
        <p:nvSpPr>
          <p:cNvPr id="7" name="Прямоугольник с двумя вырезанными соседними углами 6"/>
          <p:cNvSpPr/>
          <p:nvPr/>
        </p:nvSpPr>
        <p:spPr>
          <a:xfrm>
            <a:off x="0" y="3499332"/>
            <a:ext cx="9144000" cy="1297284"/>
          </a:xfrm>
          <a:prstGeom prst="snip2SameRect">
            <a:avLst>
              <a:gd name="adj1" fmla="val 0"/>
              <a:gd name="adj2" fmla="val 1675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Расходная </a:t>
            </a:r>
            <a:r>
              <a:rPr lang="ru-RU" sz="2400" b="1" dirty="0"/>
              <a:t>часть бюджета </a:t>
            </a:r>
            <a:r>
              <a:rPr lang="ru-RU" sz="2400" b="1" dirty="0" smtClean="0"/>
              <a:t>сформирована </a:t>
            </a:r>
            <a:r>
              <a:rPr lang="ru-RU" sz="2400" b="1" dirty="0"/>
              <a:t>и представлена в программном формате на основе </a:t>
            </a:r>
            <a:r>
              <a:rPr lang="ru-RU" sz="2400" b="1" dirty="0" smtClean="0"/>
              <a:t>                      </a:t>
            </a:r>
            <a:r>
              <a:rPr lang="ru-RU" sz="2400" b="1" dirty="0" smtClean="0">
                <a:solidFill>
                  <a:srgbClr val="FF0000"/>
                </a:solidFill>
              </a:rPr>
              <a:t>20</a:t>
            </a:r>
            <a:r>
              <a:rPr lang="ru-RU" sz="2400" b="1" dirty="0" smtClean="0"/>
              <a:t> </a:t>
            </a:r>
            <a:r>
              <a:rPr lang="ru-RU" sz="2400" b="1" dirty="0"/>
              <a:t>муниципальных программ  Туапсинского </a:t>
            </a:r>
            <a:r>
              <a:rPr lang="ru-RU" sz="2400" b="1" dirty="0" smtClean="0"/>
              <a:t>района</a:t>
            </a:r>
            <a:endParaRPr lang="ru-RU" sz="2400" b="1" dirty="0"/>
          </a:p>
        </p:txBody>
      </p:sp>
      <p:pic>
        <p:nvPicPr>
          <p:cNvPr id="3074" name="Picture 2" descr="G:\slide_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2852"/>
            <a:ext cx="5214974" cy="3356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66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i="1" dirty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</a:t>
            </a:r>
            <a:r>
              <a:rPr lang="ru-RU" sz="2800" b="1" i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ПРОГРАММЫ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</a:t>
            </a:r>
            <a:endParaRPr lang="ru-RU" sz="2800" b="1" dirty="0">
              <a:ln w="17780" cmpd="sng">
                <a:noFill/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886220"/>
              </p:ext>
            </p:extLst>
          </p:nvPr>
        </p:nvGraphicFramePr>
        <p:xfrm>
          <a:off x="357158" y="857231"/>
          <a:ext cx="8501122" cy="5796722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41988"/>
                <a:gridCol w="1306690"/>
                <a:gridCol w="898108"/>
                <a:gridCol w="1054336"/>
              </a:tblGrid>
              <a:tr h="62746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871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1 936 002,3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1 865 604,0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1 745 343,4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образования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1 410 808,1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1 410 853,4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1 325 182,2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"Туапсинский район - территория комфортного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проживания»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6 776,0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6 776,0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6 776,0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9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муниципальными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финансами»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41 844,6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3 846,2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3 231,4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9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ультуры  в Туапсинском 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82 024,8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82 028,3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76 381,6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физической культуры и спорта в  Туапсинском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114 491,7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114 491,7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113 928,4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жилищно-коммунального хозяйства в муниципальном образовании  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10 113,7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10 113,7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10 113,7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"Функционирование органов местного самоуправления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61 376,8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61 376,8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53 879,0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9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"Молодежь Туапсинского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8 817,0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8 817,0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8 817,0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целевая программа "Развитие агропромышленного комплекса на территории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3 107,7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3 107,7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3 107,7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«По улучшению положения детей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образовании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78 687,2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75 760,2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77 728,3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68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940194"/>
              </p:ext>
            </p:extLst>
          </p:nvPr>
        </p:nvGraphicFramePr>
        <p:xfrm>
          <a:off x="142844" y="0"/>
          <a:ext cx="8572560" cy="6838926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58797"/>
                <a:gridCol w="1099185"/>
                <a:gridCol w="1206041"/>
                <a:gridCol w="1008537"/>
              </a:tblGrid>
              <a:tr h="66101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21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здравоохранения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95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«Содействие развитию гражданского общества и гармонизации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межнациональных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отношений"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1 782,1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"Защита населения и территории от чрезвычайных ситуаций, обеспечение пожарной безопасности«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67 849,7</a:t>
                      </a: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41 067,1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27 067,1</a:t>
                      </a: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6425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целевая программа «Поддержка малого и среднего  предпринимательства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территории муниципального образования </a:t>
                      </a:r>
                    </a:p>
                    <a:p>
                      <a:pPr algn="l" fontAlgn="t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Туапсинский район»</a:t>
                      </a:r>
                    </a:p>
                    <a:p>
                      <a:pPr algn="l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141,8</a:t>
                      </a: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6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муниципальной собственностью"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18 831,9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18 831,9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17 863,7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379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"Экономическое развитие Туапсинского района"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10 436,0</a:t>
                      </a: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1 896,9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0244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«Доступная среда муниципального образования Туапсинский район»                                                                                                                                                     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97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«Обеспечение безопасности населения Туапсинского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</a:p>
                    <a:p>
                      <a:pPr algn="l" fontAlgn="t"/>
                      <a:endParaRPr lang="ru-RU" sz="12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2 655,0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2 655,0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4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«Социальная поддержка отдельных категорий граждан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2 753,3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2 753,3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2 653,3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885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санаторно-курортного и туристского комплекса муниципального образования Туапсинский район»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8 464,8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8 464,8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7 814,0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0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16006" y="116632"/>
            <a:ext cx="816242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Расходы в рамках муниципальных программ (млн. руб.)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124744"/>
            <a:ext cx="4957342" cy="539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Всего: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9572" y="2263576"/>
            <a:ext cx="4962489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Образование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9914" y="1772817"/>
            <a:ext cx="4925579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На социальную сферу </a:t>
            </a:r>
            <a:r>
              <a:rPr lang="ru-RU" b="1" dirty="0" smtClean="0">
                <a:solidFill>
                  <a:srgbClr val="BE125C"/>
                </a:solidFill>
              </a:rPr>
              <a:t>(84%), </a:t>
            </a:r>
            <a:r>
              <a:rPr lang="ru-RU" dirty="0" smtClean="0">
                <a:solidFill>
                  <a:srgbClr val="0033CC"/>
                </a:solidFill>
              </a:rPr>
              <a:t>в том числе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6305" y="4045742"/>
            <a:ext cx="4956573" cy="421395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Культура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9562" y="4732362"/>
            <a:ext cx="4973316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Молодежная политика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9562" y="3427533"/>
            <a:ext cx="4973316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Физическая культура и спорт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9915" y="2867050"/>
            <a:ext cx="4925579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Здравоохранение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8985" y="5301208"/>
            <a:ext cx="4993893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Социальная политика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8985" y="5902515"/>
            <a:ext cx="5077111" cy="871296"/>
          </a:xfrm>
          <a:prstGeom prst="roundRect">
            <a:avLst/>
          </a:prstGeom>
          <a:solidFill>
            <a:srgbClr val="DE96D5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Прочие (АПК, ЖКХ, безопасность, санаторно-курортный комплекс, экономическое развитие и т.д.)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02537" y="1052736"/>
            <a:ext cx="1492411" cy="539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1 936,0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91498" y="5307657"/>
            <a:ext cx="1469206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2,8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11211" y="5973857"/>
            <a:ext cx="1405844" cy="720078"/>
          </a:xfrm>
          <a:prstGeom prst="roundRect">
            <a:avLst/>
          </a:prstGeom>
          <a:solidFill>
            <a:srgbClr val="DE96D5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312,1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86215" y="3427533"/>
            <a:ext cx="1492213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114,5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86215" y="4732362"/>
            <a:ext cx="1454146" cy="420241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8,8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086215" y="4014784"/>
            <a:ext cx="1474488" cy="452353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82,0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59731" y="2889969"/>
            <a:ext cx="1545183" cy="386209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5,0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02537" y="2284785"/>
            <a:ext cx="1518798" cy="389631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1 410 ,8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107485" y="1772817"/>
            <a:ext cx="1487463" cy="4137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1 623,9</a:t>
            </a:r>
            <a:endParaRPr lang="ru-RU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1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0201" y="970855"/>
            <a:ext cx="1491403" cy="1340983"/>
          </a:xfrm>
          <a:prstGeom prst="ellipse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Развитие </a:t>
            </a:r>
            <a:r>
              <a:rPr lang="ru-RU" sz="1400" b="1" dirty="0" err="1" smtClean="0"/>
              <a:t>образова-ния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400" b="1" dirty="0" smtClean="0"/>
              <a:t>1 410,8</a:t>
            </a:r>
            <a:endParaRPr lang="ru-RU" sz="1400" dirty="0"/>
          </a:p>
        </p:txBody>
      </p:sp>
      <p:sp>
        <p:nvSpPr>
          <p:cNvPr id="5" name="Овал 4"/>
          <p:cNvSpPr/>
          <p:nvPr/>
        </p:nvSpPr>
        <p:spPr>
          <a:xfrm>
            <a:off x="4752753" y="970855"/>
            <a:ext cx="1500403" cy="136730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Развитие культуры  82,0 </a:t>
            </a:r>
          </a:p>
        </p:txBody>
      </p:sp>
      <p:sp>
        <p:nvSpPr>
          <p:cNvPr id="6" name="Овал 5"/>
          <p:cNvSpPr/>
          <p:nvPr/>
        </p:nvSpPr>
        <p:spPr>
          <a:xfrm>
            <a:off x="1616498" y="986880"/>
            <a:ext cx="1731366" cy="13409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Здраво-</a:t>
            </a:r>
          </a:p>
          <a:p>
            <a:pPr algn="ctr"/>
            <a:r>
              <a:rPr lang="ru-RU" sz="1400" b="1" dirty="0" smtClean="0"/>
              <a:t>охранение              5,0</a:t>
            </a:r>
            <a:endParaRPr lang="ru-RU" sz="1200" b="1" dirty="0"/>
          </a:p>
        </p:txBody>
      </p:sp>
      <p:sp>
        <p:nvSpPr>
          <p:cNvPr id="7" name="Овал 6"/>
          <p:cNvSpPr/>
          <p:nvPr/>
        </p:nvSpPr>
        <p:spPr>
          <a:xfrm>
            <a:off x="3366914" y="986880"/>
            <a:ext cx="1354460" cy="1340983"/>
          </a:xfrm>
          <a:prstGeom prst="ellipse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Спорт  114,5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253156" y="986880"/>
            <a:ext cx="1529086" cy="1367302"/>
          </a:xfrm>
          <a:prstGeom prst="ellipse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/>
              <a:t>Моло-дежная</a:t>
            </a:r>
            <a:r>
              <a:rPr lang="ru-RU" sz="1400" b="1" dirty="0" smtClean="0"/>
              <a:t> политика  8,8</a:t>
            </a:r>
          </a:p>
        </p:txBody>
      </p:sp>
      <p:sp>
        <p:nvSpPr>
          <p:cNvPr id="9" name="Овал 8"/>
          <p:cNvSpPr/>
          <p:nvPr/>
        </p:nvSpPr>
        <p:spPr>
          <a:xfrm>
            <a:off x="7822444" y="1022936"/>
            <a:ext cx="1321555" cy="136730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Соц</a:t>
            </a:r>
            <a:r>
              <a:rPr lang="ru-RU" sz="1400" b="1" dirty="0"/>
              <a:t>.</a:t>
            </a:r>
            <a:endParaRPr lang="ru-RU" sz="1400" b="1" dirty="0" smtClean="0"/>
          </a:p>
          <a:p>
            <a:pPr algn="ctr"/>
            <a:r>
              <a:rPr lang="ru-RU" sz="1400" b="1" dirty="0" err="1" smtClean="0"/>
              <a:t>поли-тика</a:t>
            </a:r>
            <a:r>
              <a:rPr lang="ru-RU" sz="1400" b="1" dirty="0" smtClean="0"/>
              <a:t>                          2,8</a:t>
            </a:r>
            <a:endParaRPr lang="ru-RU" sz="1400" b="1" dirty="0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174030" y="2406022"/>
            <a:ext cx="1285884" cy="884104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содержание  </a:t>
            </a:r>
            <a:r>
              <a:rPr lang="ru-RU" sz="1400" dirty="0" smtClean="0"/>
              <a:t>учреждений</a:t>
            </a:r>
            <a:r>
              <a:rPr lang="ru-RU" sz="1200" dirty="0" smtClean="0"/>
              <a:t> </a:t>
            </a:r>
          </a:p>
          <a:p>
            <a:pPr algn="ctr"/>
            <a:r>
              <a:rPr lang="ru-RU" sz="1200" dirty="0" smtClean="0"/>
              <a:t>1 399,4</a:t>
            </a:r>
          </a:p>
          <a:p>
            <a:pPr algn="ctr"/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35" name="Блок-схема: процесс 34"/>
          <p:cNvSpPr/>
          <p:nvPr/>
        </p:nvSpPr>
        <p:spPr>
          <a:xfrm>
            <a:off x="212694" y="3503632"/>
            <a:ext cx="1285884" cy="937814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питание </a:t>
            </a:r>
          </a:p>
          <a:p>
            <a:pPr algn="ctr"/>
            <a:r>
              <a:rPr lang="ru-RU" sz="1400" dirty="0" smtClean="0"/>
              <a:t>и молоко </a:t>
            </a:r>
          </a:p>
          <a:p>
            <a:pPr algn="ctr"/>
            <a:r>
              <a:rPr lang="ru-RU" sz="1400" dirty="0" smtClean="0"/>
              <a:t>10,3</a:t>
            </a:r>
            <a:endParaRPr lang="ru-RU" sz="1400" dirty="0"/>
          </a:p>
        </p:txBody>
      </p:sp>
      <p:sp>
        <p:nvSpPr>
          <p:cNvPr id="36" name="Блок-схема: процесс 35"/>
          <p:cNvSpPr/>
          <p:nvPr/>
        </p:nvSpPr>
        <p:spPr>
          <a:xfrm>
            <a:off x="210685" y="4637674"/>
            <a:ext cx="1321603" cy="1015357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доплаты отд. категориям </a:t>
            </a:r>
          </a:p>
          <a:p>
            <a:pPr algn="ctr"/>
            <a:r>
              <a:rPr lang="ru-RU" sz="1400" dirty="0" smtClean="0"/>
              <a:t>0,8</a:t>
            </a:r>
            <a:endParaRPr lang="ru-RU" sz="1400" dirty="0"/>
          </a:p>
        </p:txBody>
      </p:sp>
      <p:sp>
        <p:nvSpPr>
          <p:cNvPr id="37" name="Блок-схема: процесс 36"/>
          <p:cNvSpPr/>
          <p:nvPr/>
        </p:nvSpPr>
        <p:spPr>
          <a:xfrm>
            <a:off x="191890" y="5839546"/>
            <a:ext cx="1340398" cy="901822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найм</a:t>
            </a:r>
            <a:r>
              <a:rPr lang="ru-RU" sz="1400" dirty="0" smtClean="0"/>
              <a:t> жилья </a:t>
            </a:r>
          </a:p>
          <a:p>
            <a:pPr algn="ctr"/>
            <a:r>
              <a:rPr lang="ru-RU" sz="1400" dirty="0" smtClean="0"/>
              <a:t>  0,3</a:t>
            </a:r>
            <a:endParaRPr lang="ru-RU" sz="1400" dirty="0"/>
          </a:p>
        </p:txBody>
      </p:sp>
      <p:sp>
        <p:nvSpPr>
          <p:cNvPr id="41" name="Блок-схема: процесс 40"/>
          <p:cNvSpPr/>
          <p:nvPr/>
        </p:nvSpPr>
        <p:spPr>
          <a:xfrm>
            <a:off x="4912992" y="2445542"/>
            <a:ext cx="1285884" cy="840581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содержание  учреждений</a:t>
            </a:r>
          </a:p>
          <a:p>
            <a:pPr algn="ctr"/>
            <a:r>
              <a:rPr lang="ru-RU" sz="1400" dirty="0" smtClean="0"/>
              <a:t>81,8</a:t>
            </a:r>
          </a:p>
          <a:p>
            <a:pPr algn="ctr"/>
            <a:endParaRPr lang="ru-RU" sz="1200" dirty="0"/>
          </a:p>
        </p:txBody>
      </p:sp>
      <p:sp>
        <p:nvSpPr>
          <p:cNvPr id="42" name="Блок-схема: процесс 41"/>
          <p:cNvSpPr/>
          <p:nvPr/>
        </p:nvSpPr>
        <p:spPr>
          <a:xfrm>
            <a:off x="4967272" y="3503632"/>
            <a:ext cx="1285884" cy="937814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доплаты водителям </a:t>
            </a:r>
          </a:p>
          <a:p>
            <a:pPr algn="ctr"/>
            <a:r>
              <a:rPr lang="ru-RU" sz="1400" dirty="0" smtClean="0"/>
              <a:t>0,1</a:t>
            </a:r>
            <a:endParaRPr lang="ru-RU" sz="1400" dirty="0"/>
          </a:p>
        </p:txBody>
      </p:sp>
      <p:sp>
        <p:nvSpPr>
          <p:cNvPr id="44" name="Блок-схема: процесс 43"/>
          <p:cNvSpPr/>
          <p:nvPr/>
        </p:nvSpPr>
        <p:spPr>
          <a:xfrm>
            <a:off x="4936036" y="4679165"/>
            <a:ext cx="1357322" cy="1000132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найм</a:t>
            </a:r>
            <a:r>
              <a:rPr lang="ru-RU" sz="1400" dirty="0" smtClean="0"/>
              <a:t> жилья  </a:t>
            </a:r>
          </a:p>
          <a:p>
            <a:pPr algn="ctr"/>
            <a:r>
              <a:rPr lang="ru-RU" sz="1400" dirty="0" smtClean="0"/>
              <a:t>0,1</a:t>
            </a:r>
            <a:endParaRPr lang="ru-RU" sz="1400" dirty="0"/>
          </a:p>
        </p:txBody>
      </p:sp>
      <p:sp>
        <p:nvSpPr>
          <p:cNvPr id="47" name="Блок-схема: процесс 46"/>
          <p:cNvSpPr/>
          <p:nvPr/>
        </p:nvSpPr>
        <p:spPr>
          <a:xfrm>
            <a:off x="1643042" y="2384261"/>
            <a:ext cx="1643074" cy="88410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содержание</a:t>
            </a:r>
          </a:p>
          <a:p>
            <a:pPr algn="ctr"/>
            <a:r>
              <a:rPr lang="ru-RU" sz="1400" dirty="0" smtClean="0"/>
              <a:t>учреждений </a:t>
            </a:r>
          </a:p>
          <a:p>
            <a:pPr algn="ctr"/>
            <a:r>
              <a:rPr lang="ru-RU" sz="1400" dirty="0" smtClean="0"/>
              <a:t> 4,0</a:t>
            </a:r>
            <a:endParaRPr lang="ru-RU" sz="1400" dirty="0"/>
          </a:p>
        </p:txBody>
      </p:sp>
      <p:sp>
        <p:nvSpPr>
          <p:cNvPr id="48" name="Блок-схема: процесс 47"/>
          <p:cNvSpPr/>
          <p:nvPr/>
        </p:nvSpPr>
        <p:spPr>
          <a:xfrm flipH="1">
            <a:off x="1643042" y="3503632"/>
            <a:ext cx="1643073" cy="3140078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осуществление </a:t>
            </a:r>
            <a:r>
              <a:rPr lang="ru-RU" sz="1400" dirty="0" err="1" smtClean="0"/>
              <a:t>госополномочий</a:t>
            </a:r>
            <a:r>
              <a:rPr lang="ru-RU" sz="1400" dirty="0" smtClean="0"/>
              <a:t> по строительству и реконструкции объектов здравоохранения  1,0</a:t>
            </a:r>
            <a:endParaRPr lang="ru-RU" sz="1400" dirty="0"/>
          </a:p>
        </p:txBody>
      </p:sp>
      <p:sp>
        <p:nvSpPr>
          <p:cNvPr id="56" name="Блок-схема: процесс 55"/>
          <p:cNvSpPr/>
          <p:nvPr/>
        </p:nvSpPr>
        <p:spPr>
          <a:xfrm flipH="1">
            <a:off x="3407137" y="2427783"/>
            <a:ext cx="1347798" cy="840582"/>
          </a:xfrm>
          <a:prstGeom prst="flowChartProcess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содержание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учреждений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 114,3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8" name="Блок-схема: процесс 57"/>
          <p:cNvSpPr/>
          <p:nvPr/>
        </p:nvSpPr>
        <p:spPr>
          <a:xfrm>
            <a:off x="3407164" y="3531597"/>
            <a:ext cx="1347771" cy="937814"/>
          </a:xfrm>
          <a:prstGeom prst="flowChartProcess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доплаты водителям 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0,1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0" name="Блок-схема: процесс 59"/>
          <p:cNvSpPr/>
          <p:nvPr/>
        </p:nvSpPr>
        <p:spPr>
          <a:xfrm>
            <a:off x="3411500" y="4652899"/>
            <a:ext cx="1343435" cy="1000132"/>
          </a:xfrm>
          <a:prstGeom prst="flowChartProcess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bg1"/>
                </a:solidFill>
              </a:rPr>
              <a:t>найм</a:t>
            </a:r>
            <a:r>
              <a:rPr lang="ru-RU" sz="1400" dirty="0" smtClean="0">
                <a:solidFill>
                  <a:schemeClr val="bg1"/>
                </a:solidFill>
              </a:rPr>
              <a:t> жилья </a:t>
            </a:r>
          </a:p>
          <a:p>
            <a:pPr algn="ctr"/>
            <a:endParaRPr lang="ru-RU" sz="1400" dirty="0" smtClean="0">
              <a:solidFill>
                <a:schemeClr val="bg1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0,1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2" name="Блок-схема: процесс 61"/>
          <p:cNvSpPr/>
          <p:nvPr/>
        </p:nvSpPr>
        <p:spPr>
          <a:xfrm>
            <a:off x="6429388" y="2445542"/>
            <a:ext cx="1285884" cy="212646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содержание</a:t>
            </a:r>
          </a:p>
          <a:p>
            <a:pPr algn="ctr"/>
            <a:r>
              <a:rPr lang="ru-RU" sz="1400" dirty="0" smtClean="0"/>
              <a:t>учреждений</a:t>
            </a:r>
            <a:r>
              <a:rPr lang="ru-RU" sz="1200" dirty="0" smtClean="0"/>
              <a:t> </a:t>
            </a:r>
          </a:p>
          <a:p>
            <a:pPr algn="ctr"/>
            <a:r>
              <a:rPr lang="ru-RU" sz="1200" dirty="0" smtClean="0"/>
              <a:t>8,4</a:t>
            </a:r>
            <a:endParaRPr lang="ru-RU" sz="1200" dirty="0"/>
          </a:p>
        </p:txBody>
      </p:sp>
      <p:sp>
        <p:nvSpPr>
          <p:cNvPr id="66" name="Блок-схема: процесс 65"/>
          <p:cNvSpPr/>
          <p:nvPr/>
        </p:nvSpPr>
        <p:spPr>
          <a:xfrm>
            <a:off x="7929586" y="2571744"/>
            <a:ext cx="1071570" cy="1428760"/>
          </a:xfrm>
          <a:prstGeom prst="flowChartProcess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доплаты к пенсии </a:t>
            </a:r>
          </a:p>
          <a:p>
            <a:pPr algn="ctr"/>
            <a:r>
              <a:rPr lang="ru-RU" sz="1400" b="1" dirty="0" smtClean="0"/>
              <a:t>2,8</a:t>
            </a:r>
            <a:endParaRPr lang="ru-RU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604448" y="18864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" y="188640"/>
            <a:ext cx="9144000" cy="648072"/>
          </a:xfrm>
          <a:prstGeom prst="roundRect">
            <a:avLst/>
          </a:prstGeom>
          <a:solidFill>
            <a:srgbClr val="3C4E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ЗАПЛАНИРОВАННЫЕ МЕРОПРИЯТИЯ В РАМКАХ МУНИЦИПАЛЬНЫХ ПРОГРАММ НА СОЦИАЛЬНУЮ СФЕРУ (МЛН. РУБ.)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496204" y="4637674"/>
            <a:ext cx="2571768" cy="2062203"/>
          </a:xfrm>
          <a:prstGeom prst="ellipse">
            <a:avLst/>
          </a:prstGeom>
          <a:solidFill>
            <a:srgbClr val="F4FA0E"/>
          </a:solidFill>
          <a:ln>
            <a:solidFill>
              <a:srgbClr val="FFC000"/>
            </a:solidFill>
          </a:ln>
          <a:scene3d>
            <a:camera prst="isometricOffAxis1Righ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78 % расходов бюджета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84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5860"/>
            <a:ext cx="9144000" cy="50006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endParaRPr lang="ru-RU" sz="1500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5786" y="285728"/>
            <a:ext cx="8072430" cy="6429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85728"/>
            <a:ext cx="7858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МУНИЦИПАЛЬНАЯ ПРОГРАММА «РАЗВИТИЕ ОБРАЗОВАНИЯ </a:t>
            </a:r>
            <a:b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В МУНИЦИПАЛЬНОМ ОБРАЗОВАНИИ ТУАПСИНСКИЙ РАЙОН»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РАСХОДЫ НА 2019 ГОД – 1 410 808,1 тыс. рублей.</a:t>
            </a:r>
          </a:p>
          <a:p>
            <a:pPr lvl="0" algn="ctr">
              <a:spcBef>
                <a:spcPct val="0"/>
              </a:spcBef>
              <a:defRPr/>
            </a:pPr>
            <a:endParaRPr lang="ru-RU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endParaRPr lang="ru-RU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endParaRPr lang="ru-RU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</a:endParaRPr>
          </a:p>
          <a:p>
            <a:pPr lvl="0" algn="ctr">
              <a:spcBef>
                <a:spcPct val="0"/>
              </a:spcBef>
              <a:defRPr/>
            </a:pPr>
            <a:endParaRPr lang="ru-RU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1357298"/>
            <a:ext cx="8072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Развитие сети инфраструктуры образовательных организаций, обеспечивающих доступ населения Туапсинского района к качественным услугам дошкольного, общего образования и дополнительного образования детей –</a:t>
            </a:r>
          </a:p>
          <a:p>
            <a:pPr algn="ctr"/>
            <a:r>
              <a:rPr lang="ru-RU" b="1" u="sng" dirty="0" smtClean="0">
                <a:solidFill>
                  <a:schemeClr val="accent1">
                    <a:lumMod val="75000"/>
                  </a:schemeClr>
                </a:solidFill>
              </a:rPr>
              <a:t> 287,0 тыс. руб.</a:t>
            </a:r>
          </a:p>
          <a:p>
            <a:pPr algn="ctr"/>
            <a:endParaRPr lang="ru-RU" sz="1500" b="1" u="sng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15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3143248"/>
            <a:ext cx="8358246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* проведение капитального ремонта спортивных залов – 287,0 тыс</a:t>
            </a:r>
            <a:r>
              <a:rPr lang="ru-RU" dirty="0">
                <a:solidFill>
                  <a:schemeClr val="tx1"/>
                </a:solidFill>
              </a:rPr>
              <a:t>. руб.</a:t>
            </a:r>
          </a:p>
        </p:txBody>
      </p:sp>
      <p:pic>
        <p:nvPicPr>
          <p:cNvPr id="59395" name="Picture 3" descr="\\Server38\53\БЮДЖЕТ 2019\БЮДЖЕТ ДЛЯ ГРАЖДАН\object-20050609-kolom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714752"/>
            <a:ext cx="4143404" cy="2786082"/>
          </a:xfrm>
          <a:prstGeom prst="rect">
            <a:avLst/>
          </a:prstGeom>
          <a:noFill/>
        </p:spPr>
      </p:pic>
      <p:pic>
        <p:nvPicPr>
          <p:cNvPr id="59396" name="Picture 4" descr="\\Server38\53\БЮДЖЕТ 2019\БЮДЖЕТ ДЛЯ ГРАЖДАН\b2916a87-f3fc-4180-968e-7955f2aa4c36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714752"/>
            <a:ext cx="3643338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156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786842" cy="25717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>Формирование системы оценки качества образования и </a:t>
            </a:r>
            <a:br>
              <a:rPr lang="ru-RU" sz="2000" b="1" u="sng" dirty="0" smtClean="0"/>
            </a:br>
            <a:r>
              <a:rPr lang="ru-RU" sz="2000" b="1" u="sng" dirty="0" smtClean="0"/>
              <a:t>образовательных результатов -</a:t>
            </a:r>
            <a:r>
              <a:rPr lang="ru-RU" sz="2000" b="1" u="sng" dirty="0"/>
              <a:t/>
            </a:r>
            <a:br>
              <a:rPr lang="ru-RU" sz="2000" b="1" u="sng" dirty="0"/>
            </a:br>
            <a:r>
              <a:rPr lang="ru-RU" sz="2000" b="1" u="sng" dirty="0"/>
              <a:t> </a:t>
            </a:r>
            <a:r>
              <a:rPr lang="ru-RU" sz="2000" b="1" u="sng" dirty="0" smtClean="0"/>
              <a:t>3 685,7 тыс</a:t>
            </a:r>
            <a:r>
              <a:rPr lang="ru-RU" sz="2000" b="1" u="sng" dirty="0"/>
              <a:t>. руб</a:t>
            </a:r>
            <a:r>
              <a:rPr lang="ru-RU" sz="2000" b="1" u="sng" dirty="0" smtClean="0"/>
              <a:t>.</a:t>
            </a: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endParaRPr lang="ru-RU" sz="15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1714488"/>
            <a:ext cx="8429684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* осуществление </a:t>
            </a:r>
            <a:r>
              <a:rPr lang="ru-RU" dirty="0">
                <a:solidFill>
                  <a:schemeClr val="tx1"/>
                </a:solidFill>
              </a:rPr>
              <a:t>государственных полномочий по </a:t>
            </a:r>
            <a:r>
              <a:rPr lang="ru-RU" dirty="0" smtClean="0">
                <a:solidFill>
                  <a:schemeClr val="tx1"/>
                </a:solidFill>
              </a:rPr>
              <a:t>материально-    техническому </a:t>
            </a:r>
            <a:r>
              <a:rPr lang="ru-RU" dirty="0">
                <a:solidFill>
                  <a:schemeClr val="tx1"/>
                </a:solidFill>
              </a:rPr>
              <a:t>обеспечению пунктов проведения экзаменов </a:t>
            </a:r>
            <a:r>
              <a:rPr lang="ru-RU" dirty="0" smtClean="0">
                <a:solidFill>
                  <a:schemeClr val="tx1"/>
                </a:solidFill>
              </a:rPr>
              <a:t>для государственной итоговой аттестации – 3 685,7 тыс</a:t>
            </a:r>
            <a:r>
              <a:rPr lang="ru-RU" dirty="0">
                <a:solidFill>
                  <a:schemeClr val="tx1"/>
                </a:solidFill>
              </a:rPr>
              <a:t>. руб.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85720" y="0"/>
            <a:ext cx="8572496" cy="1500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u="sng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u="sng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23553" name="Picture 1" descr="\\Server38\53\БЮДЖЕТ 2019\БЮДЖЕТ ДЛЯ ГРАЖДАН\egye20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000372"/>
            <a:ext cx="4633916" cy="3143272"/>
          </a:xfrm>
          <a:prstGeom prst="rect">
            <a:avLst/>
          </a:prstGeom>
          <a:noFill/>
        </p:spPr>
      </p:pic>
      <p:pic>
        <p:nvPicPr>
          <p:cNvPr id="23554" name="Picture 2" descr="\\Server38\53\БЮДЖЕТ 2019\БЮДЖЕТ ДЛЯ ГРАЖДАН\Без назв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3500438"/>
            <a:ext cx="3214710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156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676456" cy="12858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 smtClean="0"/>
              <a:t>Реализация мер популяризации среди детей и молодежи </a:t>
            </a:r>
            <a:r>
              <a:rPr lang="ru-RU" sz="2000" dirty="0" err="1" smtClean="0"/>
              <a:t>научнообразовательной</a:t>
            </a:r>
            <a:r>
              <a:rPr lang="ru-RU" sz="2000" dirty="0" smtClean="0"/>
              <a:t> и творческой деятельности, выявление талантливой молодежи–  1 210,0 </a:t>
            </a:r>
            <a:r>
              <a:rPr lang="ru-RU" sz="2000" dirty="0"/>
              <a:t>тыс. 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292112"/>
              </p:ext>
            </p:extLst>
          </p:nvPr>
        </p:nvGraphicFramePr>
        <p:xfrm>
          <a:off x="285720" y="1285860"/>
          <a:ext cx="8215370" cy="2937186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8215370"/>
              </a:tblGrid>
              <a:tr h="2937186"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endParaRPr lang="ru-RU" sz="1600" u="none" strike="noStrike" dirty="0" smtClean="0">
                        <a:effectLst/>
                      </a:endParaRP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800" b="1" u="none" strike="noStrike" dirty="0" smtClean="0">
                          <a:effectLst/>
                        </a:rPr>
                        <a:t>Организация и проведение олимпиад и иных интеллектуальных и творческих конкурсов, физкультурных и спортивных</a:t>
                      </a:r>
                      <a:r>
                        <a:rPr lang="ru-RU" sz="1800" b="1" u="none" strike="noStrike" baseline="0" dirty="0" smtClean="0">
                          <a:effectLst/>
                        </a:rPr>
                        <a:t> мероприятий, подвоз учащихся до места проведения ГИА и ЕГЭ, мероприятий, направленных на патриотическое воспитание и развитие гражданской активности учащихся образовательных организаций Туапсинского района</a:t>
                      </a:r>
                      <a:r>
                        <a:rPr lang="ru-RU" sz="1800" b="1" u="none" strike="noStrike" dirty="0" smtClean="0">
                          <a:effectLst/>
                        </a:rPr>
                        <a:t> – 1 210,0 тыс. руб.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0418" name="Picture 2" descr="G:\КАРТИНКИ 2019\a696acd2300ed5cc59cad42bafee6b2c-e1487081205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256"/>
            <a:ext cx="4698603" cy="2357453"/>
          </a:xfrm>
          <a:prstGeom prst="rect">
            <a:avLst/>
          </a:prstGeom>
          <a:noFill/>
        </p:spPr>
      </p:pic>
      <p:pic>
        <p:nvPicPr>
          <p:cNvPr id="60420" name="Picture 4" descr="G:\КАРТИНКИ 2019\олимпиада-школьник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4286256"/>
            <a:ext cx="3286148" cy="2357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530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676456" cy="12858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Обеспечение системы образования Краснодарского края высококвалифицированными кадрами, </a:t>
            </a:r>
            <a:r>
              <a:rPr lang="ru-RU" sz="2000" dirty="0" smtClean="0"/>
              <a:t>создание </a:t>
            </a:r>
            <a:r>
              <a:rPr lang="ru-RU" sz="2000" dirty="0"/>
              <a:t>механизмов мотивации педагогов к повышению качества работы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 </a:t>
            </a:r>
            <a:r>
              <a:rPr lang="ru-RU" sz="2000" dirty="0"/>
              <a:t>непрерывному профессиональному развитию </a:t>
            </a:r>
            <a:r>
              <a:rPr lang="ru-RU" sz="2000" dirty="0" smtClean="0"/>
              <a:t>– 4 284,9 </a:t>
            </a:r>
            <a:r>
              <a:rPr lang="ru-RU" sz="2000" dirty="0"/>
              <a:t>тыс. 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292112"/>
              </p:ext>
            </p:extLst>
          </p:nvPr>
        </p:nvGraphicFramePr>
        <p:xfrm>
          <a:off x="285720" y="1285860"/>
          <a:ext cx="8501122" cy="5377608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3996596"/>
                <a:gridCol w="4504526"/>
              </a:tblGrid>
              <a:tr h="9773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* </a:t>
                      </a:r>
                      <a:r>
                        <a:rPr lang="ru-RU" sz="1600" u="none" strike="noStrike" dirty="0">
                          <a:effectLst/>
                        </a:rPr>
                        <a:t>финансирование доплат                                                       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 отдельным категориям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 работников </a:t>
                      </a:r>
                      <a:r>
                        <a:rPr lang="ru-RU" sz="1600" u="none" strike="noStrike" dirty="0" smtClean="0">
                          <a:effectLst/>
                        </a:rPr>
                        <a:t>– </a:t>
                      </a:r>
                      <a:r>
                        <a:rPr lang="ru-RU" sz="1600" b="1" u="none" strike="noStrike" dirty="0" smtClean="0">
                          <a:effectLst/>
                        </a:rPr>
                        <a:t>747,8 тыс</a:t>
                      </a:r>
                      <a:r>
                        <a:rPr lang="ru-RU" sz="1600" b="1" u="none" strike="noStrike" dirty="0">
                          <a:effectLst/>
                        </a:rPr>
                        <a:t>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* </a:t>
                      </a:r>
                      <a:r>
                        <a:rPr lang="ru-RU" sz="1600" u="none" strike="noStrike" dirty="0">
                          <a:effectLst/>
                        </a:rPr>
                        <a:t>социальная выплата компенсационного характера, связанная с оплатой жилого помещения по договору найма (поднайма) - </a:t>
                      </a:r>
                      <a:r>
                        <a:rPr lang="ru-RU" sz="1600" u="none" strike="noStrike" dirty="0" smtClean="0">
                          <a:effectLst/>
                        </a:rPr>
                        <a:t>            27</a:t>
                      </a:r>
                      <a:r>
                        <a:rPr lang="ru-RU" sz="1600" b="1" u="none" strike="noStrike" dirty="0" smtClean="0">
                          <a:effectLst/>
                        </a:rPr>
                        <a:t>0,0 </a:t>
                      </a:r>
                      <a:r>
                        <a:rPr lang="ru-RU" sz="1600" b="1" u="none" strike="noStrike" dirty="0">
                          <a:effectLst/>
                        </a:rPr>
                        <a:t>тыс.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937186"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600" u="none" strike="noStrike" dirty="0" smtClean="0"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муниципальных образовательных учреждений, расположенных на территории Туапсинского района, проживающим и работающим</a:t>
                      </a: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600" u="none" strike="noStrike" dirty="0" smtClean="0">
                          <a:effectLst/>
                        </a:rPr>
                        <a:t> в сельской местности </a:t>
                      </a:r>
                    </a:p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600" u="none" strike="noStrike" dirty="0" smtClean="0">
                          <a:effectLst/>
                        </a:rPr>
                        <a:t>Туапсинского района – </a:t>
                      </a:r>
                      <a:r>
                        <a:rPr lang="ru-RU" sz="1600" b="1" u="none" strike="noStrike" dirty="0" smtClean="0">
                          <a:effectLst/>
                        </a:rPr>
                        <a:t>1 150,4 тыс.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None/>
                      </a:pP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443282"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ru-RU" sz="16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</a:rPr>
                        <a:t>* финансирование расходов в целях доведения средней заработной платы </a:t>
                      </a:r>
                      <a:r>
                        <a:rPr lang="ru-RU" sz="1600" u="none" strike="noStrike" dirty="0" err="1" smtClean="0">
                          <a:effectLst/>
                        </a:rPr>
                        <a:t>пед.работников</a:t>
                      </a:r>
                      <a:r>
                        <a:rPr lang="ru-RU" sz="1600" u="none" strike="noStrike" dirty="0" smtClean="0">
                          <a:effectLst/>
                        </a:rPr>
                        <a:t> муниципальных организаций дополнительного образования детей до средней заработной платы учителей - </a:t>
                      </a:r>
                      <a:br>
                        <a:rPr lang="ru-RU" sz="1600" u="none" strike="noStrike" dirty="0" smtClean="0">
                          <a:effectLst/>
                        </a:rPr>
                      </a:br>
                      <a:r>
                        <a:rPr lang="ru-RU" sz="1600" b="1" u="none" strike="noStrike" dirty="0" smtClean="0">
                          <a:effectLst/>
                        </a:rPr>
                        <a:t>2 116,7 тыс. руб.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>
                        <a:buFont typeface="Arial" charset="0"/>
                        <a:buNone/>
                      </a:pPr>
                      <a:endParaRPr lang="ru-RU" sz="1600" u="none" strike="noStrike" dirty="0" smtClean="0">
                        <a:effectLst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36912"/>
            <a:ext cx="4033709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530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Развитие современных механизмов, содержания и технологий дошкольного, общего и дополнительного образования. Формирование востребованной системы оценки качества образования и образовательных результатов - 1 </a:t>
            </a:r>
            <a:r>
              <a:rPr lang="ru-RU" sz="2000" dirty="0" smtClean="0"/>
              <a:t>386 183,7   </a:t>
            </a:r>
            <a:r>
              <a:rPr lang="ru-RU" sz="2000" dirty="0"/>
              <a:t>тыс. руб.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15710"/>
              </p:ext>
            </p:extLst>
          </p:nvPr>
        </p:nvGraphicFramePr>
        <p:xfrm>
          <a:off x="-1140" y="1357299"/>
          <a:ext cx="9145140" cy="2992764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4299366"/>
                <a:gridCol w="4845774"/>
              </a:tblGrid>
              <a:tr h="760733"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* обеспечение </a:t>
                      </a:r>
                      <a:r>
                        <a:rPr lang="ru-RU" sz="1400" u="none" strike="noStrike" dirty="0">
                          <a:effectLst/>
                        </a:rPr>
                        <a:t>деятельности муниципальных казенных учреждений (Централизованная бухгалтерия, Комитет развития образования) </a:t>
                      </a:r>
                      <a:r>
                        <a:rPr lang="ru-RU" sz="1400" u="none" strike="noStrike" dirty="0" smtClean="0">
                          <a:effectLst/>
                        </a:rPr>
                        <a:t>– </a:t>
                      </a: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51 225,9 тыс</a:t>
                      </a:r>
                      <a:r>
                        <a:rPr lang="ru-RU" sz="1400" u="none" strike="noStrike" dirty="0">
                          <a:effectLst/>
                        </a:rPr>
                        <a:t>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400" u="none" strike="noStrike" dirty="0" smtClean="0">
                          <a:effectLst/>
                        </a:rPr>
                        <a:t>обеспечение </a:t>
                      </a:r>
                      <a:r>
                        <a:rPr lang="ru-RU" sz="1400" u="none" strike="noStrike" dirty="0">
                          <a:effectLst/>
                        </a:rPr>
                        <a:t>деятельности муниципальных бюджетных учреждений дополнительного образования детей  - </a:t>
                      </a:r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49 391,0 тыс</a:t>
                      </a:r>
                      <a:r>
                        <a:rPr lang="ru-RU" sz="1400" u="none" strike="noStrike" dirty="0">
                          <a:effectLst/>
                        </a:rPr>
                        <a:t>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1521466"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400" u="none" strike="noStrike" dirty="0" smtClean="0">
                          <a:effectLst/>
                        </a:rPr>
                        <a:t>осуществление </a:t>
                      </a:r>
                      <a:r>
                        <a:rPr lang="ru-RU" sz="1400" u="none" strike="noStrike" dirty="0">
                          <a:effectLst/>
                        </a:rPr>
                        <a:t>отдельных полномочий Краснодарского края по обеспечению выплаты компенсации части родительской платы, присмотр и уход за детьми, посещающими организации, реализующие общеобразовательную программу дошкольного образования </a:t>
                      </a:r>
                      <a:r>
                        <a:rPr lang="ru-RU" sz="1400" u="none" strike="noStrike" dirty="0" smtClean="0">
                          <a:effectLst/>
                        </a:rPr>
                        <a:t>– </a:t>
                      </a: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19 126,1 </a:t>
                      </a:r>
                      <a:r>
                        <a:rPr lang="ru-RU" sz="1400" u="none" strike="noStrike" dirty="0">
                          <a:effectLst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400" u="none" strike="noStrike" dirty="0" smtClean="0">
                          <a:effectLst/>
                        </a:rPr>
                        <a:t>осуществление </a:t>
                      </a:r>
                      <a:r>
                        <a:rPr lang="ru-RU" sz="1400" u="none" strike="noStrike" dirty="0">
                          <a:effectLst/>
                        </a:rPr>
                        <a:t>государственных полномочий по обеспечению государственных гарантий реализации прав на получение общедоступного и бесплатного образования </a:t>
                      </a:r>
                      <a:r>
                        <a:rPr lang="ru-RU" sz="1400" u="none" strike="noStrike" dirty="0" smtClean="0">
                          <a:effectLst/>
                        </a:rPr>
                        <a:t>– 1 261 401,1 </a:t>
                      </a:r>
                      <a:r>
                        <a:rPr lang="ru-RU" sz="1400" u="none" strike="noStrike" dirty="0">
                          <a:effectLst/>
                        </a:rPr>
                        <a:t>тыс. руб</a:t>
                      </a:r>
                      <a:r>
                        <a:rPr lang="ru-RU" sz="1400" u="none" strike="noStrike" dirty="0" smtClean="0">
                          <a:effectLst/>
                        </a:rPr>
                        <a:t>.</a:t>
                      </a:r>
                    </a:p>
                    <a:p>
                      <a:pPr algn="ctr" fontAlgn="t">
                        <a:buFont typeface="Arial" charset="0"/>
                        <a:buChar char="•"/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обеспечение деятельности управления образования –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 5 039,6 тыс. 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>
                        <a:buFont typeface="Arial" charset="0"/>
                        <a:buChar char="•"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432444">
                <a:tc gridSpan="2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 descr="\\Server38\53\БЮДЖЕТ 2015\БЮДЖЕТ ДЛЯ ГРАЖДАН\КАРТИНКИ для БЮДЖЕТА ДЛЯ ГРАЖДАН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429132"/>
            <a:ext cx="3643338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\\Server38\53\БЮДЖЕТ 2017\БЮДЖЕТ ДЛЯ ГРАЖДАН\КАРТИНКИ БЮДЖЕТ ДЛЯ ГРАЖДАН\InternetShko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429132"/>
            <a:ext cx="4071966" cy="22145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187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15710"/>
              </p:ext>
            </p:extLst>
          </p:nvPr>
        </p:nvGraphicFramePr>
        <p:xfrm>
          <a:off x="214282" y="142852"/>
          <a:ext cx="8715436" cy="2316480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8715436"/>
              </a:tblGrid>
              <a:tr h="2173628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r>
                        <a:rPr lang="ru-RU" sz="22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Предусмотрены расходы на содержание</a:t>
                      </a:r>
                      <a:r>
                        <a:rPr lang="ru-RU" sz="22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 нового объекта</a:t>
                      </a:r>
                    </a:p>
                    <a:p>
                      <a:pPr algn="ctr" fontAlgn="t"/>
                      <a:r>
                        <a:rPr lang="ru-RU" sz="22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 «Общеобразовательная школа  на 400 мест </a:t>
                      </a:r>
                    </a:p>
                    <a:p>
                      <a:pPr algn="ctr" fontAlgn="t"/>
                      <a:r>
                        <a:rPr lang="ru-RU" sz="22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и детское дошкольное учреждение на 150 мест» </a:t>
                      </a:r>
                    </a:p>
                    <a:p>
                      <a:pPr algn="ctr" fontAlgn="t"/>
                      <a:r>
                        <a:rPr lang="ru-RU" sz="22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в селе </a:t>
                      </a:r>
                      <a:r>
                        <a:rPr lang="ru-RU" sz="2200" b="0" i="0" u="none" strike="noStrike" baseline="0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Тенгинка</a:t>
                      </a:r>
                      <a:r>
                        <a:rPr lang="ru-RU" sz="22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 Туапсинского района, </a:t>
                      </a:r>
                    </a:p>
                    <a:p>
                      <a:pPr algn="ctr" fontAlgn="t"/>
                      <a:r>
                        <a:rPr lang="ru-RU" sz="2200" b="0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</a:rPr>
                        <a:t>введенного  в эксплуатацию в 2018 году.</a:t>
                      </a:r>
                      <a:endParaRPr lang="ru-RU" sz="2200" b="0" i="0" u="none" strike="noStrike" dirty="0" smtClean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10" name="Рисунок 9" descr="\\Server38\53\БЮДЖЕТ 2019\БЮДЖЕТ ДЛЯ ГРАЖДАН\Тенгинка\Тенгинка\IMG_20180405_0958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643182"/>
            <a:ext cx="314327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\\Server38\53\БЮДЖЕТ 2019\БЮДЖЕТ ДЛЯ ГРАЖДАН\Тенгинка\Тенгинка\IMG-20180405-WA00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143488"/>
            <a:ext cx="3143272" cy="150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\\Server38\53\БЮДЖЕТ 2019\БЮДЖЕТ ДЛЯ ГРАЖДАН\Тенгинка\Тенгинка\IMG_20180405_09165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2643182"/>
            <a:ext cx="250033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\\Server38\53\БЮДЖЕТ 2019\БЮДЖЕТ ДЛЯ ГРАЖДАН\Тенгинка\Тенгинка\IMG_20180405_09402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5072074"/>
            <a:ext cx="3071834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\\Server38\53\БЮДЖЕТ 2019\БЮДЖЕТ ДЛЯ ГРАЖДАН\Тенгинка\Тенгинка\IMG_20180405_09442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5000636"/>
            <a:ext cx="235745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\\Server38\53\БЮДЖЕТ 2019\БЮДЖЕТ ДЛЯ ГРАЖДАН\Тенгинка\Тенгинка\IMG_20180405_09234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8992" y="2643182"/>
            <a:ext cx="292895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187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Реализация мер по специальной поддержке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отдельных </a:t>
            </a:r>
            <a:r>
              <a:rPr lang="ru-RU" sz="2000" dirty="0"/>
              <a:t>категорий обучающихся </a:t>
            </a:r>
            <a:r>
              <a:rPr lang="ru-RU" sz="2000" dirty="0" smtClean="0"/>
              <a:t>– 15 156,8 </a:t>
            </a:r>
            <a:r>
              <a:rPr lang="ru-RU" sz="2000" dirty="0"/>
              <a:t>тыс. руб.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16727"/>
              </p:ext>
            </p:extLst>
          </p:nvPr>
        </p:nvGraphicFramePr>
        <p:xfrm>
          <a:off x="0" y="4071942"/>
          <a:ext cx="9144000" cy="2564904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4298830"/>
                <a:gridCol w="4845170"/>
              </a:tblGrid>
              <a:tr h="110556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 частичная компенсация удорожания стоимости питания учащихся дневных муниципальных образовательных организаций </a:t>
                      </a:r>
                      <a:r>
                        <a:rPr lang="ru-RU" sz="1600" u="none" strike="noStrike" dirty="0" smtClean="0">
                          <a:effectLst/>
                        </a:rPr>
                        <a:t>– 7 716,0 </a:t>
                      </a:r>
                      <a:r>
                        <a:rPr lang="ru-RU" sz="1600" u="none" strike="noStrike" dirty="0">
                          <a:effectLst/>
                        </a:rPr>
                        <a:t>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 обеспечение молоком и молочными продуктами учащихся дневных муниципальных образовательных организаций </a:t>
                      </a:r>
                      <a:r>
                        <a:rPr lang="ru-RU" sz="1600" u="none" strike="noStrike" dirty="0" smtClean="0">
                          <a:effectLst/>
                        </a:rPr>
                        <a:t>– 2 615,1 </a:t>
                      </a:r>
                      <a:r>
                        <a:rPr lang="ru-RU" sz="1600" u="none" strike="noStrike" dirty="0">
                          <a:effectLst/>
                        </a:rPr>
                        <a:t>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145934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</a:t>
                      </a:r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содержание автономной некоммерческой организации "Комбинат питания" -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2 </a:t>
                      </a:r>
                      <a:r>
                        <a:rPr lang="ru-RU" sz="1600" u="none" strike="noStrike" dirty="0" smtClean="0">
                          <a:effectLst/>
                        </a:rPr>
                        <a:t>716,1 </a:t>
                      </a:r>
                      <a:r>
                        <a:rPr lang="ru-RU" sz="1600" u="none" strike="noStrike" dirty="0">
                          <a:effectLst/>
                        </a:rPr>
                        <a:t>тыс. руб.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 осуществление отдельных государственных полномочий по обеспечению льготным питанием учащихся из многодетных семей в муниципальных общеобразовательных организациях </a:t>
                      </a:r>
                      <a:r>
                        <a:rPr lang="ru-RU" sz="1600" u="none" strike="noStrike" dirty="0" smtClean="0">
                          <a:effectLst/>
                        </a:rPr>
                        <a:t>– 2 109,6 </a:t>
                      </a:r>
                      <a:r>
                        <a:rPr lang="ru-RU" sz="1600" u="none" strike="noStrike" dirty="0">
                          <a:effectLst/>
                        </a:rPr>
                        <a:t>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20481" name="Picture 1" descr="\\Server38\53\БЮДЖЕТ 2018\БЮДЖЕТ ДЛЯ ГРАЖДАН\ФОТО для редактирования\shkolnaya-stolova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4000528" cy="3071834"/>
          </a:xfrm>
          <a:prstGeom prst="rect">
            <a:avLst/>
          </a:prstGeom>
          <a:noFill/>
        </p:spPr>
      </p:pic>
      <p:pic>
        <p:nvPicPr>
          <p:cNvPr id="20482" name="Picture 2" descr="\\Server38\53\БЮДЖЕТ 2018\БЮДЖЕТ ДЛЯ ГРАЖДАН\ФОТО для редактирования\slide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785794"/>
            <a:ext cx="3905251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418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u="sng" dirty="0"/>
              <a:t>МУНИЦИПАЛЬНАЯ ПРОГРАММА "ТУАПСИНСКИЙ РАЙОН - </a:t>
            </a:r>
            <a:br>
              <a:rPr lang="ru-RU" sz="2000" b="1" u="sng" dirty="0"/>
            </a:br>
            <a:r>
              <a:rPr lang="ru-RU" sz="2000" b="1" u="sng" dirty="0"/>
              <a:t>ТЕРРИТОРИЯ КОМФОРТНОГО ПРОЖИВАНИЯ"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857232"/>
            <a:ext cx="7643866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РАСХОДЫ НА </a:t>
            </a:r>
            <a:r>
              <a:rPr lang="ru-RU" sz="2800" b="1" dirty="0" smtClean="0"/>
              <a:t>2019 </a:t>
            </a:r>
            <a:r>
              <a:rPr lang="ru-RU" sz="2800" b="1" dirty="0"/>
              <a:t>год </a:t>
            </a:r>
            <a:r>
              <a:rPr lang="ru-RU" sz="2800" b="1" dirty="0" smtClean="0"/>
              <a:t>– 6 776,0 </a:t>
            </a:r>
            <a:r>
              <a:rPr lang="ru-RU" sz="2800" b="1" dirty="0"/>
              <a:t>тыс. </a:t>
            </a:r>
            <a:r>
              <a:rPr lang="ru-RU" sz="2800" b="1" dirty="0" smtClean="0"/>
              <a:t>руб. на обеспечение деятельности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8" name="Овал 7"/>
          <p:cNvSpPr/>
          <p:nvPr/>
        </p:nvSpPr>
        <p:spPr>
          <a:xfrm>
            <a:off x="428596" y="2714620"/>
            <a:ext cx="3714776" cy="39290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dirty="0" smtClean="0"/>
              <a:t>муниципального казенного учреждения "Центр обеспечения деятельности учреждений образования" - </a:t>
            </a:r>
            <a:br>
              <a:rPr lang="ru-RU" dirty="0" smtClean="0"/>
            </a:br>
            <a:r>
              <a:rPr lang="ru-RU" dirty="0" smtClean="0"/>
              <a:t>2 832,4 тыс. руб.</a:t>
            </a:r>
            <a:endParaRPr lang="ru-RU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5984" y="1643050"/>
            <a:ext cx="4572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>
              <a:defRPr/>
            </a:pPr>
            <a:r>
              <a:rPr lang="ru-RU" dirty="0" smtClean="0"/>
              <a:t> </a:t>
            </a:r>
            <a:endParaRPr lang="ru-RU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000232" y="1857364"/>
            <a:ext cx="556070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 flipH="1">
            <a:off x="4572000" y="2786058"/>
            <a:ext cx="3857652" cy="38576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dirty="0" smtClean="0"/>
              <a:t>управления капитального строительства администрации муниципального образования Туапсинский район – </a:t>
            </a:r>
            <a:br>
              <a:rPr lang="ru-RU" dirty="0" smtClean="0"/>
            </a:br>
            <a:r>
              <a:rPr lang="ru-RU" dirty="0" smtClean="0"/>
              <a:t>3 943,6 тыс. руб.</a:t>
            </a:r>
            <a:endParaRPr lang="ru-RU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6143636" y="1857364"/>
            <a:ext cx="556070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46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\\Server38\53\БЮДЖЕТ 2016\БЮДЖЕТ ДЛЯ ГРАЖДАН\КАРТИНКИ БЮДЖЕТ ДЛЯ ГРАЖДАН\48.png"/>
          <p:cNvPicPr/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3851920" y="1048171"/>
            <a:ext cx="54006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620688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6632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Муниципальная программа "Управление муниципальными финансами"</a:t>
            </a:r>
          </a:p>
        </p:txBody>
      </p:sp>
      <p:sp>
        <p:nvSpPr>
          <p:cNvPr id="7" name="Овал 6"/>
          <p:cNvSpPr/>
          <p:nvPr/>
        </p:nvSpPr>
        <p:spPr>
          <a:xfrm>
            <a:off x="142844" y="928670"/>
            <a:ext cx="3929090" cy="15642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tx1"/>
                </a:solidFill>
              </a:rPr>
              <a:t>РАСХОДЫ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НА 2019 </a:t>
            </a:r>
            <a:r>
              <a:rPr lang="ru-RU" sz="2200" b="1" dirty="0">
                <a:solidFill>
                  <a:schemeClr val="tx1"/>
                </a:solidFill>
              </a:rPr>
              <a:t>год </a:t>
            </a:r>
            <a:r>
              <a:rPr lang="ru-RU" sz="2200" b="1" dirty="0" smtClean="0">
                <a:solidFill>
                  <a:schemeClr val="tx1"/>
                </a:solidFill>
              </a:rPr>
              <a:t>– 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41 844,6 </a:t>
            </a:r>
            <a:r>
              <a:rPr lang="ru-RU" sz="2200" b="1" dirty="0">
                <a:solidFill>
                  <a:schemeClr val="tx1"/>
                </a:solidFill>
              </a:rPr>
              <a:t>тыс. </a:t>
            </a:r>
            <a:r>
              <a:rPr lang="ru-RU" sz="2200" b="1" dirty="0" smtClean="0">
                <a:solidFill>
                  <a:schemeClr val="tx1"/>
                </a:solidFill>
              </a:rPr>
              <a:t>руб.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144016" y="2761403"/>
            <a:ext cx="4248472" cy="145968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tx1"/>
                </a:solidFill>
              </a:rPr>
              <a:t>Подпрограмма "Совершенствование межбюджетных отношений в Туапсинском районе"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4032448" y="2034301"/>
            <a:ext cx="4860032" cy="3037773"/>
          </a:xfrm>
          <a:prstGeom prst="notch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предоставление дотации на выравнивание бюджетной обеспеченности поселений </a:t>
            </a:r>
            <a:r>
              <a:rPr lang="ru-RU" sz="1600" dirty="0" smtClean="0">
                <a:solidFill>
                  <a:schemeClr val="tx1"/>
                </a:solidFill>
              </a:rPr>
              <a:t>–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38 000,0 тыс</a:t>
            </a:r>
            <a:r>
              <a:rPr lang="ru-RU" sz="1600" dirty="0">
                <a:solidFill>
                  <a:schemeClr val="tx1"/>
                </a:solidFill>
              </a:rPr>
              <a:t>. руб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144016" y="5068223"/>
            <a:ext cx="4534111" cy="1118224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Подпрограмма "Управление муниципальным долгом"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4714876" y="4511211"/>
            <a:ext cx="4397076" cy="2232248"/>
          </a:xfrm>
          <a:prstGeom prst="notch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обслуживание муниципального долга </a:t>
            </a:r>
            <a:r>
              <a:rPr lang="ru-RU" dirty="0" smtClean="0">
                <a:solidFill>
                  <a:schemeClr val="tx1"/>
                </a:solidFill>
              </a:rPr>
              <a:t>–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3 844,6 </a:t>
            </a:r>
            <a:r>
              <a:rPr lang="ru-RU" dirty="0">
                <a:solidFill>
                  <a:schemeClr val="tx1"/>
                </a:solidFill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00925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2008"/>
            <a:ext cx="7821512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400" b="1" u="sng" dirty="0" smtClean="0"/>
              <a:t>МУНИЦИПАЛЬНАЯ ПРОГРАММА «РАЗВИТИЕ КУЛЬТУРЫ В ТУАПСИНСКОМ РАЙОНЕ"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359645"/>
            <a:ext cx="457200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/>
              <a:t>обеспечение деятельности отдела культуры" - </a:t>
            </a:r>
            <a:r>
              <a:rPr lang="ru-RU" dirty="0" smtClean="0"/>
              <a:t> 2 417,3 </a:t>
            </a:r>
            <a:r>
              <a:rPr lang="ru-RU" dirty="0"/>
              <a:t>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1365146"/>
            <a:ext cx="4572000" cy="14773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/>
              <a:t>обеспечение деятельности муниципального казенного учреждения "Туапсинский районный организационно-методический центр" </a:t>
            </a:r>
            <a:r>
              <a:rPr lang="ru-RU" dirty="0" smtClean="0"/>
              <a:t>– 7  842,9 </a:t>
            </a:r>
            <a:r>
              <a:rPr lang="ru-RU" dirty="0"/>
              <a:t>тыс.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2000240"/>
            <a:ext cx="4572000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обеспечение деятельности учреждений дополнительного образования детей отрасли "Культура" </a:t>
            </a:r>
            <a:r>
              <a:rPr lang="ru-RU" dirty="0" smtClean="0"/>
              <a:t>–  66 051,9 </a:t>
            </a:r>
            <a:r>
              <a:rPr lang="ru-RU" dirty="0"/>
              <a:t>тыс. руб.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2842474"/>
            <a:ext cx="4572000" cy="20313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/>
              <a:t>финансирование расходов на поэтапное повышение уровня средней заработной платы педработников муниципальных организаций дополнительного образования детей до средней заработной платы учителей </a:t>
            </a:r>
            <a:r>
              <a:rPr lang="ru-RU" dirty="0" smtClean="0"/>
              <a:t>– </a:t>
            </a:r>
            <a:endParaRPr lang="ru-RU" dirty="0"/>
          </a:p>
          <a:p>
            <a:r>
              <a:rPr lang="ru-RU" dirty="0" smtClean="0"/>
              <a:t>4 285,1 </a:t>
            </a:r>
            <a:r>
              <a:rPr lang="ru-RU" dirty="0"/>
              <a:t>тыс. руб.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55579" y="6084883"/>
            <a:ext cx="3962944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/>
              <a:t>доплаты водителям </a:t>
            </a:r>
            <a:r>
              <a:rPr lang="ru-RU" dirty="0" smtClean="0"/>
              <a:t>– 81,3 </a:t>
            </a:r>
            <a:r>
              <a:rPr lang="ru-RU" dirty="0"/>
              <a:t>тыс. руб.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872633"/>
            <a:ext cx="457200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/>
              <a:t>социальная выплата компенсационного характера, связанная с оплатой жилого помещения по договору найма (поднайма) – 84,0 тыс. руб.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3000372"/>
            <a:ext cx="4500562" cy="283154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муниципальных образовательных учреждений, расположенных на территории Туапсинского района, проживающим и работающим в сельской местности Туапсинского района </a:t>
            </a:r>
            <a:r>
              <a:rPr lang="ru-RU" sz="1600" dirty="0" smtClean="0"/>
              <a:t>– 62,3 </a:t>
            </a:r>
            <a:r>
              <a:rPr lang="ru-RU" sz="1600" dirty="0"/>
              <a:t>тыс. руб</a:t>
            </a:r>
            <a:r>
              <a:rPr lang="ru-RU" dirty="0"/>
              <a:t>. </a:t>
            </a:r>
          </a:p>
        </p:txBody>
      </p:sp>
      <p:sp>
        <p:nvSpPr>
          <p:cNvPr id="17" name="Овал 16"/>
          <p:cNvSpPr/>
          <p:nvPr/>
        </p:nvSpPr>
        <p:spPr>
          <a:xfrm>
            <a:off x="7215206" y="285728"/>
            <a:ext cx="1928794" cy="107157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РАСХОДЫ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 на 2019 год-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82 024,8 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тыс. руб.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5943600"/>
            <a:ext cx="4500562" cy="700110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проведение мероприятий – 1 200,0 тыс. руб.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0897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64807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ФИЗИЧЕСКОЙ КУЛЬТУРЫ В ТУАПСИНСКОМ РАЙОНЕ"</a:t>
            </a:r>
            <a:endParaRPr lang="ru-RU" sz="2000" b="1" dirty="0"/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142844" y="785794"/>
            <a:ext cx="4857784" cy="1071570"/>
          </a:xfrm>
          <a:prstGeom prst="rightArrowCallout">
            <a:avLst>
              <a:gd name="adj1" fmla="val 23982"/>
              <a:gd name="adj2" fmla="val 50000"/>
              <a:gd name="adj3" fmla="val 32631"/>
              <a:gd name="adj4" fmla="val 82382"/>
            </a:avLst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Подпрограмма </a:t>
            </a:r>
            <a:r>
              <a:rPr lang="ru-RU" sz="1400" dirty="0" smtClean="0"/>
              <a:t>« Обеспечение </a:t>
            </a:r>
            <a:r>
              <a:rPr lang="ru-RU" sz="1400" dirty="0"/>
              <a:t>деятельности учреждений по реализации государственной политики в сфере физической культуры и спорта на муниципальном </a:t>
            </a:r>
            <a:r>
              <a:rPr lang="ru-RU" sz="1400" dirty="0" smtClean="0"/>
              <a:t>уровне » – </a:t>
            </a:r>
          </a:p>
          <a:p>
            <a:pPr algn="ctr"/>
            <a:r>
              <a:rPr lang="ru-RU" sz="1400" dirty="0" smtClean="0"/>
              <a:t>3 452,6 тыс. руб.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628" y="836712"/>
            <a:ext cx="4143372" cy="94921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содержание отдела по </a:t>
            </a:r>
            <a:endParaRPr lang="ru-RU" sz="1200" dirty="0" smtClean="0"/>
          </a:p>
          <a:p>
            <a:pPr algn="ctr"/>
            <a:r>
              <a:rPr lang="ru-RU" sz="1200" dirty="0" smtClean="0"/>
              <a:t>физической </a:t>
            </a:r>
            <a:r>
              <a:rPr lang="ru-RU" sz="1200" dirty="0"/>
              <a:t>культуре и спорту </a:t>
            </a:r>
            <a:r>
              <a:rPr lang="ru-RU" sz="1200" dirty="0" smtClean="0"/>
              <a:t>– </a:t>
            </a:r>
          </a:p>
          <a:p>
            <a:pPr algn="ctr"/>
            <a:r>
              <a:rPr lang="ru-RU" sz="1200" dirty="0" smtClean="0"/>
              <a:t>3 452,6 </a:t>
            </a:r>
            <a:r>
              <a:rPr lang="ru-RU" sz="1200" dirty="0"/>
              <a:t>тыс. руб.</a:t>
            </a:r>
          </a:p>
        </p:txBody>
      </p:sp>
      <p:pic>
        <p:nvPicPr>
          <p:cNvPr id="10" name="Рисунок 9" descr="\\Server38\53\БЮДЖЕТ 2015\БЮДЖЕТ ДЛЯ ГРАЖДАН\КАРТИНКИ для БЮДЖЕТА ДЛЯ ГРАЖДАН\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071942"/>
            <a:ext cx="2412267" cy="172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364088" y="260648"/>
            <a:ext cx="3834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  РАСХОДЫ </a:t>
            </a:r>
            <a:r>
              <a:rPr lang="ru-RU" sz="1600" b="1" dirty="0"/>
              <a:t>НА </a:t>
            </a:r>
            <a:r>
              <a:rPr lang="ru-RU" sz="1600" b="1" dirty="0" smtClean="0"/>
              <a:t>2019 </a:t>
            </a:r>
            <a:r>
              <a:rPr lang="ru-RU" sz="1600" b="1" dirty="0"/>
              <a:t>год </a:t>
            </a:r>
            <a:r>
              <a:rPr lang="ru-RU" sz="1600" b="1" dirty="0" smtClean="0"/>
              <a:t>– </a:t>
            </a:r>
          </a:p>
          <a:p>
            <a:r>
              <a:rPr lang="ru-RU" sz="1600" b="1" dirty="0" smtClean="0"/>
              <a:t>  114 491,7 тыс. руб. </a:t>
            </a:r>
            <a:endParaRPr lang="ru-RU" sz="1600" b="1" dirty="0"/>
          </a:p>
        </p:txBody>
      </p:sp>
      <p:sp>
        <p:nvSpPr>
          <p:cNvPr id="13" name="Выноска со стрелкой вправо 12"/>
          <p:cNvSpPr/>
          <p:nvPr/>
        </p:nvSpPr>
        <p:spPr>
          <a:xfrm>
            <a:off x="142844" y="2571744"/>
            <a:ext cx="4857784" cy="1500198"/>
          </a:xfrm>
          <a:prstGeom prst="rightArrowCallout">
            <a:avLst>
              <a:gd name="adj1" fmla="val 23982"/>
              <a:gd name="adj2" fmla="val 50000"/>
              <a:gd name="adj3" fmla="val 32631"/>
              <a:gd name="adj4" fmla="val 82382"/>
            </a:avLst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Подпрограмма «Развитие детско-юношеского спорта» - 110 946,4 тыс. руб.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000628" y="2000240"/>
            <a:ext cx="4143372" cy="29289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/>
              <a:t>*содержание спортивных школ– 110 335,1 </a:t>
            </a:r>
            <a:r>
              <a:rPr lang="ru-RU" sz="1200" dirty="0"/>
              <a:t>тыс. руб</a:t>
            </a:r>
            <a:r>
              <a:rPr lang="ru-RU" sz="1200" dirty="0" smtClean="0"/>
              <a:t>.;</a:t>
            </a:r>
          </a:p>
          <a:p>
            <a:r>
              <a:rPr lang="ru-RU" sz="1200" dirty="0" smtClean="0"/>
              <a:t>*проведение мероприятий – 272,1 тыс. руб.;</a:t>
            </a:r>
          </a:p>
          <a:p>
            <a:pPr lvl="0"/>
            <a:r>
              <a:rPr lang="ru-RU" sz="1200" dirty="0" smtClean="0"/>
              <a:t>*соц.выплата компенсационного  характера,  связанная с оплатой жилого помещения по договору найма (поднайма) - 36,0 тыс. руб.;</a:t>
            </a:r>
          </a:p>
          <a:p>
            <a:pPr lvl="0"/>
            <a:r>
              <a:rPr lang="ru-RU" sz="1200" dirty="0" smtClean="0"/>
              <a:t>*доплаты водителям – 162,5 тыс. руб.;</a:t>
            </a:r>
          </a:p>
          <a:p>
            <a:r>
              <a:rPr lang="ru-RU" sz="1200" dirty="0" smtClean="0"/>
              <a:t>*осуществление отдельных полномочий Краснодарского края по предоставлению социальной поддержки отдельным категориям работников муниципальных физкультурно-спортивных организаций, осуществляющих подготовку спортивного резерва, и муниципальных образовательных учреждений дополнительного образования детей – 140,7 тыс. руб.</a:t>
            </a:r>
          </a:p>
          <a:p>
            <a:pPr lvl="0"/>
            <a:endParaRPr lang="ru-RU" sz="1200" dirty="0" smtClean="0"/>
          </a:p>
          <a:p>
            <a:pPr algn="ctr"/>
            <a:endParaRPr lang="ru-RU" sz="1200" dirty="0"/>
          </a:p>
        </p:txBody>
      </p:sp>
      <p:sp>
        <p:nvSpPr>
          <p:cNvPr id="17" name="Выноска со стрелкой вправо 16"/>
          <p:cNvSpPr/>
          <p:nvPr/>
        </p:nvSpPr>
        <p:spPr>
          <a:xfrm>
            <a:off x="142844" y="5715016"/>
            <a:ext cx="4929222" cy="928694"/>
          </a:xfrm>
          <a:prstGeom prst="rightArrowCallout">
            <a:avLst>
              <a:gd name="adj1" fmla="val 23982"/>
              <a:gd name="adj2" fmla="val 50000"/>
              <a:gd name="adj3" fmla="val 32631"/>
              <a:gd name="adj4" fmla="val 82382"/>
            </a:avLst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Подпрограмма </a:t>
            </a:r>
            <a:r>
              <a:rPr lang="ru-RU" sz="1400" dirty="0" smtClean="0"/>
              <a:t>«Развитие </a:t>
            </a:r>
          </a:p>
          <a:p>
            <a:pPr algn="ctr"/>
            <a:r>
              <a:rPr lang="ru-RU" sz="1400" dirty="0" smtClean="0"/>
              <a:t>массового спорта» –  92,7 тыс. руб.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72066" y="5715016"/>
            <a:ext cx="4071934" cy="9286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проведение спортивных мероприятий – </a:t>
            </a:r>
          </a:p>
          <a:p>
            <a:pPr algn="ctr"/>
            <a:r>
              <a:rPr lang="ru-RU" sz="1200" dirty="0" smtClean="0"/>
              <a:t>92,7 тыс. руб.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2616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44016"/>
            <a:ext cx="8686800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ЖИЛИЩНО-КОММУНАЛЬНОГО ХОЗЯЙСТВА В МУНИЦИПАЛЬНОМ ОБРАЗОВАНИИ ТУАПСИНСКИЙ РАЙОН"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52836" y="1000108"/>
            <a:ext cx="5833874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РАСХОДЫ НА </a:t>
            </a:r>
            <a:r>
              <a:rPr lang="ru-RU" b="1" dirty="0" smtClean="0">
                <a:solidFill>
                  <a:schemeClr val="tx1"/>
                </a:solidFill>
              </a:rPr>
              <a:t>2019 </a:t>
            </a:r>
            <a:r>
              <a:rPr lang="ru-RU" b="1" dirty="0">
                <a:solidFill>
                  <a:schemeClr val="tx1"/>
                </a:solidFill>
              </a:rPr>
              <a:t>год </a:t>
            </a:r>
            <a:r>
              <a:rPr lang="ru-RU" b="1" dirty="0" smtClean="0">
                <a:solidFill>
                  <a:schemeClr val="tx1"/>
                </a:solidFill>
              </a:rPr>
              <a:t>– 10 113,7  </a:t>
            </a:r>
            <a:r>
              <a:rPr lang="ru-RU" b="1" dirty="0">
                <a:solidFill>
                  <a:schemeClr val="tx1"/>
                </a:solidFill>
              </a:rPr>
              <a:t>тыс. </a:t>
            </a:r>
            <a:r>
              <a:rPr lang="ru-RU" b="1" dirty="0" smtClean="0">
                <a:solidFill>
                  <a:schemeClr val="tx1"/>
                </a:solidFill>
              </a:rPr>
              <a:t>рублей: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643050"/>
            <a:ext cx="4714908" cy="230832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на осуществлению отдельных полномочий Краснодарского края:</a:t>
            </a:r>
          </a:p>
          <a:p>
            <a:r>
              <a:rPr lang="ru-RU" sz="1600" dirty="0" smtClean="0"/>
              <a:t>* по </a:t>
            </a:r>
            <a:r>
              <a:rPr lang="ru-RU" sz="1600" dirty="0"/>
              <a:t>ведению учета граждан </a:t>
            </a:r>
            <a:r>
              <a:rPr lang="ru-RU" sz="1600" dirty="0" smtClean="0"/>
              <a:t> отдельных  категорий </a:t>
            </a:r>
            <a:r>
              <a:rPr lang="ru-RU" sz="1600" dirty="0"/>
              <a:t>в </a:t>
            </a:r>
            <a:r>
              <a:rPr lang="ru-RU" sz="1600" dirty="0" smtClean="0"/>
              <a:t>качестве нуждающихся </a:t>
            </a:r>
            <a:r>
              <a:rPr lang="ru-RU" sz="1600" dirty="0"/>
              <a:t>в </a:t>
            </a:r>
            <a:r>
              <a:rPr lang="ru-RU" sz="1600" dirty="0" smtClean="0"/>
              <a:t> жилых помещениях – 617,1 тыс. руб.;</a:t>
            </a:r>
          </a:p>
          <a:p>
            <a:r>
              <a:rPr lang="ru-RU" sz="1600" dirty="0" smtClean="0"/>
              <a:t>* по осуществлению регионального государственного жилищного надзора и лицензионного контроля – 1 234,2 тыс. руб.</a:t>
            </a:r>
          </a:p>
          <a:p>
            <a:endParaRPr lang="ru-RU" sz="1600" dirty="0"/>
          </a:p>
        </p:txBody>
      </p:sp>
      <p:pic>
        <p:nvPicPr>
          <p:cNvPr id="3074" name="Picture 2" descr="F:\schema_1.1.5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071942"/>
            <a:ext cx="4714908" cy="257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14942" y="1643050"/>
            <a:ext cx="3571900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на обеспечение деятельности: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</p:txBody>
      </p:sp>
      <p:sp>
        <p:nvSpPr>
          <p:cNvPr id="11" name="Блок-схема: процесс 10"/>
          <p:cNvSpPr/>
          <p:nvPr/>
        </p:nvSpPr>
        <p:spPr>
          <a:xfrm rot="16200000">
            <a:off x="4393405" y="4107661"/>
            <a:ext cx="3286148" cy="1500198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 anchorCtr="1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Управление  ЖКХ и ТЭК –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 6 824,4 тыс. руб.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 rot="16200000">
            <a:off x="6393669" y="4107661"/>
            <a:ext cx="3286148" cy="1500198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 anchorCtr="1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МБУ «Квартирно-правовая служба» -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 1 438,0 тыс. руб.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4" name="Арка 13"/>
          <p:cNvSpPr/>
          <p:nvPr/>
        </p:nvSpPr>
        <p:spPr>
          <a:xfrm>
            <a:off x="6143636" y="2643182"/>
            <a:ext cx="1571636" cy="1128714"/>
          </a:xfrm>
          <a:prstGeom prst="blockArc">
            <a:avLst>
              <a:gd name="adj1" fmla="val 10800005"/>
              <a:gd name="adj2" fmla="val 0"/>
              <a:gd name="adj3" fmla="val 25000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7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\\Server38\53\БЮДЖЕТ 2017\БЮДЖЕТ ДЛЯ ГРАЖДАН\КАРТИНКИ\prog_product_logo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572008"/>
            <a:ext cx="3857652" cy="20859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4016"/>
            <a:ext cx="9144000" cy="14847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u="sng" dirty="0"/>
              <a:t>МУНИЦИПАЛЬНАЯ ПРОГРАММА "ФУНКЦИОНИРОВАНИЕ ОРГАНОВ МЕСТНОГО САМОУПРАВЛЕНИЯ В МУНИЦИПАЛЬНОМ ОБРАЗОВАНИИ ТУАПСИНСКИЙ РАЙОН"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1643050"/>
            <a:ext cx="504056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РАСХОДЫ НА 2019 год – 61 376,8  тыс. руб.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143505" y="2428868"/>
            <a:ext cx="396576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обеспечение </a:t>
            </a:r>
            <a:r>
              <a:rPr lang="ru-RU" dirty="0"/>
              <a:t>деятельности </a:t>
            </a:r>
            <a:r>
              <a:rPr lang="ru-RU" dirty="0" smtClean="0"/>
              <a:t>муниципального казенного учреждения Центр ОДОМС – </a:t>
            </a:r>
            <a:endParaRPr lang="ru-RU" dirty="0"/>
          </a:p>
          <a:p>
            <a:pPr algn="ctr"/>
            <a:r>
              <a:rPr lang="ru-RU" dirty="0" smtClean="0"/>
              <a:t>53 879,0 </a:t>
            </a:r>
            <a:r>
              <a:rPr lang="ru-RU" dirty="0"/>
              <a:t>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428868"/>
            <a:ext cx="4572000" cy="203132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телекоммуникационные </a:t>
            </a:r>
            <a:r>
              <a:rPr lang="ru-RU" dirty="0"/>
              <a:t>и информационные услуги для отраслевых и функциональных органов администрации, включая услуги сети Интернет, техническое сопровождение программных продуктов </a:t>
            </a:r>
            <a:r>
              <a:rPr lang="ru-RU" dirty="0" smtClean="0"/>
              <a:t>– </a:t>
            </a:r>
          </a:p>
          <a:p>
            <a:pPr algn="ctr"/>
            <a:r>
              <a:rPr lang="ru-RU" dirty="0" smtClean="0"/>
              <a:t>7 497,8 </a:t>
            </a:r>
            <a:r>
              <a:rPr lang="ru-RU" dirty="0"/>
              <a:t>тыс. руб. </a:t>
            </a:r>
          </a:p>
        </p:txBody>
      </p:sp>
    </p:spTree>
    <p:extLst>
      <p:ext uri="{BB962C8B-B14F-4D97-AF65-F5344CB8AC3E}">
        <p14:creationId xmlns:p14="http://schemas.microsoft.com/office/powerpoint/2010/main" val="343263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48" y="0"/>
            <a:ext cx="9144000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u="sng" dirty="0"/>
              <a:t>МУНИЦИПАЛЬНАЯ ПРОГРАММА </a:t>
            </a:r>
            <a:r>
              <a:rPr lang="ru-RU" sz="2400" b="1" u="sng" dirty="0" smtClean="0"/>
              <a:t/>
            </a:r>
            <a:br>
              <a:rPr lang="ru-RU" sz="2400" b="1" u="sng" dirty="0" smtClean="0"/>
            </a:br>
            <a:r>
              <a:rPr lang="ru-RU" sz="2400" b="1" u="sng" dirty="0" smtClean="0"/>
              <a:t>"</a:t>
            </a:r>
            <a:r>
              <a:rPr lang="ru-RU" sz="2400" b="1" u="sng" dirty="0"/>
              <a:t>МОЛОДЕЖЬ ТУАПСИНСКОГО РАЙОНА"</a:t>
            </a:r>
            <a:endParaRPr lang="ru-RU" sz="24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72014" y="764135"/>
            <a:ext cx="5796677" cy="59316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РАСХОДЫ НА </a:t>
            </a:r>
            <a:r>
              <a:rPr lang="ru-RU" sz="2000" b="1" dirty="0" smtClean="0"/>
              <a:t>2019 </a:t>
            </a:r>
            <a:r>
              <a:rPr lang="ru-RU" sz="2000" b="1" dirty="0"/>
              <a:t>год </a:t>
            </a:r>
            <a:r>
              <a:rPr lang="ru-RU" sz="2000" b="1" dirty="0" smtClean="0"/>
              <a:t>– 8 817,0 </a:t>
            </a:r>
            <a:r>
              <a:rPr lang="ru-RU" sz="2000" b="1" dirty="0"/>
              <a:t>тыс. 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357299"/>
            <a:ext cx="9144000" cy="224676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В </a:t>
            </a:r>
            <a:r>
              <a:rPr lang="ru-RU" sz="2000" dirty="0"/>
              <a:t>рамках данной программы предусмотрены расходы </a:t>
            </a:r>
            <a:endParaRPr lang="ru-RU" sz="2000" dirty="0" smtClean="0"/>
          </a:p>
          <a:p>
            <a:pPr lvl="0"/>
            <a:r>
              <a:rPr lang="ru-RU" sz="2000" dirty="0" smtClean="0"/>
              <a:t>на </a:t>
            </a:r>
            <a:r>
              <a:rPr lang="ru-RU" sz="2000" dirty="0"/>
              <a:t>обеспечение </a:t>
            </a:r>
            <a:r>
              <a:rPr lang="ru-RU" sz="2000" dirty="0" smtClean="0"/>
              <a:t>деятельности муниципального казенного учреждения "Молодежный центр" 5 472,0 тыс. руб. управления по работе с молодежью </a:t>
            </a:r>
          </a:p>
          <a:p>
            <a:pPr lvl="0"/>
            <a:r>
              <a:rPr lang="ru-RU" sz="2000" dirty="0" smtClean="0"/>
              <a:t>3  345,0 тыс. руб.</a:t>
            </a:r>
          </a:p>
          <a:p>
            <a:pPr lvl="0"/>
            <a:endParaRPr lang="ru-RU" sz="2000" dirty="0" smtClean="0"/>
          </a:p>
          <a:p>
            <a:pPr algn="ctr"/>
            <a:endParaRPr lang="ru-RU" sz="2000" dirty="0"/>
          </a:p>
        </p:txBody>
      </p:sp>
      <p:pic>
        <p:nvPicPr>
          <p:cNvPr id="12289" name="Picture 1" descr="\\Server38\53\БЮДЖЕТ 2018\БЮДЖЕТ ДЛЯ ГРАЖДАН\молодежь\1-5-1250x8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4"/>
            <a:ext cx="3071802" cy="3071834"/>
          </a:xfrm>
          <a:prstGeom prst="rect">
            <a:avLst/>
          </a:prstGeom>
          <a:noFill/>
        </p:spPr>
      </p:pic>
      <p:pic>
        <p:nvPicPr>
          <p:cNvPr id="12290" name="Picture 2" descr="\\Server38\53\БЮДЖЕТ 2018\БЮДЖЕТ ДЛЯ ГРАЖДАН\молодежь\1-7-538x3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9" y="3643314"/>
            <a:ext cx="3286147" cy="3071834"/>
          </a:xfrm>
          <a:prstGeom prst="rect">
            <a:avLst/>
          </a:prstGeom>
          <a:noFill/>
        </p:spPr>
      </p:pic>
      <p:pic>
        <p:nvPicPr>
          <p:cNvPr id="12291" name="Picture 3" descr="\\Server38\53\БЮДЖЕТ 2018\БЮДЖЕТ ДЛЯ ГРАЖДАН\молодежь\513619_8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3643314"/>
            <a:ext cx="2571736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978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087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АГРОПРОМЫШЛЕННОГО КОМПЛЕКСА НА ТЕРРИТОРИИ МУНИЦИПАЛЬНОГО ОБРАЗОВАНИЯ ТУАПСИНСКИЙ РАЙОН"</a:t>
            </a:r>
            <a:endParaRPr lang="ru-RU" sz="2000" b="1" u="sng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1680" y="908720"/>
            <a:ext cx="5904656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РАСХОДЫ НА </a:t>
            </a:r>
            <a:r>
              <a:rPr lang="ru-RU" sz="2000" b="1" dirty="0" smtClean="0"/>
              <a:t>2019 </a:t>
            </a:r>
            <a:r>
              <a:rPr lang="ru-RU" sz="2000" b="1" dirty="0"/>
              <a:t>год </a:t>
            </a:r>
            <a:r>
              <a:rPr lang="ru-RU" sz="2000" b="1" dirty="0" smtClean="0"/>
              <a:t>– 3 107,7 </a:t>
            </a:r>
            <a:r>
              <a:rPr lang="ru-RU" sz="2000" b="1" dirty="0"/>
              <a:t>тыс. рублей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345828"/>
            <a:ext cx="9144000" cy="25545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ysClr val="windowText" lastClr="000000"/>
                </a:solidFill>
              </a:rPr>
              <a:t>    Предусмотрены </a:t>
            </a:r>
            <a:r>
              <a:rPr lang="ru-RU" sz="1600" dirty="0">
                <a:solidFill>
                  <a:sysClr val="windowText" lastClr="000000"/>
                </a:solidFill>
              </a:rPr>
              <a:t>расходы на осуществление отдельных полномочий Краснодарского края</a:t>
            </a:r>
            <a:r>
              <a:rPr lang="ru-RU" sz="1600" dirty="0" smtClean="0">
                <a:solidFill>
                  <a:sysClr val="windowText" lastClr="000000"/>
                </a:solidFill>
              </a:rPr>
              <a:t>:</a:t>
            </a:r>
            <a:endParaRPr lang="en-US" sz="16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solidFill>
                  <a:sysClr val="windowText" lastClr="000000"/>
                </a:solidFill>
              </a:rPr>
              <a:t>осуществление </a:t>
            </a:r>
            <a:r>
              <a:rPr lang="ru-RU" sz="1600" dirty="0">
                <a:solidFill>
                  <a:sysClr val="windowText" lastClr="000000"/>
                </a:solidFill>
              </a:rPr>
              <a:t>отдельных полномочий Краснодарского края по поддержке сельскохозяйственного производства в Краснодарском крае в части предоставления субсидий гражданам, ведущим личное подсобное хозяйство, крестьянским (фермерским) хозяйствам, индивидуальным предпринимателям, ведущим деятельность в области сельскохозяйственного производства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– 854,2тыс</a:t>
            </a:r>
            <a:r>
              <a:rPr lang="ru-RU" sz="1600" dirty="0">
                <a:solidFill>
                  <a:sysClr val="windowText" lastClr="000000"/>
                </a:solidFill>
              </a:rPr>
              <a:t>. руб</a:t>
            </a:r>
            <a:r>
              <a:rPr lang="ru-RU" sz="1600" dirty="0" smtClean="0">
                <a:solidFill>
                  <a:sysClr val="windowText" lastClr="000000"/>
                </a:solidFill>
              </a:rPr>
              <a:t>.</a:t>
            </a:r>
            <a:endParaRPr lang="en-US" sz="16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ysClr val="windowText" lastClr="000000"/>
                </a:solidFill>
              </a:rPr>
              <a:t>осуществление государственных полномочий по предупреждению и ликвидации болезней животных, их лечению, защите населения от болезней, общих для человека и животных, в части регулирования численности безнадзорных животных на территории муниципальных образований Краснодарского края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– 2 253,5 </a:t>
            </a:r>
            <a:r>
              <a:rPr lang="ru-RU" sz="1600" dirty="0">
                <a:solidFill>
                  <a:sysClr val="windowText" lastClr="000000"/>
                </a:solidFill>
              </a:rPr>
              <a:t>тыс. руб.</a:t>
            </a:r>
          </a:p>
        </p:txBody>
      </p:sp>
      <p:pic>
        <p:nvPicPr>
          <p:cNvPr id="6146" name="Picture 2" descr="\\Server38\53\БЮДЖЕТ 2018\БЮДЖЕТ ДЛЯ ГРАЖДАН\kormim_krol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000504"/>
            <a:ext cx="2928958" cy="2714644"/>
          </a:xfrm>
          <a:prstGeom prst="rect">
            <a:avLst/>
          </a:prstGeom>
          <a:noFill/>
        </p:spPr>
      </p:pic>
      <p:pic>
        <p:nvPicPr>
          <p:cNvPr id="6147" name="Picture 3" descr="\\Server38\53\БЮДЖЕТ 2018\БЮДЖЕТ ДЛЯ ГРАЖДАН\фото индюш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000504"/>
            <a:ext cx="2786082" cy="2707094"/>
          </a:xfrm>
          <a:prstGeom prst="rect">
            <a:avLst/>
          </a:prstGeom>
          <a:noFill/>
        </p:spPr>
      </p:pic>
      <p:pic>
        <p:nvPicPr>
          <p:cNvPr id="6148" name="Picture 4" descr="\\Server38\53\БЮДЖЕТ 2018\БЮДЖЕТ ДЛЯ ГРАЖДАН\Язык-коровы-фот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000503"/>
            <a:ext cx="2857520" cy="27283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775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4937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"ПО УЛУЧШЕНИЮ ПОЛОЖЕНИЯ ДЕТЕЙ В МУНИЦИПАЛЬНОМ ОБРАЗОВАНИИ ТУАПСИНСКИЙ РАЙОН"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500174"/>
            <a:ext cx="9144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Предусмотрены </a:t>
            </a:r>
            <a:r>
              <a:rPr lang="ru-RU" dirty="0"/>
              <a:t>расходы </a:t>
            </a:r>
            <a:r>
              <a:rPr lang="ru-RU" dirty="0" smtClean="0"/>
              <a:t>на: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1255"/>
              </p:ext>
            </p:extLst>
          </p:nvPr>
        </p:nvGraphicFramePr>
        <p:xfrm>
          <a:off x="142844" y="2071679"/>
          <a:ext cx="8858312" cy="46153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858312"/>
              </a:tblGrid>
              <a:tr h="925273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осуществление отдельных государственных полномочий по оплате проезда детей-сирот и 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или на патронатное воспитание, к месту лечения и обратно – 67,2 тыс. 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6986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предоставление ежемесячных денежных выплат на содержание детей-сирот и детей, оставшихся без попечения родителей, находящихся под опекой (попечительством) или переданных на воспитание в приемные семьи – 32 892,5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6782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ежемесячные денежные выплаты на содержание детей-сирот и детей, оставшихся без попечения родителей, переданных на патронатное воспитание – 376,3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6782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выплаты ежемесячного вознаграждения, причитающегося патронатным воспитателям за оказание услуг по осуществлению патронатного воспитания, социального патроната и постинтернатного сопровождения – 508,9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74664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обеспечение выплаты ежемесячного вознаграждения, причитающегося приемным родителям за оказание услуг по воспитанию приемных детей – 13 565,6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746643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организацию и осуществление деятельности по опеке и попечительству в отношении несовершеннолетних – 6 805,0 тыс. руб.</a:t>
                      </a: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Блок-схема: альтернативный процесс 8"/>
          <p:cNvSpPr/>
          <p:nvPr/>
        </p:nvSpPr>
        <p:spPr>
          <a:xfrm>
            <a:off x="3643306" y="642918"/>
            <a:ext cx="5286412" cy="785818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на 2019 год –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78 687,2 тыс. руб.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782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4937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"ПО УЛУЧШЕНИЮ ПОЛОЖЕНИЯ ДЕТЕЙ В МУНИЦИПАЛЬНОМ ОБРАЗОВАНИИ ТУАПСИНСКИЙ РАЙОН"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288103"/>
              </p:ext>
            </p:extLst>
          </p:nvPr>
        </p:nvGraphicFramePr>
        <p:xfrm>
          <a:off x="142844" y="928671"/>
          <a:ext cx="8786874" cy="428627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86874"/>
              </a:tblGrid>
              <a:tr h="4762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организацию оздоровления </a:t>
                      </a: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 отдыха детей – 614,3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149614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государственных полномочий по выявлению обстоятельств, свидетельствующих о необходимости оказания детям сиротам и детям, оставшимся без попечения родителей, лицам из числа детей сирот и детей, оставшихся без попечения родителей, содействия в преодолении трудной жизненной ситуации, и осуществлению контроля за использованием детьми сиротами и детьми, оставшимися без попечения родителей, лицами из числа детей сирот и детей, оставшихся без попечения родителей, предоставленных им жилых помещений специализированного жилищного фонда – 841,0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4762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обеспечение жилыми помещениями детей-сирот и детей, оставшихся без попечения родителей, лиц из их числа – 18 122,0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4769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совершенствование системы организации детского оздоровительного отдыха в муниципальном образовании Туапсинский район – 4 823,2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68036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выплату единовременного пособия детям-сиротам и детям, оставшимся без попечения родителей на государственную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регистрацию права собственности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– 5,2 тыс. руб. </a:t>
                      </a:r>
                    </a:p>
                  </a:txBody>
                  <a:tcPr marL="0" marR="0" marT="0" marB="0"/>
                </a:tc>
              </a:tr>
              <a:tr h="68036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по выплате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единовременного пособия на ремонт жилых помещений, принадлежащих детям-сиротам – 66,0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8" name="Рисунок 7" descr="\\Server38\53\БЮДЖЕТ 2017\БЮДЖЕТ ДЛЯ ГРАЖДАН\КАРТИНКИ\patronat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286388"/>
            <a:ext cx="607223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82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72008"/>
            <a:ext cx="9144000" cy="76470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ЗДРАВООХРАНЕНИЯ  МУНИЦИПАЛЬНОГО ОБРАЗОВАНИЯ ТУАПСИНСКИЙ РАЙОН"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714356"/>
            <a:ext cx="892971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Предусмотрены расходы на 2019 </a:t>
            </a:r>
            <a:r>
              <a:rPr lang="ru-RU" sz="2000" b="1" dirty="0"/>
              <a:t>год </a:t>
            </a:r>
            <a:r>
              <a:rPr lang="ru-RU" sz="2000" b="1" dirty="0" smtClean="0"/>
              <a:t> в объеме 5 000,0 </a:t>
            </a:r>
            <a:r>
              <a:rPr lang="ru-RU" sz="2000" b="1" dirty="0"/>
              <a:t>тыс. </a:t>
            </a:r>
            <a:r>
              <a:rPr lang="ru-RU" sz="2000" b="1" dirty="0" smtClean="0"/>
              <a:t>рублей на: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500174"/>
            <a:ext cx="9144000" cy="510909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обеспечение деятельности управления здравоохранения администрации муниципального образования Туапсинский район – 2 000,0 тыс.руб.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обеспечение деятельности муниципального казенного учреждения «Централизованная бухгалтерия управления здравоохранения администрации муниципального образования Туапсинский район»– </a:t>
            </a:r>
          </a:p>
          <a:p>
            <a:pPr marL="285750" indent="-285750"/>
            <a:r>
              <a:rPr lang="ru-RU" sz="2400" dirty="0" smtClean="0"/>
              <a:t>       2 000,0 тыс. руб.</a:t>
            </a:r>
          </a:p>
          <a:p>
            <a:pPr marL="285750" indent="-285750"/>
            <a:endParaRPr lang="en-US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/>
              <a:t>осуществление отдельных полномочий Краснодарского края по строительству и реконструкции объектов здравоохранения – 1 000,0 тыс. руб.</a:t>
            </a:r>
            <a:endParaRPr lang="en-US" sz="2400" dirty="0" smtClean="0"/>
          </a:p>
          <a:p>
            <a:pPr marL="285750" indent="-285750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3109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366"/>
            <a:ext cx="9072594" cy="94937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</a:t>
            </a:r>
            <a:r>
              <a:rPr lang="ru-RU" sz="2000" b="1" u="sng" dirty="0" smtClean="0"/>
              <a:t>"СОДЕЙСТВИЕ РАЗВИТИЮ ГРАЖДАНСКОГО ОБЩЕСТВА И ГАРМОНИЗАЦИИЙ МЕЖНАЦИОНАЛЬНЫХ ОТНОШЕНИЙ"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844824"/>
            <a:ext cx="9144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В рамках программы предусмотрены </a:t>
            </a:r>
            <a:r>
              <a:rPr lang="ru-RU" dirty="0"/>
              <a:t>расходы </a:t>
            </a:r>
            <a:r>
              <a:rPr lang="ru-RU" dirty="0" smtClean="0"/>
              <a:t>на проведение мероприятий по празднованию государственных праздников, памятных дат и исторических событий, поддержку общественных инициатив и мероприятий..</a:t>
            </a:r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572000" y="1052736"/>
            <a:ext cx="4500594" cy="714380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на 2019 год –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1 782,0 тыс. руб.</a:t>
            </a:r>
            <a:endParaRPr lang="ru-RU" sz="2400" dirty="0"/>
          </a:p>
        </p:txBody>
      </p:sp>
      <p:pic>
        <p:nvPicPr>
          <p:cNvPr id="1026" name="Picture 2" descr="\\Server38\53\БЮДЖЕТ 2018\БЮДЖЕТ ДЛЯ ГРАЖДАН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56" y="2928935"/>
            <a:ext cx="2952328" cy="3522442"/>
          </a:xfrm>
          <a:prstGeom prst="rect">
            <a:avLst/>
          </a:prstGeom>
          <a:noFill/>
        </p:spPr>
      </p:pic>
      <p:pic>
        <p:nvPicPr>
          <p:cNvPr id="1027" name="Picture 3" descr="\\Server38\53\БЮДЖЕТ 2018\БЮДЖЕТ ДЛЯ ГРАЖДАН\1-м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2928934"/>
            <a:ext cx="3024336" cy="3571900"/>
          </a:xfrm>
          <a:prstGeom prst="rect">
            <a:avLst/>
          </a:prstGeom>
          <a:noFill/>
        </p:spPr>
      </p:pic>
      <p:pic>
        <p:nvPicPr>
          <p:cNvPr id="1028" name="Picture 4" descr="\\Server38\53\БЮДЖЕТ 2018\БЮДЖЕТ ДЛЯ ГРАЖДАН\12_ju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00" y="2928932"/>
            <a:ext cx="2614817" cy="35224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82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 descr="\\Server38\53\БЮДЖЕТ 2017\БЮДЖЕТ ДЛЯ ГРАЖДАН\КАРТИНКИ\safety_do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1469" y="1486035"/>
            <a:ext cx="4882531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\\Server38\53\БЮДЖЕТ 2016\БЮДЖЕТ ДЛЯ ГРАЖДАН\КАРТИНКИ БЮДЖЕТ ДЛЯ ГРАЖДАН\7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511" y="1486035"/>
            <a:ext cx="4307979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980728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"ЗАЩИТА НАСЕЛЕНИЯ И ТЕРРИТОРИИ ОТ ЧРЕЗВЫЧАЙНЫХ СИТУАЦИЙ ОБЕСПЕЧЕНИЕ ПОЖАРНОЙ БЕЗОПАСНОСТИ"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4285828" y="641301"/>
            <a:ext cx="4860032" cy="879486"/>
          </a:xfrm>
          <a:prstGeom prst="ellipse">
            <a:avLst/>
          </a:prstGeom>
          <a:solidFill>
            <a:schemeClr val="accent2">
              <a:lumMod val="60000"/>
              <a:lumOff val="4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РАСХОДЫ НА </a:t>
            </a:r>
            <a:r>
              <a:rPr lang="ru-RU" b="1" dirty="0" smtClean="0">
                <a:solidFill>
                  <a:schemeClr val="tx1"/>
                </a:solidFill>
              </a:rPr>
              <a:t>2019 </a:t>
            </a:r>
            <a:r>
              <a:rPr lang="ru-RU" b="1" dirty="0">
                <a:solidFill>
                  <a:schemeClr val="tx1"/>
                </a:solidFill>
              </a:rPr>
              <a:t>год </a:t>
            </a:r>
            <a:r>
              <a:rPr lang="ru-RU" b="1" dirty="0" smtClean="0">
                <a:solidFill>
                  <a:schemeClr val="tx1"/>
                </a:solidFill>
              </a:rPr>
              <a:t>–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67 849,7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3" name="Группа 33"/>
          <p:cNvGrpSpPr/>
          <p:nvPr/>
        </p:nvGrpSpPr>
        <p:grpSpPr>
          <a:xfrm>
            <a:off x="-22498" y="4581128"/>
            <a:ext cx="9144000" cy="1491078"/>
            <a:chOff x="0" y="1337368"/>
            <a:chExt cx="9144000" cy="2014209"/>
          </a:xfrm>
          <a:solidFill>
            <a:srgbClr val="0070C0">
              <a:alpha val="69804"/>
            </a:srgbClr>
          </a:solidFill>
        </p:grpSpPr>
        <p:sp>
          <p:nvSpPr>
            <p:cNvPr id="35" name="Пятиугольник 34"/>
            <p:cNvSpPr/>
            <p:nvPr/>
          </p:nvSpPr>
          <p:spPr>
            <a:xfrm>
              <a:off x="0" y="1337368"/>
              <a:ext cx="4283968" cy="2014209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"Профилактика терроризма на территории муниципального образования Туапсинский район"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</a:t>
              </a:r>
              <a:endParaRPr lang="ru-RU" sz="1400" dirty="0">
                <a:solidFill>
                  <a:srgbClr val="FFFF00"/>
                </a:solidFill>
              </a:endParaRPr>
            </a:p>
            <a:p>
              <a:pPr algn="ctr"/>
              <a:r>
                <a:rPr lang="ru-RU" sz="1400" dirty="0" smtClean="0">
                  <a:solidFill>
                    <a:srgbClr val="FFFF00"/>
                  </a:solidFill>
                </a:rPr>
                <a:t>14 000,0 </a:t>
              </a:r>
              <a:r>
                <a:rPr lang="ru-RU" sz="1400" dirty="0">
                  <a:solidFill>
                    <a:srgbClr val="FFFF00"/>
                  </a:solidFill>
                </a:rPr>
                <a:t>тыс.руб.</a:t>
              </a:r>
            </a:p>
          </p:txBody>
        </p:sp>
        <p:sp>
          <p:nvSpPr>
            <p:cNvPr id="36" name="Пятиугольник 35"/>
            <p:cNvSpPr/>
            <p:nvPr/>
          </p:nvSpPr>
          <p:spPr>
            <a:xfrm flipH="1">
              <a:off x="4283968" y="1337368"/>
              <a:ext cx="4860032" cy="1917708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rgbClr val="FFFF00"/>
                  </a:solidFill>
                </a:rPr>
                <a:t>охрана школ, дошкольных организаций, учреждений дополнительного образования детей (ДШИ, ДХШ) муниципального </a:t>
              </a:r>
              <a:r>
                <a:rPr lang="ru-RU" sz="1600" dirty="0">
                  <a:solidFill>
                    <a:srgbClr val="FFFF00"/>
                  </a:solidFill>
                </a:rPr>
                <a:t>образования Туапсинский район </a:t>
              </a:r>
            </a:p>
          </p:txBody>
        </p:sp>
      </p:grpSp>
      <p:grpSp>
        <p:nvGrpSpPr>
          <p:cNvPr id="4" name="Группа 36"/>
          <p:cNvGrpSpPr/>
          <p:nvPr/>
        </p:nvGrpSpPr>
        <p:grpSpPr>
          <a:xfrm>
            <a:off x="-22498" y="3573016"/>
            <a:ext cx="9144000" cy="908720"/>
            <a:chOff x="0" y="1337368"/>
            <a:chExt cx="9144000" cy="1227536"/>
          </a:xfrm>
          <a:solidFill>
            <a:srgbClr val="0070C0">
              <a:alpha val="69804"/>
            </a:srgbClr>
          </a:solidFill>
        </p:grpSpPr>
        <p:sp>
          <p:nvSpPr>
            <p:cNvPr id="38" name="Пятиугольник 37"/>
            <p:cNvSpPr/>
            <p:nvPr/>
          </p:nvSpPr>
          <p:spPr>
            <a:xfrm>
              <a:off x="0" y="1337368"/>
              <a:ext cx="4283968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"Мероприятия по предупреждению и ликвидации чрезвычайных ситуаций, стихийных бедствий и их последствий"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32 914,5 тыс.руб</a:t>
              </a:r>
              <a:r>
                <a:rPr lang="ru-RU" sz="1400" dirty="0">
                  <a:solidFill>
                    <a:srgbClr val="FFFF00"/>
                  </a:solidFill>
                </a:rPr>
                <a:t>.</a:t>
              </a:r>
            </a:p>
          </p:txBody>
        </p:sp>
        <p:sp>
          <p:nvSpPr>
            <p:cNvPr id="39" name="Пятиугольник 38"/>
            <p:cNvSpPr/>
            <p:nvPr/>
          </p:nvSpPr>
          <p:spPr>
            <a:xfrm flipH="1">
              <a:off x="4283968" y="1337368"/>
              <a:ext cx="4860032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00"/>
                  </a:solidFill>
                </a:rPr>
                <a:t>на содержание аварийно-спасательных формирований, и спасательных подразделений на водных объектах.</a:t>
              </a:r>
            </a:p>
          </p:txBody>
        </p:sp>
      </p:grpSp>
      <p:grpSp>
        <p:nvGrpSpPr>
          <p:cNvPr id="5" name="Группа 39"/>
          <p:cNvGrpSpPr/>
          <p:nvPr/>
        </p:nvGrpSpPr>
        <p:grpSpPr>
          <a:xfrm>
            <a:off x="1860" y="2564904"/>
            <a:ext cx="9144000" cy="908720"/>
            <a:chOff x="0" y="1337368"/>
            <a:chExt cx="9144000" cy="1227536"/>
          </a:xfrm>
          <a:solidFill>
            <a:srgbClr val="0070C0">
              <a:alpha val="69804"/>
            </a:srgbClr>
          </a:solidFill>
        </p:grpSpPr>
        <p:sp>
          <p:nvSpPr>
            <p:cNvPr id="41" name="Пятиугольник 40"/>
            <p:cNvSpPr/>
            <p:nvPr/>
          </p:nvSpPr>
          <p:spPr>
            <a:xfrm>
              <a:off x="0" y="1337368"/>
              <a:ext cx="4283968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"Обеспечение пожарной безопасности"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</a:t>
              </a:r>
              <a:endParaRPr lang="ru-RU" sz="1400" dirty="0">
                <a:solidFill>
                  <a:srgbClr val="FFFF00"/>
                </a:solidFill>
              </a:endParaRPr>
            </a:p>
            <a:p>
              <a:pPr algn="ctr"/>
              <a:r>
                <a:rPr lang="ru-RU" sz="1400" dirty="0" smtClean="0">
                  <a:solidFill>
                    <a:srgbClr val="FFFF00"/>
                  </a:solidFill>
                </a:rPr>
                <a:t>6 158,9 </a:t>
              </a:r>
              <a:r>
                <a:rPr lang="ru-RU" sz="1400" dirty="0">
                  <a:solidFill>
                    <a:srgbClr val="FFFF00"/>
                  </a:solidFill>
                </a:rPr>
                <a:t>тыс. руб.</a:t>
              </a:r>
            </a:p>
          </p:txBody>
        </p:sp>
        <p:sp>
          <p:nvSpPr>
            <p:cNvPr id="42" name="Пятиугольник 41"/>
            <p:cNvSpPr/>
            <p:nvPr/>
          </p:nvSpPr>
          <p:spPr>
            <a:xfrm flipH="1">
              <a:off x="4283968" y="1337368"/>
              <a:ext cx="4860032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00"/>
                  </a:solidFill>
                </a:rPr>
                <a:t>на функционирование пожарного отделения</a:t>
              </a:r>
            </a:p>
          </p:txBody>
        </p:sp>
      </p:grpSp>
      <p:grpSp>
        <p:nvGrpSpPr>
          <p:cNvPr id="6" name="Группа 42"/>
          <p:cNvGrpSpPr/>
          <p:nvPr/>
        </p:nvGrpSpPr>
        <p:grpSpPr>
          <a:xfrm>
            <a:off x="1860" y="1556792"/>
            <a:ext cx="9144000" cy="908720"/>
            <a:chOff x="0" y="1337368"/>
            <a:chExt cx="9144000" cy="1227536"/>
          </a:xfrm>
          <a:solidFill>
            <a:srgbClr val="0070C0">
              <a:alpha val="69804"/>
            </a:srgbClr>
          </a:solidFill>
        </p:grpSpPr>
        <p:sp>
          <p:nvSpPr>
            <p:cNvPr id="44" name="Пятиугольник 43"/>
            <p:cNvSpPr/>
            <p:nvPr/>
          </p:nvSpPr>
          <p:spPr>
            <a:xfrm>
              <a:off x="0" y="1337368"/>
              <a:ext cx="4283968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"Служба 112"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</a:t>
              </a:r>
              <a:endParaRPr lang="ru-RU" sz="1400" dirty="0">
                <a:solidFill>
                  <a:srgbClr val="FFFF00"/>
                </a:solidFill>
              </a:endParaRPr>
            </a:p>
            <a:p>
              <a:pPr algn="ctr"/>
              <a:r>
                <a:rPr lang="ru-RU" sz="1400" dirty="0" smtClean="0">
                  <a:solidFill>
                    <a:srgbClr val="FFFF00"/>
                  </a:solidFill>
                </a:rPr>
                <a:t>14 776,3 </a:t>
              </a:r>
              <a:r>
                <a:rPr lang="ru-RU" sz="1400" dirty="0">
                  <a:solidFill>
                    <a:srgbClr val="FFFF00"/>
                  </a:solidFill>
                </a:rPr>
                <a:t>тыс. руб.</a:t>
              </a:r>
            </a:p>
          </p:txBody>
        </p:sp>
        <p:sp>
          <p:nvSpPr>
            <p:cNvPr id="45" name="Пятиугольник 44"/>
            <p:cNvSpPr/>
            <p:nvPr/>
          </p:nvSpPr>
          <p:spPr>
            <a:xfrm flipH="1">
              <a:off x="4283968" y="1337368"/>
              <a:ext cx="4860032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00"/>
                  </a:solidFill>
                </a:rPr>
                <a:t>на функционирование ситуационного центра муниципального образования Туапсинский район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896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071546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 smtClean="0"/>
              <a:t>ВЕДОМСТВЕННАЯ ЦЕЛЕВАЯ </a:t>
            </a:r>
            <a:r>
              <a:rPr lang="ru-RU" sz="2000" b="1" u="sng" dirty="0"/>
              <a:t>ПРОГРАММА </a:t>
            </a:r>
            <a:r>
              <a:rPr lang="ru-RU" sz="2000" b="1" u="sng" dirty="0" smtClean="0"/>
              <a:t>"Поддержка малого и среднего предпринимательства на территории муниципального образования Туапсинский район"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20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рамках данной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программы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предусмотрены расходы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по оказанию консультационной поддержки субъектам малого и среднего предпринимательства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Пятно 2 8"/>
          <p:cNvSpPr/>
          <p:nvPr/>
        </p:nvSpPr>
        <p:spPr>
          <a:xfrm>
            <a:off x="3929058" y="714356"/>
            <a:ext cx="5214942" cy="2214578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РАСХОДЫ НА 2019 ГОД –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141,8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" name="Рисунок 9" descr="G:\44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3786190"/>
            <a:ext cx="5929354" cy="271464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64771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"УПРАВЛЕНИЕ МУНИЦИПАЛЬНОЙ СОБСТВЕННОСТЬЮ"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В рамках данной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программы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предусмотрены расходы на обеспечение деятельности отраслевого органа - управление имущественных отношений администрации МО Туапсинский район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– 6 126,6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тыс. руб. и на выполнение муниципального задания муниципального бюджетного учреждения "Комитет земельных отношений"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– 11 737,1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тыс. руб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., а также расходы на проведение техинвентаризации объектов недвижимости, оценка стоимости  земельных участков – 968,2 тыс. руб.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24128" y="620688"/>
            <a:ext cx="3240360" cy="792088"/>
          </a:xfrm>
          <a:prstGeom prst="roundRect">
            <a:avLst/>
          </a:prstGeom>
          <a:solidFill>
            <a:srgbClr val="485D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РАСХОДЫ НА </a:t>
            </a:r>
            <a:r>
              <a:rPr lang="ru-RU" b="1" dirty="0" smtClean="0"/>
              <a:t>2019 </a:t>
            </a:r>
            <a:r>
              <a:rPr lang="ru-RU" b="1" dirty="0"/>
              <a:t>год </a:t>
            </a:r>
            <a:r>
              <a:rPr lang="ru-RU" b="1" dirty="0" smtClean="0"/>
              <a:t>– 18  831,9 </a:t>
            </a:r>
            <a:r>
              <a:rPr lang="ru-RU" b="1" dirty="0"/>
              <a:t>тыс. рублей</a:t>
            </a:r>
          </a:p>
        </p:txBody>
      </p:sp>
      <p:pic>
        <p:nvPicPr>
          <p:cNvPr id="7" name="Рисунок 6" descr="\\Server38\53\БЮДЖЕТ 2017\БЮДЖЕТ ДЛЯ ГРАЖДАН\КАРТИНКИ БЮДЖЕТ ДЛЯ ГРАЖДАН\0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77072"/>
            <a:ext cx="4176464" cy="267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\\Server38\53\БЮДЖЕТ 2017\БЮДЖЕТ ДЛЯ ГРАЖДАН\КАРТИНКИ\imag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024" y="4077072"/>
            <a:ext cx="4035549" cy="267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771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92594"/>
            <a:ext cx="8625136" cy="76470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b="1" u="sng" dirty="0"/>
              <a:t>МУНИЦИПАЛЬНАЯ ПРОГРАММА "ЭКОНОМИЧЕСКОЕ РАЗВИТИЕ ТУАПСИНСКОГО РАЙОНА"</a:t>
            </a:r>
            <a:endParaRPr lang="ru-RU" sz="2800" dirty="0"/>
          </a:p>
        </p:txBody>
      </p:sp>
      <p:sp>
        <p:nvSpPr>
          <p:cNvPr id="5" name="Овал 4"/>
          <p:cNvSpPr/>
          <p:nvPr/>
        </p:nvSpPr>
        <p:spPr>
          <a:xfrm>
            <a:off x="5148064" y="1126679"/>
            <a:ext cx="3995936" cy="7920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РАСХОДЫ НА </a:t>
            </a:r>
            <a:r>
              <a:rPr lang="ru-RU" sz="1600" b="1" dirty="0" smtClean="0"/>
              <a:t>2019 </a:t>
            </a:r>
            <a:r>
              <a:rPr lang="ru-RU" sz="1600" b="1" dirty="0"/>
              <a:t>год - </a:t>
            </a:r>
            <a:r>
              <a:rPr lang="ru-RU" sz="1600" b="1" dirty="0" smtClean="0"/>
              <a:t>                 10 436,0 </a:t>
            </a:r>
            <a:r>
              <a:rPr lang="ru-RU" sz="1600" b="1" dirty="0"/>
              <a:t>тыс. рублей</a:t>
            </a:r>
          </a:p>
        </p:txBody>
      </p:sp>
      <p:sp>
        <p:nvSpPr>
          <p:cNvPr id="10" name="Прямоугольник с одним вырезанным скругленным углом 9"/>
          <p:cNvSpPr/>
          <p:nvPr/>
        </p:nvSpPr>
        <p:spPr>
          <a:xfrm>
            <a:off x="214282" y="1928802"/>
            <a:ext cx="8786842" cy="1143008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Подпрограмма "Формирование инвестиционной привлекательности </a:t>
            </a:r>
            <a:endParaRPr lang="ru-RU" sz="1600" dirty="0" smtClean="0"/>
          </a:p>
          <a:p>
            <a:pPr lvl="0" algn="ctr"/>
            <a:r>
              <a:rPr lang="ru-RU" sz="1600" dirty="0" smtClean="0"/>
              <a:t>муниципального </a:t>
            </a:r>
            <a:r>
              <a:rPr lang="ru-RU" sz="1600" dirty="0"/>
              <a:t>образования Туапсинский район" </a:t>
            </a:r>
            <a:r>
              <a:rPr lang="ru-RU" sz="1600" dirty="0" smtClean="0"/>
              <a:t>– 5 175,0 </a:t>
            </a:r>
            <a:r>
              <a:rPr lang="ru-RU" sz="1600" dirty="0"/>
              <a:t>тыс.руб.:</a:t>
            </a:r>
            <a:endParaRPr lang="ru-RU" sz="1600" dirty="0" smtClean="0"/>
          </a:p>
          <a:p>
            <a:pPr marL="0" lvl="1" indent="-285750" algn="ctr"/>
            <a:r>
              <a:rPr lang="ru-RU" sz="1600" dirty="0" smtClean="0"/>
              <a:t>* Разработка стратегии социально-экономического развития </a:t>
            </a:r>
          </a:p>
          <a:p>
            <a:pPr marL="0" lvl="1" indent="-285750" algn="ctr"/>
            <a:r>
              <a:rPr lang="ru-RU" sz="1600" dirty="0" smtClean="0"/>
              <a:t>МО Туапсинский район до 2030 года</a:t>
            </a:r>
            <a:endParaRPr lang="ru-RU" sz="1600" dirty="0"/>
          </a:p>
        </p:txBody>
      </p:sp>
      <p:sp>
        <p:nvSpPr>
          <p:cNvPr id="11" name="Прямоугольник с одним вырезанным скругленным углом 10"/>
          <p:cNvSpPr/>
          <p:nvPr/>
        </p:nvSpPr>
        <p:spPr>
          <a:xfrm>
            <a:off x="214282" y="3357562"/>
            <a:ext cx="8786874" cy="800472"/>
          </a:xfrm>
          <a:prstGeom prst="snip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500" dirty="0"/>
              <a:t>Подпрограмма "Жилище" </a:t>
            </a:r>
            <a:r>
              <a:rPr lang="ru-RU" sz="1500" dirty="0" smtClean="0"/>
              <a:t>– 3 364,1 </a:t>
            </a:r>
            <a:r>
              <a:rPr lang="ru-RU" sz="1500" dirty="0"/>
              <a:t>тыс. руб.:</a:t>
            </a:r>
          </a:p>
          <a:p>
            <a:pPr marL="285750" lvl="0" indent="-285750" algn="ctr"/>
            <a:r>
              <a:rPr lang="ru-RU" sz="1500" dirty="0" smtClean="0"/>
              <a:t>* Реализация основных направлений приоритетного национального проекта </a:t>
            </a:r>
          </a:p>
          <a:p>
            <a:pPr marL="285750" lvl="0" indent="-285750" algn="ctr"/>
            <a:r>
              <a:rPr lang="ru-RU" sz="1500" dirty="0" smtClean="0"/>
              <a:t>«Доступное и комфортное жилье - гражданам России»</a:t>
            </a:r>
            <a:endParaRPr lang="ru-RU" sz="1500" dirty="0"/>
          </a:p>
        </p:txBody>
      </p:sp>
      <p:sp>
        <p:nvSpPr>
          <p:cNvPr id="13" name="Прямоугольник с одним вырезанным скругленным углом 12"/>
          <p:cNvSpPr/>
          <p:nvPr/>
        </p:nvSpPr>
        <p:spPr>
          <a:xfrm>
            <a:off x="285720" y="4572008"/>
            <a:ext cx="8715436" cy="1656184"/>
          </a:xfrm>
          <a:prstGeom prst="snip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/>
              <a:t>Подпрограмма "Информационное обеспечение и формирование общественного мнения населения муниципального образования </a:t>
            </a:r>
            <a:endParaRPr lang="ru-RU" sz="1600" dirty="0" smtClean="0"/>
          </a:p>
          <a:p>
            <a:pPr lvl="0" algn="ctr"/>
            <a:r>
              <a:rPr lang="ru-RU" sz="1600" dirty="0" smtClean="0"/>
              <a:t>Туапсинский </a:t>
            </a:r>
            <a:r>
              <a:rPr lang="ru-RU" sz="1600" dirty="0"/>
              <a:t>район" </a:t>
            </a:r>
            <a:r>
              <a:rPr lang="ru-RU" sz="1600" dirty="0" smtClean="0"/>
              <a:t>– 1 896,9 тыс</a:t>
            </a:r>
            <a:r>
              <a:rPr lang="ru-RU" sz="1600" dirty="0"/>
              <a:t>. руб.:</a:t>
            </a:r>
          </a:p>
          <a:p>
            <a:pPr marL="285750" lvl="0" indent="-285750" algn="ctr"/>
            <a:r>
              <a:rPr lang="ru-RU" sz="1600" dirty="0" smtClean="0"/>
              <a:t>* Оплата </a:t>
            </a:r>
            <a:r>
              <a:rPr lang="ru-RU" sz="1600" dirty="0"/>
              <a:t>расходов связанных с публикацией в средствах массовой информации нормативно-правовых актов муниципального образования Туапсинский район</a:t>
            </a:r>
          </a:p>
        </p:txBody>
      </p:sp>
      <p:sp>
        <p:nvSpPr>
          <p:cNvPr id="2050" name="AutoShape 2" descr="Картинки по запросу Доступное и комфортное жилье - гражданам Росс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3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8625136" cy="90758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b="1" u="sng" dirty="0" smtClean="0"/>
              <a:t>МУНИЦИПАЛЬНАЯ ПРОГРАММА    </a:t>
            </a:r>
            <a:br>
              <a:rPr lang="ru-RU" sz="2800" b="1" u="sng" dirty="0" smtClean="0"/>
            </a:br>
            <a:r>
              <a:rPr lang="ru-RU" sz="2800" b="1" u="sng" dirty="0" smtClean="0"/>
              <a:t> " ДОСТУПНАЯ СРЕДА ТУАПСИНСКОГО РАЙОНА"</a:t>
            </a:r>
            <a:endParaRPr lang="ru-RU" sz="2800" dirty="0"/>
          </a:p>
        </p:txBody>
      </p:sp>
      <p:sp>
        <p:nvSpPr>
          <p:cNvPr id="5" name="Овал 4"/>
          <p:cNvSpPr/>
          <p:nvPr/>
        </p:nvSpPr>
        <p:spPr>
          <a:xfrm>
            <a:off x="857224" y="1142984"/>
            <a:ext cx="8001024" cy="136359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РАСХОДЫ НА </a:t>
            </a:r>
            <a:r>
              <a:rPr lang="ru-RU" b="1" dirty="0" smtClean="0"/>
              <a:t>2019 </a:t>
            </a:r>
            <a:r>
              <a:rPr lang="ru-RU" b="1" dirty="0"/>
              <a:t>год - </a:t>
            </a:r>
            <a:r>
              <a:rPr lang="ru-RU" b="1" dirty="0" smtClean="0"/>
              <a:t>  40,1 </a:t>
            </a:r>
            <a:r>
              <a:rPr lang="ru-RU" b="1" dirty="0"/>
              <a:t>тыс. рублей</a:t>
            </a:r>
          </a:p>
        </p:txBody>
      </p:sp>
      <p:sp>
        <p:nvSpPr>
          <p:cNvPr id="2050" name="AutoShape 2" descr="Картинки по запросу Доступное и комфортное жилье - гражданам Росс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2857496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В рамках данной программы предусмотрены расходы на обеспечение беспрепятственного доступа к учреждениям.</a:t>
            </a:r>
            <a:endParaRPr lang="ru-RU" sz="2400" dirty="0"/>
          </a:p>
        </p:txBody>
      </p:sp>
      <p:pic>
        <p:nvPicPr>
          <p:cNvPr id="12" name="Рисунок 11" descr="\\Server38\53\БЮДЖЕТ 2016\БЮДЖЕТ ДЛЯ ГРАЖДАН\КАРТИНКИ БЮДЖЕТ ДЛЯ ГРАЖДАН\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143380"/>
            <a:ext cx="6786609" cy="242889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0733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\\Server38\53\БЮДЖЕТ 2017\БЮДЖЕТ ДЛЯ ГРАЖДАН\КАРТИНКИ\0_130b52_b81e3993_orig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4643438" y="4500570"/>
            <a:ext cx="4500562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\\Server38\53\БЮДЖЕТ 2016\БЮДЖЕТ ДЛЯ ГРАЖДАН\КАРТИНКИ БЮДЖЕТ ДЛЯ ГРАЖДАН\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09120"/>
            <a:ext cx="4644008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4016"/>
            <a:ext cx="8686800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"ОБЕСПЕЧЕНИЕ БЕЗОПАСНОСТИ НАСЕЛЕНИЯ ТУАПСИНСКОГО РАЙОНА"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04248" y="0"/>
            <a:ext cx="2316882" cy="6206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РАСХОДЫ НА </a:t>
            </a:r>
            <a:r>
              <a:rPr lang="ru-RU" sz="1400" dirty="0" smtClean="0"/>
              <a:t>2019 </a:t>
            </a:r>
            <a:r>
              <a:rPr lang="ru-RU" sz="1400" dirty="0"/>
              <a:t>год </a:t>
            </a:r>
            <a:r>
              <a:rPr lang="ru-RU" sz="1400" dirty="0" smtClean="0"/>
              <a:t>– </a:t>
            </a:r>
            <a:r>
              <a:rPr lang="ru-RU" sz="1400" dirty="0"/>
              <a:t>2 </a:t>
            </a:r>
            <a:r>
              <a:rPr lang="ru-RU" sz="1400" dirty="0" smtClean="0"/>
              <a:t> 655,0 </a:t>
            </a:r>
            <a:r>
              <a:rPr lang="ru-RU" sz="1400" dirty="0"/>
              <a:t>тыс. рублей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62199630"/>
              </p:ext>
            </p:extLst>
          </p:nvPr>
        </p:nvGraphicFramePr>
        <p:xfrm>
          <a:off x="142844" y="1000108"/>
          <a:ext cx="4143347" cy="3733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37136324"/>
              </p:ext>
            </p:extLst>
          </p:nvPr>
        </p:nvGraphicFramePr>
        <p:xfrm>
          <a:off x="4571968" y="1000108"/>
          <a:ext cx="4572032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88273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u="sng" dirty="0"/>
              <a:t>МУНИЦИПАЛЬНАЯ ПРОГРАММА "СОЦИАЛЬНАЯ ПОДДЕРЖКА ОТДЕЛЬНЫХ КАТЕГОРИЙ ГРАЖДАН </a:t>
            </a: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>МУНИЦИПАЛЬНОГО </a:t>
            </a:r>
            <a:r>
              <a:rPr lang="ru-RU" sz="2000" b="1" u="sng" dirty="0"/>
              <a:t>ОБРАЗОВАНИЯ </a:t>
            </a:r>
            <a:r>
              <a:rPr lang="ru-RU" sz="2000" b="1" u="sng" dirty="0" smtClean="0"/>
              <a:t>ТУАПСИНСКИЙ </a:t>
            </a:r>
            <a:r>
              <a:rPr lang="ru-RU" sz="2000" b="1" u="sng" dirty="0"/>
              <a:t>РАЙОН"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18516"/>
            <a:ext cx="9036496" cy="5239484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2800" b="1" dirty="0">
                <a:solidFill>
                  <a:srgbClr val="900A17"/>
                </a:solidFill>
              </a:rPr>
              <a:t>В рамках данной </a:t>
            </a:r>
            <a:r>
              <a:rPr lang="ru-RU" sz="2800" b="1" dirty="0" smtClean="0">
                <a:solidFill>
                  <a:srgbClr val="900A17"/>
                </a:solidFill>
              </a:rPr>
              <a:t>программы </a:t>
            </a:r>
            <a:r>
              <a:rPr lang="ru-RU" sz="2800" b="1" dirty="0">
                <a:solidFill>
                  <a:srgbClr val="900A17"/>
                </a:solidFill>
              </a:rPr>
              <a:t>предусмотрены расходы на выплаты доплат к пенсии муниципальным </a:t>
            </a:r>
            <a:r>
              <a:rPr lang="ru-RU" sz="2800" b="1" dirty="0" smtClean="0">
                <a:solidFill>
                  <a:srgbClr val="900A17"/>
                </a:solidFill>
              </a:rPr>
              <a:t>служащим, и оказание материальной помощи гражданам, попавшим в трудную жизненную ситуацию</a:t>
            </a:r>
            <a:endParaRPr lang="ru-RU" sz="2800" b="1" dirty="0">
              <a:solidFill>
                <a:srgbClr val="900A17"/>
              </a:solidFill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361064"/>
              </p:ext>
            </p:extLst>
          </p:nvPr>
        </p:nvGraphicFramePr>
        <p:xfrm>
          <a:off x="2571736" y="3838561"/>
          <a:ext cx="4929222" cy="2836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Документ" r:id="rId3" imgW="5929084" imgH="4732536" progId="Word.Document.12">
                  <p:embed/>
                </p:oleObj>
              </mc:Choice>
              <mc:Fallback>
                <p:oleObj name="Документ" r:id="rId3" imgW="5929084" imgH="4732536" progId="Word.Document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1736" y="3838561"/>
                        <a:ext cx="4929222" cy="283618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46085" y="1095296"/>
            <a:ext cx="79111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2019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753,3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тыс. рублей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041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9675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САНАТОРНО-КУРОРТНОГО И ТУРИСТСКОГО КОМПЛЕКСА МУНИЦИПАЛЬНОГО ОБРАЗОВАНИЯ ТУАПСИНСКИЙ РАЙОН"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1052736"/>
            <a:ext cx="8280920" cy="576064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ru-RU" b="1" dirty="0">
                <a:solidFill>
                  <a:srgbClr val="FF0000"/>
                </a:solidFill>
              </a:rPr>
              <a:t>РАСХОДЫ НА </a:t>
            </a:r>
            <a:r>
              <a:rPr lang="ru-RU" b="1" dirty="0" smtClean="0">
                <a:solidFill>
                  <a:srgbClr val="FF0000"/>
                </a:solidFill>
              </a:rPr>
              <a:t>2019 </a:t>
            </a:r>
            <a:r>
              <a:rPr lang="ru-RU" b="1" dirty="0">
                <a:solidFill>
                  <a:srgbClr val="FF0000"/>
                </a:solidFill>
              </a:rPr>
              <a:t>год </a:t>
            </a:r>
            <a:r>
              <a:rPr lang="ru-RU" b="1" dirty="0" smtClean="0">
                <a:solidFill>
                  <a:srgbClr val="FF0000"/>
                </a:solidFill>
              </a:rPr>
              <a:t>– 8 464,8 </a:t>
            </a:r>
            <a:r>
              <a:rPr lang="ru-RU" b="1" dirty="0">
                <a:solidFill>
                  <a:srgbClr val="FF0000"/>
                </a:solidFill>
              </a:rPr>
              <a:t>тыс. рублей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628800"/>
            <a:ext cx="84969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	</a:t>
            </a:r>
            <a:r>
              <a:rPr lang="ru-RU" sz="2000" b="1" dirty="0">
                <a:solidFill>
                  <a:srgbClr val="CC0066"/>
                </a:solidFill>
              </a:rPr>
              <a:t>В рамках данной </a:t>
            </a:r>
            <a:r>
              <a:rPr lang="ru-RU" sz="2000" b="1" dirty="0" smtClean="0">
                <a:solidFill>
                  <a:srgbClr val="CC0066"/>
                </a:solidFill>
              </a:rPr>
              <a:t>программы </a:t>
            </a:r>
            <a:r>
              <a:rPr lang="ru-RU" sz="2000" b="1" dirty="0">
                <a:solidFill>
                  <a:srgbClr val="CC0066"/>
                </a:solidFill>
              </a:rPr>
              <a:t>предусмотрены расходы на обеспечение деятельности управления по развитию курортов администрации МО Туапсинский район </a:t>
            </a:r>
            <a:r>
              <a:rPr lang="ru-RU" sz="2000" b="1" dirty="0" smtClean="0">
                <a:solidFill>
                  <a:srgbClr val="CC0066"/>
                </a:solidFill>
              </a:rPr>
              <a:t>– 5 853,8 </a:t>
            </a:r>
            <a:r>
              <a:rPr lang="ru-RU" sz="2000" b="1" dirty="0">
                <a:solidFill>
                  <a:srgbClr val="CC0066"/>
                </a:solidFill>
              </a:rPr>
              <a:t>тыс. руб., на выполнение муниципального задания муниципального бюджетного учреждения "Центр развития пляжного отдыха и туризма Туапсинского района" </a:t>
            </a:r>
            <a:r>
              <a:rPr lang="ru-RU" sz="2000" b="1" dirty="0" smtClean="0">
                <a:solidFill>
                  <a:srgbClr val="CC0066"/>
                </a:solidFill>
              </a:rPr>
              <a:t>– 1 960,2 тыс.руб.</a:t>
            </a:r>
          </a:p>
          <a:p>
            <a:pPr algn="just"/>
            <a:r>
              <a:rPr lang="ru-RU" sz="2000" b="1" dirty="0" smtClean="0">
                <a:solidFill>
                  <a:srgbClr val="CC0066"/>
                </a:solidFill>
              </a:rPr>
              <a:t>На рекламно-информационную поддержку санаторно-курортного и туристского комплекса – 260,0 тыс.рублей, внесение членских взносов в Ассоциацию курортных городов – </a:t>
            </a:r>
          </a:p>
          <a:p>
            <a:pPr algn="just"/>
            <a:r>
              <a:rPr lang="ru-RU" sz="2000" b="1" dirty="0" smtClean="0">
                <a:solidFill>
                  <a:srgbClr val="CC0066"/>
                </a:solidFill>
              </a:rPr>
              <a:t>390,8 тыс. руб.</a:t>
            </a:r>
            <a:endParaRPr lang="ru-RU" sz="2000" b="1" dirty="0">
              <a:solidFill>
                <a:srgbClr val="CC0066"/>
              </a:solidFill>
            </a:endParaRPr>
          </a:p>
        </p:txBody>
      </p:sp>
      <p:pic>
        <p:nvPicPr>
          <p:cNvPr id="7" name="Рисунок 6" descr="\\Server38\53\БЮДЖЕТ 2016\БЮДЖЕТ ДЛЯ ГРАЖДАН\КАРТИНКИ БЮДЖЕТ ДЛЯ ГРАЖДАН\7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5000636"/>
            <a:ext cx="3929090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\\Server38\53\БЮДЖЕТ 2017\БЮДЖЕТ ДЛЯ ГРАЖДАН\КАРТИНКИ\map-tuapse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636"/>
            <a:ext cx="3486176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485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2008"/>
            <a:ext cx="8697144" cy="548680"/>
          </a:xfrm>
        </p:spPr>
        <p:txBody>
          <a:bodyPr/>
          <a:lstStyle/>
          <a:p>
            <a:pPr algn="l"/>
            <a:r>
              <a:rPr lang="ru-RU" sz="2400" b="1" u="sng" dirty="0">
                <a:latin typeface="+mj-lt"/>
              </a:rPr>
              <a:t>НЕПРОГРАММНЫЕ РАСХОДЫ</a:t>
            </a:r>
            <a:endParaRPr lang="ru-RU" sz="2400" b="1" u="sng" dirty="0" smtClean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42984"/>
            <a:ext cx="4572000" cy="738664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обеспечение деятельности высшего должностного лица муниципального образования Туапсинский район -  2 192,1тыс. руб.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2214554"/>
            <a:ext cx="4572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1400" dirty="0"/>
              <a:t>обеспечение деятельности Совета муниципального образования Туапсинский район - </a:t>
            </a:r>
            <a:r>
              <a:rPr lang="ru-RU" sz="1400" dirty="0" smtClean="0"/>
              <a:t> 1 861,5 </a:t>
            </a:r>
            <a:r>
              <a:rPr lang="ru-RU" sz="1400" dirty="0"/>
              <a:t>тыс. 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2928934"/>
            <a:ext cx="4572000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обеспечение деятельности администрации муниципального образования Туапсинский район </a:t>
            </a:r>
            <a:r>
              <a:rPr lang="ru-RU" sz="1400" dirty="0" smtClean="0"/>
              <a:t>– </a:t>
            </a:r>
            <a:endParaRPr lang="ru-RU" sz="1400" dirty="0"/>
          </a:p>
          <a:p>
            <a:r>
              <a:rPr lang="ru-RU" sz="1400" dirty="0" smtClean="0"/>
              <a:t>83 429,8 тыс</a:t>
            </a:r>
            <a:r>
              <a:rPr lang="ru-RU" sz="1400" dirty="0"/>
              <a:t>. 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0" y="3929066"/>
            <a:ext cx="4572000" cy="73866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обеспечение деятельности финансового управления администрации муниципального образования Туапсинский район -  20 497,3 тыс. рублей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4857760"/>
            <a:ext cx="4572000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обеспечение деятельности контрольно-счетной палаты администрации муниципального образования Туапсинский район - 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6 265,1 </a:t>
            </a:r>
            <a:r>
              <a:rPr lang="ru-RU" sz="1400" dirty="0"/>
              <a:t>тыс. рублей</a:t>
            </a:r>
          </a:p>
        </p:txBody>
      </p:sp>
      <p:sp>
        <p:nvSpPr>
          <p:cNvPr id="25" name="Прямоугольник с двумя вырезанными соседними углами 24"/>
          <p:cNvSpPr/>
          <p:nvPr/>
        </p:nvSpPr>
        <p:spPr>
          <a:xfrm>
            <a:off x="5148064" y="214290"/>
            <a:ext cx="3851920" cy="1667358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Объем средств по непрограммным расходам составляет </a:t>
            </a:r>
            <a:r>
              <a:rPr lang="ru-RU" b="1" dirty="0" smtClean="0"/>
              <a:t>   140 889,7 тыс</a:t>
            </a:r>
            <a:r>
              <a:rPr lang="ru-RU" b="1" dirty="0"/>
              <a:t>. </a:t>
            </a:r>
            <a:r>
              <a:rPr lang="ru-RU" b="1" dirty="0" smtClean="0"/>
              <a:t>рублей</a:t>
            </a:r>
            <a:endParaRPr lang="ru-RU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2214555"/>
            <a:ext cx="4572000" cy="11695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осуществление отдельных полномочий Краснодарского края по созданию и организации деятельности комиссий по делам несовершеннолетних и защите их прав </a:t>
            </a:r>
            <a:r>
              <a:rPr lang="ru-RU" sz="1400" dirty="0" smtClean="0"/>
              <a:t>–                         2  489,7 </a:t>
            </a:r>
            <a:r>
              <a:rPr lang="ru-RU" sz="1400" dirty="0"/>
              <a:t>тыс.руб.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572000" y="4572008"/>
            <a:ext cx="4572000" cy="30777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расходы дорожного фонда – 483,1  тыс. рублей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572000" y="3571876"/>
            <a:ext cx="4572000" cy="7386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осуществление отдельных полномочий Краснодарского края по поддержке сельскохозяйственного производства </a:t>
            </a:r>
            <a:r>
              <a:rPr lang="ru-RU" sz="1400" dirty="0" smtClean="0"/>
              <a:t>– 617,3 </a:t>
            </a:r>
            <a:r>
              <a:rPr lang="ru-RU" sz="1400" dirty="0"/>
              <a:t>тыс.руб.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572000" y="5000636"/>
            <a:ext cx="45720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расходы по обеспечению мобилизационной подготовки экономики </a:t>
            </a:r>
            <a:r>
              <a:rPr lang="ru-RU" sz="1400" dirty="0" smtClean="0"/>
              <a:t>– 122,9 </a:t>
            </a:r>
            <a:r>
              <a:rPr lang="ru-RU" sz="1400" dirty="0"/>
              <a:t>тыс.руб.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6000768"/>
            <a:ext cx="4429124" cy="642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</a:rPr>
              <a:t>резервный фонд – 22 918,8 тыс. руб.</a:t>
            </a:r>
            <a:endParaRPr lang="ru-RU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43438" y="5786454"/>
            <a:ext cx="4500562" cy="7858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>
                    <a:lumMod val="95000"/>
                  </a:schemeClr>
                </a:solidFill>
              </a:rPr>
              <a:t>Осуществление  полномочий по составлению (изменению) списков кандидатов в присяжные заседатели федеральных судов – 12,1 тыс. руб.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56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543134"/>
              </p:ext>
            </p:extLst>
          </p:nvPr>
        </p:nvGraphicFramePr>
        <p:xfrm>
          <a:off x="0" y="-214313"/>
          <a:ext cx="9144000" cy="6858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Презентация" r:id="rId3" imgW="4570530" imgH="2570894" progId="PowerPoint.Show.12">
                  <p:embed/>
                </p:oleObj>
              </mc:Choice>
              <mc:Fallback>
                <p:oleObj name="Презентация" r:id="rId3" imgW="4570530" imgH="2570894" progId="PowerPoint.Show.12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14313"/>
                        <a:ext cx="9144000" cy="68580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вал 1"/>
          <p:cNvSpPr/>
          <p:nvPr/>
        </p:nvSpPr>
        <p:spPr>
          <a:xfrm>
            <a:off x="107504" y="1916832"/>
            <a:ext cx="1296144" cy="40324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 </a:t>
            </a:r>
          </a:p>
          <a:p>
            <a:pPr algn="ctr"/>
            <a:r>
              <a:rPr lang="ru-RU" dirty="0" err="1" smtClean="0"/>
              <a:t>посе-лений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7308304" y="1916832"/>
            <a:ext cx="1835696" cy="41764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 </a:t>
            </a:r>
            <a:r>
              <a:rPr lang="ru-RU" dirty="0" err="1" smtClean="0"/>
              <a:t>посе-лений</a:t>
            </a:r>
            <a:r>
              <a:rPr lang="ru-RU" dirty="0" smtClean="0"/>
              <a:t> (</a:t>
            </a:r>
            <a:r>
              <a:rPr lang="ru-RU" dirty="0" err="1" smtClean="0"/>
              <a:t>увеличе-ние</a:t>
            </a:r>
            <a:r>
              <a:rPr lang="ru-RU" dirty="0" smtClean="0"/>
              <a:t> на 6 </a:t>
            </a:r>
            <a:r>
              <a:rPr lang="ru-RU" dirty="0" err="1" smtClean="0"/>
              <a:t>млн.руб</a:t>
            </a:r>
            <a:r>
              <a:rPr lang="ru-RU" dirty="0" smtClean="0"/>
              <a:t> за счет местного бюджета)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5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ФИНАНСОВОЕ УПРАВЛЕНИЕ АДМИНИСТРАЦИИ МУНИЦИПАЛЬНОГО ОБРАЗОВАНИЯ ТУАПСИНСКИЙ РАЙОН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33483807"/>
              </p:ext>
            </p:extLst>
          </p:nvPr>
        </p:nvGraphicFramePr>
        <p:xfrm>
          <a:off x="0" y="1556792"/>
          <a:ext cx="914400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319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2117</TotalTime>
  <Words>4854</Words>
  <Application>Microsoft Office PowerPoint</Application>
  <PresentationFormat>Экран (4:3)</PresentationFormat>
  <Paragraphs>948</Paragraphs>
  <Slides>51</Slides>
  <Notes>3</Notes>
  <HiddenSlides>3</HiddenSlides>
  <MMClips>0</MMClips>
  <ScaleCrop>false</ScaleCrop>
  <HeadingPairs>
    <vt:vector size="6" baseType="variant">
      <vt:variant>
        <vt:lpstr>Тема</vt:lpstr>
      </vt:variant>
      <vt:variant>
        <vt:i4>6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59" baseType="lpstr">
      <vt:lpstr>Исполнительная</vt:lpstr>
      <vt:lpstr>1_Исполнительная</vt:lpstr>
      <vt:lpstr>2_Исполнительная</vt:lpstr>
      <vt:lpstr>3_Исполнительная</vt:lpstr>
      <vt:lpstr>4_Исполнительная</vt:lpstr>
      <vt:lpstr>5_Исполнительная</vt:lpstr>
      <vt:lpstr>Документ</vt:lpstr>
      <vt:lpstr>Презентация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направления бюджетной и налоговой политики на 2019 -2021 годы </vt:lpstr>
      <vt:lpstr>Основные показатели прогноза социально-экономического развития  на 2019  и на период до 2021 года </vt:lpstr>
      <vt:lpstr>Презентация PowerPoint</vt:lpstr>
      <vt:lpstr>Презентация PowerPoint</vt:lpstr>
      <vt:lpstr> Основные характеристики бюджета    (млн. руб.)</vt:lpstr>
      <vt:lpstr>Структура налоговых и неналоговых доходов</vt:lpstr>
      <vt:lpstr>Налоговые и неналоговые доходы</vt:lpstr>
      <vt:lpstr>Изменения в бюджетном и налоговом  законодательстве,  планируемые к введению (отмене) в 2019-2021 годах</vt:lpstr>
      <vt:lpstr>СТРУКТУРА БЕЗВОЗМЕЗДНЫХ ПОСТУПЛЕНИЙ</vt:lpstr>
      <vt:lpstr>РАСХОДЫ БЮДЖЕТА </vt:lpstr>
      <vt:lpstr>Презентация PowerPoint</vt:lpstr>
      <vt:lpstr>Презентация PowerPoint</vt:lpstr>
      <vt:lpstr>МУНИЦИПАЛЬНЫЕ ПРОГРАММЫ        </vt:lpstr>
      <vt:lpstr>Презентация PowerPoint</vt:lpstr>
      <vt:lpstr>Презентация PowerPoint</vt:lpstr>
      <vt:lpstr>Презентация PowerPoint</vt:lpstr>
      <vt:lpstr>                    </vt:lpstr>
      <vt:lpstr>                                  Формирование системы оценки качества образования и  образовательных результатов -  3 685,7 тыс. руб.    </vt:lpstr>
      <vt:lpstr>Реализация мер популяризации среди детей и молодежи научнообразовательной и творческой деятельности, выявление талантливой молодежи–  1 210,0 тыс. руб.</vt:lpstr>
      <vt:lpstr>Обеспечение системы образования Краснодарского края высококвалифицированными кадрами, создание механизмов мотивации педагогов к повышению качества работы  и непрерывному профессиональному развитию – 4 284,9 тыс. руб.</vt:lpstr>
      <vt:lpstr>Развитие современных механизмов, содержания и технологий дошкольного, общего и дополнительного образования. Формирование востребованной системы оценки качества образования и образовательных результатов - 1 386 183,7   тыс. руб.</vt:lpstr>
      <vt:lpstr>Презентация PowerPoint</vt:lpstr>
      <vt:lpstr>Реализация мер по специальной поддержке  отдельных категорий обучающихся – 15 156,8 тыс. руб.</vt:lpstr>
      <vt:lpstr>МУНИЦИПАЛЬНАЯ ПРОГРАММА "ТУАПСИНСКИЙ РАЙОН -  ТЕРРИТОРИЯ КОМФОРТНОГО ПРОЖИВАНИЯ"</vt:lpstr>
      <vt:lpstr> </vt:lpstr>
      <vt:lpstr>МУНИЦИПАЛЬНАЯ ПРОГРАММА «РАЗВИТИЕ КУЛЬТУРЫ В ТУАПСИНСКОМ РАЙОНЕ"</vt:lpstr>
      <vt:lpstr>МУНИЦИПАЛЬНАЯ ПРОГРАММА "РАЗВИТИЕ ФИЗИЧЕСКОЙ КУЛЬТУРЫ В ТУАПСИНСКОМ РАЙОНЕ"</vt:lpstr>
      <vt:lpstr>МУНИЦИПАЛЬНАЯ ПРОГРАММА "РАЗВИТИЕ ЖИЛИЩНО-КОММУНАЛЬНОГО ХОЗЯЙСТВА В МУНИЦИПАЛЬНОМ ОБРАЗОВАНИИ ТУАПСИНСКИЙ РАЙОН"</vt:lpstr>
      <vt:lpstr>МУНИЦИПАЛЬНАЯ ПРОГРАММА "ФУНКЦИОНИРОВАНИЕ ОРГАНОВ МЕСТНОГО САМОУПРАВЛЕНИЯ В МУНИЦИПАЛЬНОМ ОБРАЗОВАНИИ ТУАПСИНСКИЙ РАЙОН"</vt:lpstr>
      <vt:lpstr>МУНИЦИПАЛЬНАЯ ПРОГРАММА  "МОЛОДЕЖЬ ТУАПСИНСКОГО РАЙОНА"</vt:lpstr>
      <vt:lpstr>МУНИЦИПАЛЬНАЯ ПРОГРАММА "РАЗВИТИЕ АГРОПРОМЫШЛЕННОГО КОМПЛЕКСА НА ТЕРРИТОРИИ МУНИЦИПАЛЬНОГО ОБРАЗОВАНИЯ ТУАПСИНСКИЙ РАЙОН"</vt:lpstr>
      <vt:lpstr>МУНИЦИПАЛЬНАЯ ПРОГРАММА "ПО УЛУЧШЕНИЮ ПОЛОЖЕНИЯ ДЕТЕЙ В МУНИЦИПАЛЬНОМ ОБРАЗОВАНИИ ТУАПСИНСКИЙ РАЙОН"</vt:lpstr>
      <vt:lpstr>МУНИЦИПАЛЬНАЯ ПРОГРАММА "ПО УЛУЧШЕНИЮ ПОЛОЖЕНИЯ ДЕТЕЙ В МУНИЦИПАЛЬНОМ ОБРАЗОВАНИИ ТУАПСИНСКИЙ РАЙОН"</vt:lpstr>
      <vt:lpstr>МУНИЦИПАЛЬНАЯ ПРОГРАММА "РАЗВИТИЕ ЗДРАВООХРАНЕНИЯ  МУНИЦИПАЛЬНОГО ОБРАЗОВАНИЯ ТУАПСИНСКИЙ РАЙОН"</vt:lpstr>
      <vt:lpstr>МУНИЦИПАЛЬНАЯ ПРОГРАММА "СОДЕЙСТВИЕ РАЗВИТИЮ ГРАЖДАНСКОГО ОБЩЕСТВА И ГАРМОНИЗАЦИИЙ МЕЖНАЦИОНАЛЬНЫХ ОТНОШЕНИЙ"</vt:lpstr>
      <vt:lpstr>МУНИЦИПАЛЬНАЯ ПРОГРАММА "ЗАЩИТА НАСЕЛЕНИЯ И ТЕРРИТОРИИ ОТ ЧРЕЗВЫЧАЙНЫХ СИТУАЦИЙ ОБЕСПЕЧЕНИЕ ПОЖАРНОЙ БЕЗОПАСНОСТИ"</vt:lpstr>
      <vt:lpstr>ВЕДОМСТВЕННАЯ ЦЕЛЕВАЯ ПРОГРАММА "Поддержка малого и среднего предпринимательства на территории муниципального образования Туапсинский район"</vt:lpstr>
      <vt:lpstr>МУНИЦИПАЛЬНАЯ ПРОГРАММА "УПРАВЛЕНИЕ МУНИЦИПАЛЬНОЙ СОБСТВЕННОСТЬЮ"</vt:lpstr>
      <vt:lpstr>МУНИЦИПАЛЬНАЯ ПРОГРАММА "ЭКОНОМИЧЕСКОЕ РАЗВИТИЕ ТУАПСИНСКОГО РАЙОНА"</vt:lpstr>
      <vt:lpstr>МУНИЦИПАЛЬНАЯ ПРОГРАММА      " ДОСТУПНАЯ СРЕДА ТУАПСИНСКОГО РАЙОНА"</vt:lpstr>
      <vt:lpstr>МУНИЦИПАЛЬНАЯ ПРОГРАММА "ОБЕСПЕЧЕНИЕ БЕЗОПАСНОСТИ НАСЕЛЕНИЯ ТУАПСИНСКОГО РАЙОНА"</vt:lpstr>
      <vt:lpstr>МУНИЦИПАЛЬНАЯ ПРОГРАММА "СОЦИАЛЬНАЯ ПОДДЕРЖКА ОТДЕЛЬНЫХ КАТЕГОРИЙ ГРАЖДАН  МУНИЦИПАЛЬНОГО ОБРАЗОВАНИЯ ТУАПСИНСКИЙ РАЙОН"</vt:lpstr>
      <vt:lpstr>МУНИЦИПАЛЬНАЯ ПРОГРАММА "РАЗВИТИЕ САНАТОРНО-КУРОРТНОГО И ТУРИСТСКОГО КОМПЛЕКСА МУНИЦИПАЛЬНОГО ОБРАЗОВАНИЯ ТУАПСИНСКИЙ РАЙОН"</vt:lpstr>
      <vt:lpstr>НЕПРОГРАММНЫЕ РАСХОДЫ</vt:lpstr>
      <vt:lpstr>Презентация PowerPoint</vt:lpstr>
      <vt:lpstr>ФИНАНСОВОЕ УПРАВЛЕНИЕ АДМИНИСТРАЦИИ МУНИЦИПАЛЬНОГО ОБРАЗОВАНИЯ ТУАПСИНСКИЙ РАЙОН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Кулакова</dc:creator>
  <cp:lastModifiedBy>Юлия Кулакова</cp:lastModifiedBy>
  <cp:revision>287</cp:revision>
  <cp:lastPrinted>2018-11-28T09:07:59Z</cp:lastPrinted>
  <dcterms:modified xsi:type="dcterms:W3CDTF">2018-12-13T07:43:05Z</dcterms:modified>
</cp:coreProperties>
</file>