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46"/>
  </p:notesMasterIdLst>
  <p:sldIdLst>
    <p:sldId id="256" r:id="rId2"/>
    <p:sldId id="297" r:id="rId3"/>
    <p:sldId id="286" r:id="rId4"/>
    <p:sldId id="258" r:id="rId5"/>
    <p:sldId id="309" r:id="rId6"/>
    <p:sldId id="310" r:id="rId7"/>
    <p:sldId id="303" r:id="rId8"/>
    <p:sldId id="304" r:id="rId9"/>
    <p:sldId id="305" r:id="rId10"/>
    <p:sldId id="306" r:id="rId11"/>
    <p:sldId id="307" r:id="rId12"/>
    <p:sldId id="308" r:id="rId13"/>
    <p:sldId id="292" r:id="rId14"/>
    <p:sldId id="298" r:id="rId15"/>
    <p:sldId id="295" r:id="rId16"/>
    <p:sldId id="311" r:id="rId17"/>
    <p:sldId id="264" r:id="rId18"/>
    <p:sldId id="291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88" r:id="rId31"/>
    <p:sldId id="276" r:id="rId32"/>
    <p:sldId id="277" r:id="rId33"/>
    <p:sldId id="278" r:id="rId34"/>
    <p:sldId id="299" r:id="rId35"/>
    <p:sldId id="279" r:id="rId36"/>
    <p:sldId id="280" r:id="rId37"/>
    <p:sldId id="281" r:id="rId38"/>
    <p:sldId id="282" r:id="rId39"/>
    <p:sldId id="300" r:id="rId40"/>
    <p:sldId id="301" r:id="rId41"/>
    <p:sldId id="302" r:id="rId42"/>
    <p:sldId id="283" r:id="rId43"/>
    <p:sldId id="289" r:id="rId44"/>
    <p:sldId id="28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260C0C"/>
    <a:srgbClr val="FF0000"/>
    <a:srgbClr val="FF0066"/>
    <a:srgbClr val="66FF33"/>
    <a:srgbClr val="66FF66"/>
    <a:srgbClr val="00FFCC"/>
    <a:srgbClr val="0066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494" autoAdjust="0"/>
  </p:normalViewPr>
  <p:slideViewPr>
    <p:cSldViewPr>
      <p:cViewPr>
        <p:scale>
          <a:sx n="70" d="100"/>
          <a:sy n="70" d="100"/>
        </p:scale>
        <p:origin x="-2814" y="-1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3.xlsx"/><Relationship Id="rId1" Type="http://schemas.openxmlformats.org/officeDocument/2006/relationships/image" Target="../media/image11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187393285024413"/>
          <c:y val="3.3918188984292746E-2"/>
          <c:w val="0.46004367827189235"/>
          <c:h val="0.68063932049878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ysClr val="windowText" lastClr="000000"/>
              </a:solidFill>
              <a:round/>
            </a:ln>
            <a:effectLst/>
            <a:scene3d>
              <a:camera prst="orthographicFront"/>
              <a:lightRig rig="threePt" dir="t"/>
            </a:scene3d>
            <a:sp3d prstMaterial="matte">
              <a:bevelT w="114300" prst="artDeco"/>
            </a:sp3d>
          </c:spPr>
          <c:explosion val="6"/>
          <c:dPt>
            <c:idx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1"/>
            <c:bubble3D val="0"/>
            <c:spPr>
              <a:solidFill>
                <a:srgbClr val="0099CC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2"/>
            <c:bubble3D val="0"/>
            <c:spPr>
              <a:solidFill>
                <a:srgbClr val="00823B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3"/>
            <c:bubble3D val="0"/>
            <c:explosion val="16"/>
            <c:spPr>
              <a:solidFill>
                <a:srgbClr val="0000FF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4"/>
            <c:bubble3D val="0"/>
            <c:explosion val="1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23523600174978126"/>
                  <c:y val="2.7446851143523774E-2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>
                        <a:solidFill>
                          <a:srgbClr val="000066"/>
                        </a:solidFill>
                      </a:rPr>
                      <a:t>Налоговые, неналоговые доходы, прочие безвозмездные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поступления 959</a:t>
                    </a:r>
                    <a:r>
                      <a:rPr lang="ru-RU" sz="1900" baseline="0" dirty="0" smtClean="0">
                        <a:solidFill>
                          <a:srgbClr val="000066"/>
                        </a:solidFill>
                      </a:rPr>
                      <a:t>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0.15347725284339458"/>
                  <c:y val="3.5642369101845789E-2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Субвенции  </a:t>
                    </a:r>
                  </a:p>
                  <a:p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1 130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0.11551760717410324"/>
                  <c:y val="0.14464150147338126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>
                        <a:solidFill>
                          <a:srgbClr val="000066"/>
                        </a:solidFill>
                      </a:rPr>
                      <a:t>Субсидии </a:t>
                    </a:r>
                    <a:endParaRPr lang="ru-RU" sz="1900" dirty="0" smtClean="0">
                      <a:solidFill>
                        <a:srgbClr val="000066"/>
                      </a:solidFill>
                    </a:endParaRPr>
                  </a:p>
                  <a:p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219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-3.3914807524059495E-2"/>
                  <c:y val="0.22062413038762888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rgbClr val="000066"/>
                        </a:solidFill>
                        <a:latin typeface="Sylfaen" panose="010A0502050306030303" pitchFamily="18" charset="0"/>
                      </a:defRPr>
                    </a:pPr>
                    <a:r>
                      <a:rPr lang="ru-RU" sz="1800" dirty="0" smtClean="0">
                        <a:solidFill>
                          <a:srgbClr val="000066"/>
                        </a:solidFill>
                      </a:rPr>
                      <a:t>Иные </a:t>
                    </a:r>
                    <a:r>
                      <a:rPr lang="ru-RU" sz="1600" dirty="0" smtClean="0">
                        <a:solidFill>
                          <a:srgbClr val="000066"/>
                        </a:solidFill>
                      </a:rPr>
                      <a:t>межбюджетные </a:t>
                    </a:r>
                    <a:r>
                      <a:rPr lang="ru-RU" sz="1800" dirty="0" smtClean="0">
                        <a:solidFill>
                          <a:srgbClr val="000066"/>
                        </a:solidFill>
                      </a:rPr>
                      <a:t>трансферты </a:t>
                    </a:r>
                  </a:p>
                  <a:p>
                    <a:pPr>
                      <a:defRPr sz="1800" b="1">
                        <a:solidFill>
                          <a:srgbClr val="000066"/>
                        </a:solidFill>
                        <a:latin typeface="Sylfaen" panose="010A0502050306030303" pitchFamily="18" charset="0"/>
                      </a:defRPr>
                    </a:pPr>
                    <a:r>
                      <a:rPr lang="ru-RU" sz="1800" dirty="0" smtClean="0">
                        <a:solidFill>
                          <a:srgbClr val="000066"/>
                        </a:solidFill>
                      </a:rPr>
                      <a:t>25 млн. руб.</a:t>
                    </a:r>
                    <a:endParaRPr lang="ru-RU" sz="1800" dirty="0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16519542869641296"/>
                  <c:y val="7.1387240042111721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0066"/>
                        </a:solidFill>
                      </a:rPr>
                      <a:t>Дотации  </a:t>
                    </a:r>
                    <a:endParaRPr lang="ru-RU" dirty="0" smtClean="0">
                      <a:solidFill>
                        <a:srgbClr val="000066"/>
                      </a:solidFill>
                    </a:endParaRPr>
                  </a:p>
                  <a:p>
                    <a:r>
                      <a:rPr lang="ru-RU" dirty="0" smtClean="0">
                        <a:solidFill>
                          <a:srgbClr val="000066"/>
                        </a:solidFill>
                      </a:rPr>
                      <a:t>13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spPr>
              <a:solidFill>
                <a:schemeClr val="accent1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1900" b="1">
                    <a:solidFill>
                      <a:srgbClr val="000066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Лист1!$A$2:$A$6</c:f>
              <c:strCache>
                <c:ptCount val="5"/>
                <c:pt idx="0">
                  <c:v>Налоговые, неналоговые доходы, прочие безвозмездные поступления</c:v>
                </c:pt>
                <c:pt idx="1">
                  <c:v>Субвенции </c:v>
                </c:pt>
                <c:pt idx="2">
                  <c:v>Субсидии</c:v>
                </c:pt>
                <c:pt idx="3">
                  <c:v>Межбюджетные трансферты</c:v>
                </c:pt>
                <c:pt idx="4">
                  <c:v>Дотации 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958</c:v>
                </c:pt>
                <c:pt idx="1">
                  <c:v>1130</c:v>
                </c:pt>
                <c:pt idx="2">
                  <c:v>219</c:v>
                </c:pt>
                <c:pt idx="3">
                  <c:v>25</c:v>
                </c:pt>
                <c:pt idx="4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3"/>
        <c:holeSize val="50"/>
      </c:doughnutChart>
      <c:spPr>
        <a:scene3d>
          <a:camera prst="orthographicFront"/>
          <a:lightRig rig="threePt" dir="t"/>
        </a:scene3d>
        <a:sp3d prstMaterial="matte"/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hPercent val="100"/>
      <c:rotY val="170"/>
      <c:depthPercent val="10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solidFill>
          <a:srgbClr val="CCFF99">
            <a:alpha val="61961"/>
          </a:srgbClr>
        </a:solidFill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</c:spPr>
    </c:sideWall>
    <c:backWall>
      <c:thickness val="0"/>
      <c:spPr>
        <a:solidFill>
          <a:srgbClr val="CCFF99">
            <a:alpha val="61961"/>
          </a:srgbClr>
        </a:solidFill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4.8546369203849513E-2"/>
          <c:y val="0.12281684427741306"/>
          <c:w val="0.5904936570428696"/>
          <c:h val="0.8300498938963518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Продажа материальных и нематериальных активов 4%</c:v>
                </c:pt>
              </c:strCache>
            </c:strRef>
          </c:tx>
          <c:spPr>
            <a:solidFill>
              <a:srgbClr val="FF66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6.8885608048993878E-3"/>
                  <c:y val="3.1186237424437732E-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20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99781277340333E-2"/>
                  <c:y val="3.3413461211255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</c:v>
                </c:pt>
                <c:pt idx="1">
                  <c:v>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Прочие безвозмездные поступления 5%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5.5555555555555558E-3"/>
                  <c:y val="4.3217329400442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3333333333333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51</c:v>
                </c:pt>
                <c:pt idx="1">
                  <c:v>51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прибыль 
организаций 6%</c:v>
                </c:pt>
              </c:strCache>
            </c:strRef>
          </c:tx>
          <c:spPr>
            <a:solidFill>
              <a:srgbClr val="0099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5.5555555555555558E-3"/>
                  <c:y val="4.3217329400442924E-3"/>
                </c:manualLayout>
              </c:layout>
              <c:spPr/>
              <c:txPr>
                <a:bodyPr/>
                <a:lstStyle/>
                <a:p>
                  <a:pPr algn="ctr">
                    <a:defRPr lang="en-US" sz="20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333333333333332E-3"/>
                  <c:y val="2.1608664700221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52</c:v>
                </c:pt>
                <c:pt idx="1">
                  <c:v>57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ЕНВД 9%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9.72222222222222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7222222222222224E-3"/>
                  <c:y val="8.6434658800885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89</c:v>
                </c:pt>
                <c:pt idx="1">
                  <c:v>90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Арендная плата 
за землю 14%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6.9444444444444441E-3"/>
                  <c:y val="4.3217329400442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9444444444444441E-3"/>
                  <c:y val="2.1091832843737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130</c:v>
                </c:pt>
                <c:pt idx="1">
                  <c:v>139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Налог на доходы 
физических лиц 51%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6.9444444444444441E-3"/>
                  <c:y val="-4.3217329400442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11111111111112E-2"/>
                  <c:y val="1.5126065290155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478</c:v>
                </c:pt>
                <c:pt idx="1">
                  <c:v>492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gapDepth val="20"/>
        <c:shape val="cylinder"/>
        <c:axId val="35534336"/>
        <c:axId val="35535872"/>
        <c:axId val="0"/>
      </c:bar3DChart>
      <c:catAx>
        <c:axId val="35534336"/>
        <c:scaling>
          <c:orientation val="minMax"/>
        </c:scaling>
        <c:delete val="1"/>
        <c:axPos val="b"/>
        <c:majorTickMark val="out"/>
        <c:minorTickMark val="none"/>
        <c:tickLblPos val="none"/>
        <c:crossAx val="35535872"/>
        <c:crosses val="autoZero"/>
        <c:auto val="1"/>
        <c:lblAlgn val="ctr"/>
        <c:lblOffset val="100"/>
        <c:noMultiLvlLbl val="0"/>
      </c:catAx>
      <c:valAx>
        <c:axId val="35535872"/>
        <c:scaling>
          <c:orientation val="minMax"/>
          <c:max val="1000"/>
        </c:scaling>
        <c:delete val="0"/>
        <c:axPos val="l"/>
        <c:majorGridlines>
          <c:spPr>
            <a:effectLst>
              <a:glow>
                <a:schemeClr val="accent1">
                  <a:alpha val="89000"/>
                </a:schemeClr>
              </a:glow>
              <a:outerShdw blurRad="76200" dist="12700" dir="13500000" sy="-23000" kx="800400" algn="br" rotWithShape="0">
                <a:prstClr val="black">
                  <a:alpha val="20000"/>
                </a:prstClr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5534336"/>
        <c:crosses val="autoZero"/>
        <c:crossBetween val="between"/>
        <c:majorUnit val="200"/>
      </c:valAx>
    </c:plotArea>
    <c:legend>
      <c:legendPos val="tr"/>
      <c:legendEntry>
        <c:idx val="0"/>
        <c:txPr>
          <a:bodyPr/>
          <a:lstStyle/>
          <a:p>
            <a:pPr algn="l">
              <a:defRPr sz="2400" b="1" baseline="8000">
                <a:solidFill>
                  <a:srgbClr val="260C0C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algn="l">
              <a:defRPr lang="ru-RU" sz="2400" b="1" i="0" u="none" strike="noStrike" kern="1200" baseline="8000">
                <a:solidFill>
                  <a:srgbClr val="260C0C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algn="l">
              <a:defRPr lang="ru-RU" sz="2400" b="1" i="0" u="none" strike="noStrike" kern="1200" baseline="8000">
                <a:solidFill>
                  <a:srgbClr val="260C0C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 algn="l">
              <a:defRPr lang="ru-RU" sz="2400" b="1" i="0" u="none" strike="noStrike" kern="1200" baseline="8000">
                <a:solidFill>
                  <a:srgbClr val="260C0C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 algn="l">
              <a:defRPr lang="ru-RU" sz="2400" b="1" i="0" u="none" strike="noStrike" kern="1200" baseline="8000">
                <a:solidFill>
                  <a:srgbClr val="260C0C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 algn="l">
              <a:defRPr lang="ru-RU" sz="2400" b="1" i="0" u="none" strike="noStrike" kern="1200" baseline="8000">
                <a:solidFill>
                  <a:srgbClr val="260C0C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75264654418198"/>
          <c:y val="9.7943399590830604E-3"/>
          <c:w val="0.32787434383202102"/>
          <c:h val="0.95275064122719977"/>
        </c:manualLayout>
      </c:layout>
      <c:overlay val="0"/>
      <c:txPr>
        <a:bodyPr/>
        <a:lstStyle/>
        <a:p>
          <a:pPr algn="l">
            <a:defRPr sz="2400" b="1" baseline="8000">
              <a:latin typeface="Sylfaen" panose="010A0502050306030303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981189851269"/>
          <c:y val="1.2293014649965054E-2"/>
          <c:w val="0.52270188101487314"/>
          <c:h val="0.89461900432042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3300"/>
            </a:solidFill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2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7"/>
            <c:invertIfNegative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>
                <c:manualLayout>
                  <c:x val="1.4167010988246166E-2"/>
                  <c:y val="-2.2151461577853849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2060"/>
                        </a:solidFill>
                      </a:defRPr>
                    </a:pPr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86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709748063693098E-3"/>
                  <c:y val="-4.3156977466207698E-3"/>
                </c:manualLayout>
              </c:layout>
              <c:tx>
                <c:rich>
                  <a:bodyPr/>
                  <a:lstStyle/>
                  <a:p>
                    <a:pPr algn="ctr" rtl="0">
                      <a:defRPr>
                        <a:solidFill>
                          <a:srgbClr val="002060"/>
                        </a:solidFill>
                        <a:latin typeface="Sylfaen" panose="010A0502050306030303" pitchFamily="18" charset="0"/>
                      </a:defRPr>
                    </a:pPr>
                    <a:r>
                      <a:rPr lang="en-US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96</a:t>
                    </a:r>
                    <a:r>
                      <a:rPr lang="ru-RU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>
                      <a:solidFill>
                        <a:srgbClr val="002060"/>
                      </a:solidFill>
                      <a:latin typeface="Sylfaen" panose="010A0502050306030303" pitchFamily="18" charset="0"/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75030988942146E-2"/>
                  <c:y val="-4.4302923155707732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2060"/>
                        </a:solidFill>
                      </a:defRPr>
                    </a:pPr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99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5002065929476508E-3"/>
                  <c:y val="-4.4302923155707732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2060"/>
                        </a:solidFill>
                      </a:defRPr>
                    </a:pPr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102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9169076917722514E-3"/>
                  <c:y val="-4.4302923155707732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2060"/>
                        </a:solidFill>
                      </a:defRPr>
                    </a:pPr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103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705708661417423E-3"/>
                  <c:y val="2.2151461577853849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2060"/>
                        </a:solidFill>
                      </a:defRPr>
                    </a:pPr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103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 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2222222222222129E-2"/>
                  <c:y val="2.2151461577853849E-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sz="2800" b="1" dirty="0" smtClean="0">
                        <a:solidFill>
                          <a:srgbClr val="C00000"/>
                        </a:solidFill>
                        <a:latin typeface="Sylfaen" panose="010A0502050306030303" pitchFamily="18" charset="0"/>
                      </a:rPr>
                      <a:t>105</a:t>
                    </a:r>
                    <a:r>
                      <a:rPr lang="ru-RU" sz="2800" b="1" dirty="0" smtClean="0">
                        <a:solidFill>
                          <a:srgbClr val="C00000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sz="2800" b="1" dirty="0">
                      <a:solidFill>
                        <a:srgbClr val="C00000"/>
                      </a:solidFill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2.6548276742699596E-4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111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sz="2100" dirty="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город Горячий Ключ  </c:v>
                </c:pt>
                <c:pt idx="1">
                  <c:v>город Краснодар  </c:v>
                </c:pt>
                <c:pt idx="2">
                  <c:v>город Армавир  </c:v>
                </c:pt>
                <c:pt idx="3">
                  <c:v>город-курорт Анапа  </c:v>
                </c:pt>
                <c:pt idx="4">
                  <c:v>город Новороссийск  </c:v>
                </c:pt>
                <c:pt idx="5">
                  <c:v>город-курорт Геленджик  </c:v>
                </c:pt>
                <c:pt idx="6">
                  <c:v>Туапсинский р-н  </c:v>
                </c:pt>
                <c:pt idx="7">
                  <c:v>город Сочи 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86.3</c:v>
                </c:pt>
                <c:pt idx="1">
                  <c:v>96</c:v>
                </c:pt>
                <c:pt idx="2">
                  <c:v>99</c:v>
                </c:pt>
                <c:pt idx="3">
                  <c:v>101.8</c:v>
                </c:pt>
                <c:pt idx="4" formatCode="#,##0.0">
                  <c:v>102.6</c:v>
                </c:pt>
                <c:pt idx="5">
                  <c:v>103</c:v>
                </c:pt>
                <c:pt idx="6">
                  <c:v>104.7</c:v>
                </c:pt>
                <c:pt idx="7">
                  <c:v>110.5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5211520"/>
        <c:axId val="35237888"/>
      </c:barChart>
      <c:catAx>
        <c:axId val="35211520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blipFill>
            <a:blip xmlns:r="http://schemas.openxmlformats.org/officeDocument/2006/relationships" r:embed="rId1"/>
            <a:tile tx="0" ty="0" sx="100000" sy="100000" flip="none" algn="tl"/>
          </a:blipFill>
          <a:ln w="28575" cap="flat" cmpd="sng" algn="ctr">
            <a:solidFill>
              <a:schemeClr val="accent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c:spPr>
        <c:txPr>
          <a:bodyPr rot="0" vert="horz" anchor="b" anchorCtr="1"/>
          <a:lstStyle/>
          <a:p>
            <a:pPr algn="just">
              <a:defRPr b="1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defRPr>
            </a:pPr>
            <a:endParaRPr lang="ru-RU"/>
          </a:p>
        </c:txPr>
        <c:crossAx val="35237888"/>
        <c:crossesAt val="0"/>
        <c:auto val="1"/>
        <c:lblAlgn val="r"/>
        <c:lblOffset val="100"/>
        <c:noMultiLvlLbl val="0"/>
      </c:catAx>
      <c:valAx>
        <c:axId val="35237888"/>
        <c:scaling>
          <c:orientation val="minMax"/>
          <c:max val="140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35211520"/>
        <c:crosses val="autoZero"/>
        <c:crossBetween val="between"/>
        <c:majorUnit val="20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2400"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86687140679309"/>
          <c:y val="0"/>
          <c:w val="0.51313717175329909"/>
          <c:h val="0.944513798570739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layout>
                <c:manualLayout>
                  <c:x val="-2.9642214679842713E-2"/>
                  <c:y val="2.33461246811737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424505389985088E-2"/>
                  <c:y val="1.06822307497874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380475464030073"/>
                  <c:y val="8.5066292883568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45875631719790932"/>
                  <c:y val="-5.0758519267446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002060"/>
                    </a:solidFill>
                    <a:latin typeface="Bookman Old Style" panose="0205060405050502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Прочие администраторы (Федеральные агентства РФ по надзору в той или иной области,   отраслевые Министерства,  Департаменты Краснодарского края) </c:v>
                </c:pt>
                <c:pt idx="1">
                  <c:v>902– исполнительно-распорядительный орган МО (администрация                          МО Туапсинский район) 59 млн. руб.</c:v>
                </c:pt>
                <c:pt idx="2">
                  <c:v>921,992 – Управление имущественных отношений , городские поселения МО Туапсинский район  174 млн. руб.</c:v>
                </c:pt>
                <c:pt idx="3">
                  <c:v>182- Федеральная налоговая служба РФ (МИФНС России №6 по КК) 
691 млн. руб.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0.04</c:v>
                </c:pt>
                <c:pt idx="1">
                  <c:v>0.06</c:v>
                </c:pt>
                <c:pt idx="2">
                  <c:v>0.18</c:v>
                </c:pt>
                <c:pt idx="3">
                  <c:v>0.72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"/>
        <c:axId val="35278208"/>
        <c:axId val="35296384"/>
      </c:barChart>
      <c:catAx>
        <c:axId val="3527820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400" b="1">
                <a:solidFill>
                  <a:srgbClr val="002060"/>
                </a:solidFill>
                <a:latin typeface="Bookman Old Style" panose="02050604050505020204" pitchFamily="18" charset="0"/>
              </a:defRPr>
            </a:pPr>
            <a:endParaRPr lang="ru-RU"/>
          </a:p>
        </c:txPr>
        <c:crossAx val="35296384"/>
        <c:crosses val="autoZero"/>
        <c:auto val="1"/>
        <c:lblAlgn val="ctr"/>
        <c:lblOffset val="100"/>
        <c:noMultiLvlLbl val="0"/>
      </c:catAx>
      <c:valAx>
        <c:axId val="35296384"/>
        <c:scaling>
          <c:orientation val="minMax"/>
          <c:max val="0.8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35278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605475304023709E-2"/>
          <c:y val="8.5463164567036565E-2"/>
          <c:w val="0.52584112852886644"/>
          <c:h val="0.649102589718990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99CCFF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00FF00"/>
              </a:solidFill>
            </c:spPr>
          </c:dPt>
          <c:dPt>
            <c:idx val="3"/>
            <c:bubble3D val="0"/>
            <c:spPr>
              <a:solidFill>
                <a:srgbClr val="0066FF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C6528C"/>
              </a:solidFill>
            </c:spPr>
          </c:dPt>
          <c:dLbls>
            <c:dLbl>
              <c:idx val="0"/>
              <c:layout>
                <c:manualLayout>
                  <c:x val="0.14186020001151017"/>
                  <c:y val="-0.14254756856012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2963694236498775E-2"/>
                  <c:y val="0.14779439353283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126392842438919"/>
                  <c:y val="2.3955715901855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8282481948939072E-2"/>
                  <c:y val="-9.6649664021284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0554170890755112E-2"/>
                  <c:y val="-2.9526225952792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461598055665E-2"/>
                  <c:y val="-2.8694273581044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Операции с недвижимым имуществом  54%</c:v>
                </c:pt>
                <c:pt idx="1">
                  <c:v>Транспорт  17%</c:v>
                </c:pt>
                <c:pt idx="2">
                  <c:v>Торговля, общественное питание 15%</c:v>
                </c:pt>
                <c:pt idx="3">
                  <c:v>Промышленность 8%</c:v>
                </c:pt>
                <c:pt idx="4">
                  <c:v>Санаторно-курортная сфера 6%</c:v>
                </c:pt>
                <c:pt idx="5">
                  <c:v>Строительство 4%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0">
                  <c:v>521</c:v>
                </c:pt>
                <c:pt idx="1">
                  <c:v>160</c:v>
                </c:pt>
                <c:pt idx="2">
                  <c:v>147</c:v>
                </c:pt>
                <c:pt idx="3">
                  <c:v>77</c:v>
                </c:pt>
                <c:pt idx="4">
                  <c:v>62</c:v>
                </c:pt>
                <c:pt idx="5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800" b="1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8707583880435799"/>
          <c:y val="1.9411156085137354E-2"/>
          <c:w val="0.40449074094569409"/>
          <c:h val="0.95892148558304569"/>
        </c:manualLayout>
      </c:layout>
      <c:overlay val="0"/>
      <c:txPr>
        <a:bodyPr/>
        <a:lstStyle/>
        <a:p>
          <a:pPr>
            <a:defRPr sz="1800" b="1">
              <a:latin typeface="Sylfaen" panose="010A0502050306030303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depthPercent val="10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001239557685894E-2"/>
          <c:y val="0.11715803683486165"/>
          <c:w val="0.73079723013740883"/>
          <c:h val="0.882841963165143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25400" h="44450"/>
            </a:sp3d>
          </c:spPr>
          <c:explosion val="33"/>
          <c:dPt>
            <c:idx val="0"/>
            <c:bubble3D val="0"/>
            <c:explosion val="37"/>
            <c:spPr>
              <a:solidFill>
                <a:schemeClr val="tx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"/>
            <c:bubble3D val="0"/>
            <c:explosion val="37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2"/>
            <c:bubble3D val="0"/>
            <c:spPr>
              <a:solidFill>
                <a:srgbClr val="8E25A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3"/>
            <c:bubble3D val="0"/>
            <c:spPr>
              <a:solidFill>
                <a:srgbClr val="99FFCC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4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5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6"/>
            <c:bubble3D val="0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8"/>
            <c:bubble3D val="0"/>
            <c:spPr>
              <a:solidFill>
                <a:srgbClr val="FE00FE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9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0"/>
            <c:bubble3D val="0"/>
            <c:explosion val="39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1"/>
            <c:bubble3D val="0"/>
            <c:explosion val="3"/>
            <c:spPr>
              <a:solidFill>
                <a:srgbClr val="23911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Lbls>
            <c:dLbl>
              <c:idx val="0"/>
              <c:layout>
                <c:manualLayout>
                  <c:x val="9.8979105108958867E-2"/>
                  <c:y val="-6.100710811471333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371145345947399"/>
                  <c:y val="3.813471402442181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284527125252441"/>
                  <c:y val="0.1470732381963031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5845511757057476"/>
                  <c:y val="0.1953430522326294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287734447299293"/>
                  <c:y val="0.277708622500580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333608790596861E-2"/>
                  <c:y val="0.25372380545586581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3.97160034129728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7.147313821441546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8.670090084734220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8.199012569046927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3917734063562884E-2"/>
                  <c:y val="-1.4642924238827987E-6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226 312,2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23988140761636426"/>
                  <c:y val="5.2040952744794187E-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Нац.оборона</c:v>
                </c:pt>
                <c:pt idx="1">
                  <c:v>Физическая культура</c:v>
                </c:pt>
                <c:pt idx="2">
                  <c:v>ЖКХ</c:v>
                </c:pt>
                <c:pt idx="3">
                  <c:v>Обслуживание гос. и мун. долга</c:v>
                </c:pt>
                <c:pt idx="4">
                  <c:v>Культура, кинематография и СМИ</c:v>
                </c:pt>
                <c:pt idx="5">
                  <c:v>Межбюджетные трансферты</c:v>
                </c:pt>
                <c:pt idx="6">
                  <c:v>Нац.безопасность и правоохр.деятельность         </c:v>
                </c:pt>
                <c:pt idx="7">
                  <c:v>Нац.экономика</c:v>
                </c:pt>
                <c:pt idx="8">
                  <c:v>Социальная политика</c:v>
                </c:pt>
                <c:pt idx="9">
                  <c:v>Здравоохранение</c:v>
                </c:pt>
                <c:pt idx="10">
                  <c:v>Общегосударственные вопросы</c:v>
                </c:pt>
                <c:pt idx="11">
                  <c:v>Образование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22.9</c:v>
                </c:pt>
                <c:pt idx="1">
                  <c:v>114809.5</c:v>
                </c:pt>
                <c:pt idx="2">
                  <c:v>22669.599999999922</c:v>
                </c:pt>
                <c:pt idx="3">
                  <c:v>9805.7000000000007</c:v>
                </c:pt>
                <c:pt idx="4">
                  <c:v>20572.099999999922</c:v>
                </c:pt>
                <c:pt idx="5">
                  <c:v>41377.1</c:v>
                </c:pt>
                <c:pt idx="6">
                  <c:v>50815.5</c:v>
                </c:pt>
                <c:pt idx="7">
                  <c:v>20476.099999999922</c:v>
                </c:pt>
                <c:pt idx="8">
                  <c:v>75070.8</c:v>
                </c:pt>
                <c:pt idx="9">
                  <c:v>117201.60000000002</c:v>
                </c:pt>
                <c:pt idx="10">
                  <c:v>226312.2</c:v>
                </c:pt>
                <c:pt idx="11">
                  <c:v>1712263.8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314318899193808"/>
          <c:y val="0.16503190619977137"/>
          <c:w val="0.40544010990923512"/>
          <c:h val="0.83496809380022952"/>
        </c:manualLayout>
      </c:layout>
      <c:overlay val="0"/>
      <c:spPr>
        <a:effectLst>
          <a:outerShdw dist="50800" sx="1000" sy="1000" algn="ctr" rotWithShape="0">
            <a:srgbClr val="000000"/>
          </a:outerShdw>
        </a:effectLst>
      </c:spPr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solidFill>
            <a:srgbClr val="002060"/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0"/>
      <c:depthPercent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7061764980555131"/>
          <c:w val="0.54676935695538065"/>
          <c:h val="0.729382350194448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explosion val="19"/>
          <c:dPt>
            <c:idx val="0"/>
            <c:bubble3D val="0"/>
            <c:explosion val="0"/>
            <c:spPr>
              <a:solidFill>
                <a:srgbClr val="73B818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rgbClr val="FE00FE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0000FF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0.12584623797025371"/>
                  <c:y val="0.1638175912620642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 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7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12</a:t>
                    </a:r>
                    <a:r>
                      <a:rPr lang="ru-RU" baseline="0" dirty="0" smtClean="0">
                        <a:solidFill>
                          <a:schemeClr val="bg1"/>
                        </a:solidFill>
                      </a:rPr>
                      <a:t> 263,80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876202974628158E-3"/>
                  <c:y val="-9.238043739285299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55555555555582E-2"/>
                  <c:y val="-1.5884424758690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11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7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 2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0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1,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6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0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555555555555558E-3"/>
                  <c:y val="6.9976936315547886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66666666666668E-2"/>
                  <c:y val="-2.643693591530993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Образование </c:v>
                </c:pt>
                <c:pt idx="1">
                  <c:v>Культура, кинематография и СМИ </c:v>
                </c:pt>
                <c:pt idx="2">
                  <c:v>Здравоохранение</c:v>
                </c:pt>
                <c:pt idx="3">
                  <c:v>Социальная политика </c:v>
                </c:pt>
                <c:pt idx="4">
                  <c:v>Физическая культура 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1712263.8</c:v>
                </c:pt>
                <c:pt idx="1">
                  <c:v>20572.099999999919</c:v>
                </c:pt>
                <c:pt idx="2">
                  <c:v>117201.60000000002</c:v>
                </c:pt>
                <c:pt idx="3">
                  <c:v>75070.8</c:v>
                </c:pt>
                <c:pt idx="4">
                  <c:v>114809.5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9399157917760259"/>
          <c:y val="0.34421652680590481"/>
          <c:w val="0.40461953193350836"/>
          <c:h val="0.65484270667262956"/>
        </c:manualLayout>
      </c:layout>
      <c:overlay val="0"/>
      <c:spPr>
        <a:noFill/>
      </c:sp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06491-B414-4678-9256-EFA98204950C}" type="doc">
      <dgm:prSet loTypeId="urn:microsoft.com/office/officeart/2008/layout/RadialCluster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AC82D715-D749-4BB0-985B-D4F25F427DC8}" type="pres">
      <dgm:prSet presAssocID="{82706491-B414-4678-9256-EFA98204950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11888-FF0B-41A5-9550-C97AFD26B0D1}" type="presOf" srcId="{82706491-B414-4678-9256-EFA98204950C}" destId="{AC82D715-D749-4BB0-985B-D4F25F427DC8}" srcOrd="0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0.41154</cdr:x>
      <cdr:y>0.27155</cdr:y>
    </cdr:from>
    <cdr:to>
      <cdr:x>0.67707</cdr:x>
      <cdr:y>0.45013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82902" y="1642543"/>
          <a:ext cx="2376247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2 346 </a:t>
          </a:r>
        </a:p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млн. руб.</a:t>
          </a:r>
          <a:endParaRPr lang="ru-RU" sz="3200" b="1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0.10626</cdr:x>
      <cdr:y>0.03676</cdr:y>
    </cdr:from>
    <cdr:to>
      <cdr:x>0.29525</cdr:x>
      <cdr:y>0.12047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71600" y="216024"/>
          <a:ext cx="1728124" cy="4919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rgbClr val="000099"/>
              </a:solidFill>
              <a:latin typeface="Sylfaen" panose="010A0502050306030303" pitchFamily="18" charset="0"/>
            </a:rPr>
            <a:t>План 918 </a:t>
          </a:r>
          <a:r>
            <a:rPr lang="ru-RU" sz="1400" dirty="0" smtClean="0">
              <a:solidFill>
                <a:srgbClr val="000099"/>
              </a:solidFill>
              <a:latin typeface="Sylfaen" panose="010A0502050306030303" pitchFamily="18" charset="0"/>
            </a:rPr>
            <a:t> </a:t>
          </a:r>
          <a:endParaRPr lang="ru-RU" sz="1400" dirty="0">
            <a:solidFill>
              <a:srgbClr val="000099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0.39763</cdr:x>
      <cdr:y>0.03676</cdr:y>
    </cdr:from>
    <cdr:to>
      <cdr:x>0.5945</cdr:x>
      <cdr:y>0.12047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635896" y="216024"/>
          <a:ext cx="1800179" cy="4919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000099"/>
              </a:solidFill>
              <a:latin typeface="Sylfaen" panose="010A0502050306030303" pitchFamily="18" charset="0"/>
            </a:rPr>
            <a:t>Факт 962</a:t>
          </a:r>
        </a:p>
        <a:p xmlns:a="http://schemas.openxmlformats.org/drawingml/2006/main">
          <a:pPr algn="ctr"/>
          <a:endParaRPr lang="ru-RU" sz="2000" b="1" dirty="0" smtClean="0">
            <a:solidFill>
              <a:srgbClr val="00B050"/>
            </a:solidFill>
          </a:endParaRPr>
        </a:p>
        <a:p xmlns:a="http://schemas.openxmlformats.org/drawingml/2006/main">
          <a:endParaRPr lang="ru-RU" sz="1400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0.29525</cdr:x>
      <cdr:y>0.23279</cdr:y>
    </cdr:from>
    <cdr:to>
      <cdr:x>0.39312</cdr:x>
      <cdr:y>0.26599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699792" y="1368152"/>
          <a:ext cx="894924" cy="195125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0.28738</cdr:x>
      <cdr:y>0.12252</cdr:y>
    </cdr:from>
    <cdr:to>
      <cdr:x>0.41544</cdr:x>
      <cdr:y>0.23687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627784" y="540060"/>
          <a:ext cx="117098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solidFill>
                <a:srgbClr val="00B050"/>
              </a:solidFill>
            </a:rPr>
            <a:t>105 %</a:t>
          </a:r>
          <a:endParaRPr lang="ru-RU" sz="2800" b="1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0.12201</cdr:x>
      <cdr:y>0.08985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0" y="0"/>
          <a:ext cx="1115659" cy="396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>
              <a:latin typeface="Sylfaen" panose="010A0502050306030303" pitchFamily="18" charset="0"/>
            </a:rPr>
            <a:t>м</a:t>
          </a:r>
          <a:r>
            <a:rPr lang="ru-RU" sz="1600" dirty="0" smtClean="0">
              <a:latin typeface="Sylfaen" panose="010A0502050306030303" pitchFamily="18" charset="0"/>
            </a:rPr>
            <a:t>лн</a:t>
          </a:r>
          <a:r>
            <a:rPr lang="ru-RU" sz="1200" dirty="0" smtClean="0">
              <a:latin typeface="Sylfaen" panose="010A0502050306030303" pitchFamily="18" charset="0"/>
            </a:rPr>
            <a:t>. </a:t>
          </a:r>
          <a:r>
            <a:rPr lang="ru-RU" sz="1600" dirty="0" smtClean="0">
              <a:latin typeface="Sylfaen" panose="010A0502050306030303" pitchFamily="18" charset="0"/>
            </a:rPr>
            <a:t>руб. </a:t>
          </a:r>
          <a:endParaRPr lang="ru-RU" sz="1600" dirty="0">
            <a:latin typeface="Sylfaen" panose="010A0502050306030303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0.61451</cdr:x>
      <cdr:y>0.0245</cdr:y>
    </cdr:from>
    <cdr:to>
      <cdr:x>0.81088</cdr:x>
      <cdr:y>0.10243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619044" y="144016"/>
          <a:ext cx="1795683" cy="458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7 место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0.14286</cdr:y>
    </cdr:from>
    <cdr:to>
      <cdr:x>0.80645</cdr:x>
      <cdr:y>0.23377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00600" y="792088"/>
          <a:ext cx="180020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  <a:effectLst/>
              <a:latin typeface="Sylfaen" panose="010A0502050306030303" pitchFamily="18" charset="0"/>
            </a:rPr>
            <a:t>16 место </a:t>
          </a:r>
          <a:endParaRPr lang="ru-RU" sz="2000" b="1" dirty="0">
            <a:solidFill>
              <a:srgbClr val="FF0000"/>
            </a:solidFill>
            <a:effectLst/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0.25974</cdr:y>
    </cdr:from>
    <cdr:to>
      <cdr:x>0.75563</cdr:x>
      <cdr:y>0.33766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400600" y="1440160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22 место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0.37013</cdr:y>
    </cdr:from>
    <cdr:to>
      <cdr:x>0.77419</cdr:x>
      <cdr:y>0.43506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2052227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24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0.48052</cdr:y>
    </cdr:from>
    <cdr:to>
      <cdr:x>0.77419</cdr:x>
      <cdr:y>0.55844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00600" y="2664296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30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0.58442</cdr:y>
    </cdr:from>
    <cdr:to>
      <cdr:x>0.8629</cdr:x>
      <cdr:y>0.66234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3240360"/>
          <a:ext cx="23042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40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0.7013</cdr:y>
    </cdr:from>
    <cdr:to>
      <cdr:x>0.76613</cdr:x>
      <cdr:y>0.80519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3888432"/>
          <a:ext cx="14401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41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0.81818</cdr:y>
    </cdr:from>
    <cdr:to>
      <cdr:x>0.76613</cdr:x>
      <cdr:y>0.89439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30657" y="4808666"/>
          <a:ext cx="1474836" cy="447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43 место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0.54083</cdr:x>
      <cdr:y>0.0291</cdr:y>
    </cdr:from>
    <cdr:to>
      <cdr:x>0.97665</cdr:x>
      <cdr:y>0.20118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04048" y="158285"/>
          <a:ext cx="4032447" cy="93610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just"/>
          <a:r>
            <a:rPr lang="ru-RU" sz="1600" dirty="0">
              <a:solidFill>
                <a:srgbClr val="002060"/>
              </a:solidFill>
              <a:latin typeface="Bookman Old Style" panose="02050604050505020204" pitchFamily="18" charset="0"/>
              <a:ea typeface="Calibri"/>
            </a:rPr>
            <a:t>Н</a:t>
          </a:r>
          <a:r>
            <a:rPr lang="ru-RU" sz="1600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/>
            </a:rPr>
            <a:t>алог на прибыль организаций,      НДФЛ, УСН, ЕНВД, патентная   система налогообложения </a:t>
          </a:r>
        </a:p>
      </cdr:txBody>
    </cdr:sp>
  </cdr:relSizeAnchor>
  <cdr:relSizeAnchor xmlns:cdr="http://schemas.openxmlformats.org/drawingml/2006/chartDrawing">
    <cdr:from>
      <cdr:x>0.67365</cdr:x>
      <cdr:y>0.31038</cdr:y>
    </cdr:from>
    <cdr:to>
      <cdr:x>0.96849</cdr:x>
      <cdr:y>0.47178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87475" y="1800200"/>
          <a:ext cx="266429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0.53305</cdr:x>
      <cdr:y>0.22765</cdr:y>
    </cdr:from>
    <cdr:to>
      <cdr:x>0.97665</cdr:x>
      <cdr:y>0.53211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932040" y="1238405"/>
          <a:ext cx="4104456" cy="165618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</cdr:spPr>
      <cdr:txBody>
        <a:bodyPr xmlns:a="http://schemas.openxmlformats.org/drawingml/2006/main" vertOverflow="clip" wrap="square" rtlCol="0">
          <a:normAutofit/>
        </a:bodyPr>
        <a:lstStyle xmlns:a="http://schemas.openxmlformats.org/drawingml/2006/main"/>
        <a:p xmlns:a="http://schemas.openxmlformats.org/drawingml/2006/main">
          <a:pPr algn="just"/>
          <a:r>
            <a:rPr lang="ru-RU" sz="1600" dirty="0" smtClean="0">
              <a:solidFill>
                <a:srgbClr val="002060"/>
              </a:solidFill>
              <a:latin typeface="Bookman Old Style" panose="02050604050505020204" pitchFamily="18" charset="0"/>
            </a:rPr>
            <a:t>Доходы от арендной платы за землю, доходы от продажи земельных участков, доходы от уплаты части прибыли  МУП, доходы от сдачи в аренду имущества, доходы от продажи имущества</a:t>
          </a:r>
          <a:endParaRPr lang="ru-RU" sz="16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0.51748</cdr:x>
      <cdr:y>0.77037</cdr:y>
    </cdr:from>
    <cdr:to>
      <cdr:x>0.96887</cdr:x>
      <cdr:y>0.92922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88025" y="4190733"/>
          <a:ext cx="4176463" cy="86409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just"/>
          <a:r>
            <a:rPr lang="ru-RU" sz="1600" dirty="0" smtClean="0">
              <a:solidFill>
                <a:srgbClr val="002060"/>
              </a:solidFill>
              <a:latin typeface="Bookman Old Style" panose="02050604050505020204" pitchFamily="18" charset="0"/>
            </a:rPr>
            <a:t>Плата за НВОС,</a:t>
          </a:r>
        </a:p>
        <a:p xmlns:a="http://schemas.openxmlformats.org/drawingml/2006/main">
          <a:pPr algn="just"/>
          <a:r>
            <a:rPr lang="ru-RU" sz="1600" dirty="0" smtClean="0">
              <a:solidFill>
                <a:srgbClr val="002060"/>
              </a:solidFill>
              <a:latin typeface="Bookman Old Style" panose="02050604050505020204" pitchFamily="18" charset="0"/>
            </a:rPr>
            <a:t>доходы от оказания платных услуг, штрафы</a:t>
          </a:r>
          <a:endParaRPr lang="ru-RU" sz="16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0.51748</cdr:x>
      <cdr:y>0.54534</cdr:y>
    </cdr:from>
    <cdr:to>
      <cdr:x>0.96887</cdr:x>
      <cdr:y>0.7439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788024" y="2966597"/>
          <a:ext cx="4176464" cy="108012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600" dirty="0" smtClean="0">
              <a:solidFill>
                <a:srgbClr val="002060"/>
              </a:solidFill>
              <a:latin typeface="Bookman Old Style" panose="02050604050505020204" pitchFamily="18" charset="0"/>
            </a:rPr>
            <a:t>Прочие безвозмездные поступления                 (ОАО НК «Роснефть»),</a:t>
          </a:r>
        </a:p>
        <a:p xmlns:a="http://schemas.openxmlformats.org/drawingml/2006/main">
          <a:pPr algn="l"/>
          <a:r>
            <a:rPr lang="ru-RU" sz="1600" dirty="0" smtClean="0">
              <a:solidFill>
                <a:srgbClr val="002060"/>
              </a:solidFill>
              <a:latin typeface="Bookman Old Style" panose="02050604050505020204" pitchFamily="18" charset="0"/>
            </a:rPr>
            <a:t>компенсация затрат государства, платные услуги</a:t>
          </a:r>
          <a:endParaRPr lang="ru-RU" sz="16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0.08559</cdr:x>
      <cdr:y>0.76181</cdr:y>
    </cdr:from>
    <cdr:to>
      <cdr:x>0.45214</cdr:x>
      <cdr:y>0.95369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3324" y="4288160"/>
          <a:ext cx="3311955" cy="1080092"/>
        </a:xfrm>
        <a:prstGeom xmlns:a="http://schemas.openxmlformats.org/drawingml/2006/main" prst="rect">
          <a:avLst/>
        </a:prstGeom>
        <a:solidFill xmlns:a="http://schemas.openxmlformats.org/drawingml/2006/main">
          <a:srgbClr val="0082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ru-RU" sz="1800" b="1" dirty="0" smtClean="0">
            <a:solidFill>
              <a:schemeClr val="bg1"/>
            </a:solidFill>
            <a:latin typeface="Sylfaen" panose="010A0502050306030303" pitchFamily="18" charset="0"/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Sylfaen" panose="010A0502050306030303" pitchFamily="18" charset="0"/>
            </a:rPr>
            <a:t>Факт  2017 года – </a:t>
          </a:r>
        </a:p>
        <a:p xmlns:a="http://schemas.openxmlformats.org/drawingml/2006/main">
          <a:pPr algn="ctr"/>
          <a:r>
            <a:rPr lang="ru-RU" sz="2000" b="1" u="sng" dirty="0" smtClean="0">
              <a:solidFill>
                <a:schemeClr val="bg1"/>
              </a:solidFill>
              <a:latin typeface="Sylfaen" panose="010A0502050306030303" pitchFamily="18" charset="0"/>
            </a:rPr>
            <a:t>962 млн. руб. </a:t>
          </a:r>
          <a:endParaRPr lang="ru-RU" sz="2000" b="1" u="sng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0.01386</cdr:x>
      <cdr:y>0.03264</cdr:y>
    </cdr:from>
    <cdr:to>
      <cdr:x>0.18122</cdr:x>
      <cdr:y>0.12881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5252" y="183704"/>
          <a:ext cx="1512178" cy="541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>
              <a:latin typeface="Sylfaen" panose="010A0502050306030303" pitchFamily="18" charset="0"/>
            </a:rPr>
            <a:t>м</a:t>
          </a:r>
          <a:r>
            <a:rPr lang="ru-RU" sz="2400" b="1" dirty="0" smtClean="0">
              <a:latin typeface="Sylfaen" panose="010A0502050306030303" pitchFamily="18" charset="0"/>
            </a:rPr>
            <a:t>лн. руб. </a:t>
          </a:r>
          <a:endParaRPr lang="ru-RU" sz="2400" b="1" dirty="0">
            <a:latin typeface="Sylfaen" panose="010A0502050306030303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3400-D54E-4D4C-947F-32A95B38F108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8FD6-A51C-4539-9477-50890BDC8E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0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AA3C-4F29-49CA-8B28-25690F890E72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9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AA3C-4F29-49CA-8B28-25690F890E72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9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1146A-A10B-41A8-986D-85982841564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56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/>
              <a:pPr/>
              <a:t>25.05.2018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9.jpeg"/><Relationship Id="rId4" Type="http://schemas.openxmlformats.org/officeDocument/2006/relationships/image" Target="../media/image58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/>
          </a:bodyPr>
          <a:lstStyle/>
          <a:p>
            <a:pPr algn="ctr"/>
            <a:endParaRPr lang="ru-RU" b="1" dirty="0">
              <a:ln w="12700">
                <a:noFill/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7360" y="3429000"/>
            <a:ext cx="6400800" cy="1152128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5" name="Picture 1" descr="C:\Documents and Settings\KarmryanAR\Рабочий стол\kisel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099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3000372"/>
            <a:ext cx="65722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БЮДЖЕТ ДЛЯ ГРАЖДАН</a:t>
            </a:r>
          </a:p>
          <a:p>
            <a:pPr algn="ctr"/>
            <a:endParaRPr lang="ru-RU" sz="32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ИСПОЛНЕНИЕ БЮДЖЕТА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ЗА 2017 ГОД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71480"/>
            <a:ext cx="8358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МУНИЦИПАЛЬНОЕ ОБРАЗОВАНИЕ</a:t>
            </a:r>
            <a:r>
              <a:rPr lang="en-US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en-US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ТУАПСИНСКИЙ РАЙОН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12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10081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>
              <a:lnSpc>
                <a:spcPct val="100000"/>
              </a:lnSpc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Бюджет муниципального образования </a:t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Туапсинский район 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1556792"/>
            <a:ext cx="7992888" cy="41044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52736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Настоящий информационный сборник «Бюджет для граждан» посвящен отчету об исполнении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 муниципального образования Туапсинский район за 2017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год.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 является основным документом, в котором содержатся сведения о том, какие доходы получил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итогам года, на какие цели и в каком объеме были израсходованы бюджетные средства.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этом сборнике мы хотим познакомить население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Туапсинского района не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с цифрами, объемами доходов и расходов, но и пояснить, каким образом были получены соответствующие доходы и каких результатов удалось добиться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результате расходования бюджетных средств.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48680"/>
            <a:ext cx="399506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5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578" y="2724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БЮДЖЕТ МУНИЦИПАЛЬНОГО ОБРАЗОВАНИЯ </a:t>
            </a:r>
            <a:br>
              <a:rPr lang="ru-RU" sz="2800" b="1" dirty="0" smtClean="0"/>
            </a:br>
            <a:r>
              <a:rPr lang="ru-RU" sz="2800" b="1" dirty="0" smtClean="0"/>
              <a:t>ТУАПСИНСКИЙ РАЙОН</a:t>
            </a:r>
            <a:endParaRPr lang="ru-RU" sz="2800" b="1" dirty="0"/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429132"/>
            <a:ext cx="3643338" cy="21431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19643" y="1643050"/>
            <a:ext cx="8496944" cy="15716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Утвержден решением Совета муниципального образования Туапсинский район от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550 "О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бюджете муниципального образования Туапсинский район на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2017 год 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на плановый период 2018 и 2019 годов"</a:t>
            </a:r>
            <a:endParaRPr lang="en-US" sz="20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3604" y="3429000"/>
            <a:ext cx="8496944" cy="857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Публичные слушания об исполнении бюджета проведены </a:t>
            </a:r>
            <a:endParaRPr lang="ru-RU" sz="20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апреля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  <p:pic>
        <p:nvPicPr>
          <p:cNvPr id="8" name="Picture 2" descr="C:\Users\vl\Desktop\image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4500570"/>
            <a:ext cx="1571636" cy="20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7" name="Picture 1" descr="\\Server38\53\Общий доступ 2018\ИСПОЛНЕНИЕ БЮДЖЕТА\за 2017 год\IMG-20180420-WA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429132"/>
            <a:ext cx="2643206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222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928992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Порядок составления, рассмотрения и утверждения годового отчета об исполнении бюджета муниципального образования </a:t>
            </a:r>
            <a:b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Туапсинский район</a:t>
            </a:r>
            <a:endParaRPr lang="ru-RU" sz="2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980728"/>
            <a:ext cx="8928992" cy="4680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составляется финансовым управлением администрации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448780"/>
            <a:ext cx="8928992" cy="14041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Администрация муниципального образования Туапсинский район не позднее 1 апреля текущего года направляет в Контрольно-счетную палату муниципального образования Туапсинский район для подготовки заключения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*иные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документы, подлежащие представлению в Совет муниципального образования Туапсинский район одновременно с годовым отчетом об исполнении бюджета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2852936"/>
            <a:ext cx="8928992" cy="16561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  <a:buBlip>
                <a:blip r:embed="rId2"/>
              </a:buBlip>
            </a:pP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Контрольно-счетная палата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осуществляет внешнюю проверку годового отчета об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исполнении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готовит заключение на годовой отчет об исполнении бюджета муниципального образования Туапсинский район в срок, не превышающий один месяц со дня его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представления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представляет заключение на годовой отчет об исполнении бюджета муниципального образования Туапсинский район в Совет муниципального образования Туапсинский район с одновременным направлением в администрацию муниципального образования Туапсинский район"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491064"/>
            <a:ext cx="8928992" cy="1314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"Глава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после получения заключения Контрольно-счетной палаты муниципального образования Туапсинский район в течение 10 дней назначает публичные слушания по отчету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не позднее 1 мая текущего года представляет в Совет муниципального образования Туапсинский район годовой отчет об исполнении местного бюджета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5819618"/>
            <a:ext cx="8928992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утверждается решением Совета муниципального образования Туапсинский район с указанием общего объема доходов, расходов и дефицита (профицита)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6002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75"/>
            <a:ext cx="9036496" cy="756929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  <a:cs typeface="Calibri" panose="020F0502020204030204" pitchFamily="34" charset="0"/>
              </a:rPr>
              <a:t>Социально экономические показате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ли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5" y="832672"/>
            <a:ext cx="2232247" cy="1876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55776" y="1242992"/>
            <a:ext cx="6297218" cy="105560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 kern="0" dirty="0" smtClean="0">
                <a:solidFill>
                  <a:srgbClr val="002060"/>
                </a:solidFill>
                <a:latin typeface="Sylfaen" panose="010A0502050306030303" pitchFamily="18" charset="0"/>
              </a:rPr>
              <a:t>Численность населения </a:t>
            </a:r>
          </a:p>
          <a:p>
            <a:pPr algn="ctr">
              <a:defRPr/>
            </a:pPr>
            <a:r>
              <a:rPr lang="ru-RU" sz="2800" b="1" kern="0" dirty="0" smtClean="0">
                <a:solidFill>
                  <a:srgbClr val="002060"/>
                </a:solidFill>
                <a:latin typeface="Sylfaen" panose="010A0502050306030303" pitchFamily="18" charset="0"/>
              </a:rPr>
              <a:t>на 01.01.2017 год  - </a:t>
            </a:r>
            <a:r>
              <a:rPr lang="ru-RU" sz="2800" b="1" u="sng" kern="0" dirty="0" smtClean="0">
                <a:solidFill>
                  <a:srgbClr val="C00000"/>
                </a:solidFill>
                <a:latin typeface="Sylfaen" panose="010A0502050306030303" pitchFamily="18" charset="0"/>
              </a:rPr>
              <a:t>130  222 чел.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9" y="2924944"/>
            <a:ext cx="3723659" cy="136815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Объем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доходов </a:t>
            </a:r>
            <a:endParaRPr lang="ru-RU" sz="2400" b="1" kern="0" dirty="0">
              <a:solidFill>
                <a:prstClr val="black"/>
              </a:solidFill>
              <a:latin typeface="Sylfaen" panose="010A0502050306030303" pitchFamily="18" charset="0"/>
            </a:endParaRPr>
          </a:p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на 1 жителя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в 2017 году</a:t>
            </a:r>
          </a:p>
          <a:p>
            <a:pPr lvl="0"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18 013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14799" y="2924945"/>
            <a:ext cx="3672408" cy="13681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Объем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расходов</a:t>
            </a:r>
            <a:endParaRPr lang="ru-RU" sz="2400" b="1" kern="0" dirty="0">
              <a:solidFill>
                <a:prstClr val="black"/>
              </a:solidFill>
              <a:latin typeface="Sylfaen" panose="010A0502050306030303" pitchFamily="18" charset="0"/>
            </a:endParaRPr>
          </a:p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на 1 жителя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в 2017 году</a:t>
            </a:r>
          </a:p>
          <a:p>
            <a:pPr lvl="0"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18 013 руб.</a:t>
            </a:r>
          </a:p>
        </p:txBody>
      </p:sp>
      <p:sp>
        <p:nvSpPr>
          <p:cNvPr id="12" name="Равно 11"/>
          <p:cNvSpPr/>
          <p:nvPr/>
        </p:nvSpPr>
        <p:spPr>
          <a:xfrm>
            <a:off x="4243603" y="3309814"/>
            <a:ext cx="808247" cy="774475"/>
          </a:xfrm>
          <a:prstGeom prst="mathEqual">
            <a:avLst/>
          </a:prstGeom>
          <a:solidFill>
            <a:srgbClr val="00009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Объект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850" y="4602765"/>
            <a:ext cx="3888432" cy="1992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Прямоугольник 13"/>
          <p:cNvSpPr/>
          <p:nvPr/>
        </p:nvSpPr>
        <p:spPr>
          <a:xfrm>
            <a:off x="251519" y="4875778"/>
            <a:ext cx="4396207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  <a:latin typeface="Sylfaen" panose="010A0502050306030303" pitchFamily="18" charset="0"/>
              </a:rPr>
              <a:t>Величина прожиточного минимума в Краснодарском крае </a:t>
            </a:r>
          </a:p>
          <a:p>
            <a:pPr lvl="0" algn="ctr"/>
            <a:r>
              <a:rPr lang="ru-RU" sz="2000" b="1" dirty="0">
                <a:solidFill>
                  <a:schemeClr val="bg1"/>
                </a:solidFill>
                <a:latin typeface="Sylfaen" panose="010A0502050306030303" pitchFamily="18" charset="0"/>
              </a:rPr>
              <a:t>в </a:t>
            </a:r>
            <a:r>
              <a:rPr lang="ru-RU" sz="2000" b="1" dirty="0" smtClean="0">
                <a:solidFill>
                  <a:schemeClr val="bg1"/>
                </a:solidFill>
                <a:latin typeface="Sylfaen" panose="010A0502050306030303" pitchFamily="18" charset="0"/>
              </a:rPr>
              <a:t>2017 </a:t>
            </a:r>
            <a:r>
              <a:rPr lang="ru-RU" sz="2000" b="1" dirty="0">
                <a:solidFill>
                  <a:schemeClr val="bg1"/>
                </a:solidFill>
                <a:latin typeface="Sylfaen" panose="010A0502050306030303" pitchFamily="18" charset="0"/>
              </a:rPr>
              <a:t>году </a:t>
            </a:r>
          </a:p>
          <a:p>
            <a:pPr lvl="0" algn="ctr"/>
            <a:r>
              <a:rPr lang="ru-RU" sz="2800" b="1" u="sng" dirty="0">
                <a:solidFill>
                  <a:srgbClr val="0000FF"/>
                </a:solidFill>
                <a:latin typeface="Sylfaen" panose="010A0502050306030303" pitchFamily="18" charset="0"/>
              </a:rPr>
              <a:t>9 </a:t>
            </a:r>
            <a:r>
              <a:rPr lang="ru-RU" sz="2800" b="1" u="sng" dirty="0" smtClean="0">
                <a:solidFill>
                  <a:srgbClr val="0000FF"/>
                </a:solidFill>
                <a:latin typeface="Sylfaen" panose="010A0502050306030303" pitchFamily="18" charset="0"/>
              </a:rPr>
              <a:t>925 </a:t>
            </a:r>
            <a:r>
              <a:rPr lang="ru-RU" sz="2800" b="1" u="sng" dirty="0">
                <a:solidFill>
                  <a:srgbClr val="0000FF"/>
                </a:solidFill>
                <a:latin typeface="Sylfaen" panose="010A0502050306030303" pitchFamily="18" charset="0"/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6786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775"/>
            <a:ext cx="8928992" cy="778098"/>
          </a:xfrm>
        </p:spPr>
        <p:txBody>
          <a:bodyPr>
            <a:noAutofit/>
          </a:bodyPr>
          <a:lstStyle/>
          <a:p>
            <a:pPr algn="ctr"/>
            <a:r>
              <a:rPr lang="ru-RU" sz="20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Исполнение </a:t>
            </a:r>
            <a:r>
              <a:rPr lang="ru-RU" sz="20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индикативного плана по основным показателям социально-экономического </a:t>
            </a:r>
            <a:r>
              <a:rPr lang="ru-RU" sz="20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развития за </a:t>
            </a:r>
            <a:r>
              <a:rPr lang="ru-RU" sz="20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2017 </a:t>
            </a:r>
            <a:r>
              <a:rPr lang="ru-RU" sz="20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год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16897"/>
              </p:ext>
            </p:extLst>
          </p:nvPr>
        </p:nvGraphicFramePr>
        <p:xfrm>
          <a:off x="-15577" y="764704"/>
          <a:ext cx="9108504" cy="610468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485376"/>
                <a:gridCol w="822928"/>
                <a:gridCol w="792088"/>
                <a:gridCol w="1008112"/>
              </a:tblGrid>
              <a:tr h="25205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ПОКАЗАТЕЛЕЙ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2017 </a:t>
                      </a:r>
                      <a:r>
                        <a:rPr lang="ru-RU" sz="1600" b="1" u="none" strike="noStrike" dirty="0"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исполнение </a:t>
                      </a:r>
                      <a:r>
                        <a:rPr lang="ru-RU" sz="1400" b="1" u="none" strike="noStrike" dirty="0">
                          <a:effectLst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план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факт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Промышленное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производство 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объем отгруженной продукции) по крупным и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    средним предприятиям, млн. 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25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505</a:t>
                      </a:r>
                      <a:r>
                        <a:rPr lang="ru-RU" sz="1400" u="none" strike="noStrike" dirty="0" smtClean="0">
                          <a:effectLst/>
                        </a:rPr>
                        <a:t>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17 435,5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68,4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услуг транспорта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20 285,8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19 683,4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97,0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82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розничной торговли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10 496,9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10 541,7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100,4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527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общественного питания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217,2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151,7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69,8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449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платных услуг населению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2 932,2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Ввод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в эксплуатацию жилых домов, тыс. кв. м общей площади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95,0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95,1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100,1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089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Среднегодовой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уровень регистрируемой  безработицы  (в % к численности трудоспособного населения в трудоспособном возрасте)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100,0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26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Сальдированный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финансовый результат по крупным и средним организациям,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     млн.руб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23 544,6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17 818,7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75,7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30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Прибыль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прибыльных  предприятий 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23 580,1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17 036,0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72,2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012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Убыток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по всем видам деятельности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35,5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181,4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511,0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Фонд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заработной платы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12 053,3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12 691,0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105,3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75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работающих для расчета среднемесячной заработной платы по крупным и средним организациям, тыс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. чел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30,350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30,685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101,1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601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Среднемесячная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заработная плата по крупным и средним организациям, рублей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33 095,3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34 465,9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104,1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постоянного населения (среднегодовая), тыс. человек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130,230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129,992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99,8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2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40466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ОСНОВНЫЕ ХАРАКТЕРИСТИКИ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186436"/>
              </p:ext>
            </p:extLst>
          </p:nvPr>
        </p:nvGraphicFramePr>
        <p:xfrm>
          <a:off x="319202" y="404664"/>
          <a:ext cx="8640960" cy="19258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83438"/>
                <a:gridCol w="1445224"/>
                <a:gridCol w="1368152"/>
                <a:gridCol w="4244146"/>
              </a:tblGrid>
              <a:tr h="4320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Наименование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показателей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Плановые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/>
                      </a:r>
                      <a:b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</a:b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показатели 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Фактическое исполнение, 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u="none" strike="noStrike" dirty="0" smtClean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395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2 303 435,5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2 345 674,5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101,8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444 373,0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2 411 396,9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98,7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73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Дефицит (-), профицит (+)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-140 937,5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-65 722,4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х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241399"/>
              </p:ext>
            </p:extLst>
          </p:nvPr>
        </p:nvGraphicFramePr>
        <p:xfrm>
          <a:off x="253279" y="3284984"/>
          <a:ext cx="8821644" cy="3436097"/>
        </p:xfrm>
        <a:graphic>
          <a:graphicData uri="http://schemas.openxmlformats.org/drawingml/2006/table">
            <a:tbl>
              <a:tblPr>
                <a:solidFill>
                  <a:srgbClr val="EAD6E7"/>
                </a:solidFill>
                <a:tableStyleId>{08FB837D-C827-4EFA-A057-4D05807E0F7C}</a:tableStyleId>
              </a:tblPr>
              <a:tblGrid>
                <a:gridCol w="2535100"/>
                <a:gridCol w="6286544"/>
              </a:tblGrid>
              <a:tr h="24982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Источники внутреннего </a:t>
                      </a:r>
                      <a:r>
                        <a:rPr lang="ru-RU" sz="2000" u="none" strike="noStrike" kern="1200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финансирования</a:t>
                      </a: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дефицитов бюджетов - </a:t>
                      </a:r>
                      <a:b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</a:br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ВСЕГО </a:t>
                      </a:r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140 937,5 тыс</a:t>
                      </a:r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. рублей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Уменьшение остатков: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3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Погашение кредитов предоставленных из других  бюджетов бюджетной системы – 27 900,0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3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Погашение кредитов предоставленных от кредитных организаций – 80 000,0 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тыс. рублей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1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Предоставление кредитов поселениям – 7 000,0 тыс. рублей</a:t>
                      </a: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40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Увеличение остатков: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Средства от продажи акций – 3 526,5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Возврат кредитов,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предоставленных поселениям в 2016 году –                5 500,0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rowSpan="3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Привлечение бюджетного кредита – 55 000,0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0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Привлечение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коммерческого кредита – 60 000,0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0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Остатки средств на 01.01.2017 года – 131 811,0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66648" y="2492896"/>
            <a:ext cx="8568952" cy="597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ln>
                  <a:solidFill>
                    <a:srgbClr val="FFC000"/>
                  </a:solidFill>
                </a:ln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ИСТОЧНИКИ ФИНАНСИРОВАНИЯ </a:t>
            </a:r>
            <a:endParaRPr lang="ru-RU" sz="2400" b="1" dirty="0" smtClean="0">
              <a:ln w="18000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2400" b="1" dirty="0" smtClean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ДЕФИЦИТА </a:t>
            </a:r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1223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775"/>
            <a:ext cx="8928992" cy="97295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Доходы бюджета муниципального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образования Туапсинский </a:t>
            </a: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район  за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2017 </a:t>
            </a: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год 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360645"/>
              </p:ext>
            </p:extLst>
          </p:nvPr>
        </p:nvGraphicFramePr>
        <p:xfrm>
          <a:off x="0" y="773581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873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75"/>
            <a:ext cx="9036496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Исполнение бюджета по собственным доходам  </a:t>
            </a:r>
            <a:r>
              <a:rPr lang="ru-RU" sz="28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МО </a:t>
            </a:r>
            <a:r>
              <a:rPr lang="ru-RU" sz="28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Туапсинский </a:t>
            </a:r>
            <a:r>
              <a:rPr lang="ru-RU" sz="28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район </a:t>
            </a:r>
            <a:r>
              <a:rPr lang="ru-RU" sz="28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за 2017г</a:t>
            </a:r>
            <a:r>
              <a:rPr lang="ru-RU" sz="28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.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74727622"/>
              </p:ext>
            </p:extLst>
          </p:nvPr>
        </p:nvGraphicFramePr>
        <p:xfrm>
          <a:off x="0" y="980728"/>
          <a:ext cx="914400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637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15416"/>
            <a:ext cx="9144000" cy="151216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МО Туапсинский район  в рейтинге  </a:t>
            </a:r>
            <a: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</a:br>
            <a: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среди </a:t>
            </a:r>
            <a:r>
              <a:rPr lang="ru-RU" sz="2200" b="1" dirty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ГО И МР Краснодарского края по исполнению бюджета </a:t>
            </a:r>
            <a: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</a:br>
            <a: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по </a:t>
            </a:r>
            <a:r>
              <a:rPr lang="ru-RU" sz="2200" b="1" dirty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доходам  за </a:t>
            </a:r>
            <a:r>
              <a:rPr lang="ru-RU" sz="2200" b="1" dirty="0" smtClean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2017 </a:t>
            </a:r>
            <a:r>
              <a:rPr lang="ru-RU" sz="2200" b="1" dirty="0">
                <a:ln w="5080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год</a:t>
            </a:r>
            <a:endParaRPr lang="ru-RU" sz="2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8728425"/>
              </p:ext>
            </p:extLst>
          </p:nvPr>
        </p:nvGraphicFramePr>
        <p:xfrm>
          <a:off x="-252536" y="1124744"/>
          <a:ext cx="9793088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35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93610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Структура собственных доходов бюджета района в разрезе главных администраторов 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2665750"/>
              </p:ext>
            </p:extLst>
          </p:nvPr>
        </p:nvGraphicFramePr>
        <p:xfrm>
          <a:off x="0" y="1398507"/>
          <a:ext cx="9252520" cy="543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989952"/>
            <a:ext cx="6696744" cy="400110"/>
          </a:xfrm>
          <a:prstGeom prst="rect">
            <a:avLst/>
          </a:prstGeom>
          <a:solidFill>
            <a:srgbClr val="FF99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66"/>
                </a:solidFill>
              </a:rPr>
              <a:t>33 главных администратора – 962 млн. руб.   </a:t>
            </a:r>
            <a:endParaRPr lang="ru-RU" sz="2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18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52128"/>
          </a:xfrm>
        </p:spPr>
        <p:txBody>
          <a:bodyPr>
            <a:no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Исполнение собственных доходов  бюджета                          МО Туапсинский </a:t>
            </a:r>
            <a:r>
              <a:rPr lang="ru-RU" sz="24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район в разрезе основных отраслей экономики </a:t>
            </a:r>
            <a:r>
              <a:rPr lang="ru-RU" sz="24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за 2017 </a:t>
            </a:r>
            <a:r>
              <a:rPr lang="ru-RU" sz="2400" b="1" spc="150" dirty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год (уд. </a:t>
            </a:r>
            <a:r>
              <a:rPr lang="ru-RU" sz="2400" b="1" spc="15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вес в нормативе)                   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83568196"/>
              </p:ext>
            </p:extLst>
          </p:nvPr>
        </p:nvGraphicFramePr>
        <p:xfrm>
          <a:off x="54260" y="1229072"/>
          <a:ext cx="9035480" cy="5628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8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22413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БЮДЖЕТА муниципального образования Туапсинский район в расчете на одного жителя: </a:t>
            </a: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18 764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482147"/>
              </p:ext>
            </p:extLst>
          </p:nvPr>
        </p:nvGraphicFramePr>
        <p:xfrm>
          <a:off x="179512" y="1412776"/>
          <a:ext cx="8784978" cy="5095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5"/>
                <a:gridCol w="926085"/>
                <a:gridCol w="1468086"/>
                <a:gridCol w="1318311"/>
                <a:gridCol w="1966131"/>
              </a:tblGrid>
              <a:tr h="587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План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исполнения расходов в общем объеме расходов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2 444 373,0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2 411 396,9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235 807,2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226 312,2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22,9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менее  0,1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51 606,1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50 815,5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98,5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23 429,7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20 476,1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87,4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26 032,1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22 669,6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Образование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1 726  136,4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1 712 263,8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71,0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Культура, кинематография и средства массовой информации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20 990,2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20 572,1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Здравоохранение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117 312,5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117 201,6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75 823,0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75 070,8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Физическая культура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116 000,4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114 809,5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9 823,3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9 805,7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Межбюджетные трансферты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41 377,1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41 377,1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95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48634931"/>
              </p:ext>
            </p:extLst>
          </p:nvPr>
        </p:nvGraphicFramePr>
        <p:xfrm>
          <a:off x="179512" y="28763"/>
          <a:ext cx="8964488" cy="68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858280" cy="64294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БЮДЖЕТА муниципального образования Туапсинский район в расчете на одного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жителя </a:t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 2017 году -  18 764 руб.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17383218"/>
              </p:ext>
            </p:extLst>
          </p:nvPr>
        </p:nvGraphicFramePr>
        <p:xfrm>
          <a:off x="0" y="2060848"/>
          <a:ext cx="9144000" cy="47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Исполнение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бюджета муниципального образования Туапсинский район  по отраслям социальной сферы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2017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570889"/>
              </p:ext>
            </p:extLst>
          </p:nvPr>
        </p:nvGraphicFramePr>
        <p:xfrm>
          <a:off x="251520" y="1340768"/>
          <a:ext cx="8643997" cy="23709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13576"/>
                <a:gridCol w="1157199"/>
                <a:gridCol w="1021057"/>
                <a:gridCol w="2552165"/>
              </a:tblGrid>
              <a:tr h="3985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 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План,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расходов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общем объеме расходов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</a:tr>
              <a:tr h="24510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тыс. рублей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444 373,0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411 396,9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584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расходы </a:t>
                      </a:r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социальную сферу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2 056 262,5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2 039 917,8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84,6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584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1 726 136,4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1 712 263,8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46337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и средства массовой информации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20 990,2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20 572,1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117 312,5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117 201,6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75 823,0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75 070,8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116 000,4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114 809,5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2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683568" y="116632"/>
            <a:ext cx="7776864" cy="208823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ИСПОЛНЕНИЕ БЮДЖЕТА МУНИЦИПАЛЬНОГО ОБРАЗОВАНИЯ ТУАПСИНСКИЙ РАЙОН  В РАМКАХ МУНИЦИПАЛЬНЫХ ПРОГРАММ                   </a:t>
            </a:r>
            <a:r>
              <a:rPr lang="ru-RU" sz="2200" b="1" dirty="0" smtClean="0">
                <a:solidFill>
                  <a:srgbClr val="FFFF00"/>
                </a:solidFill>
              </a:rPr>
              <a:t>план 2 316,7 млн. рублей факт  2 286,9 млн. рублей (98,7%)</a:t>
            </a:r>
            <a:endParaRPr lang="ru-RU" sz="2200" b="1" dirty="0">
              <a:solidFill>
                <a:srgbClr val="FFFF00"/>
              </a:solidFill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251520" y="2420888"/>
            <a:ext cx="4464496" cy="3528392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33CC"/>
                </a:solidFill>
              </a:rPr>
              <a:t>Расходная часть бюджета </a:t>
            </a:r>
            <a:r>
              <a:rPr lang="ru-RU" sz="2000" b="1" dirty="0" smtClean="0">
                <a:solidFill>
                  <a:srgbClr val="0033CC"/>
                </a:solidFill>
              </a:rPr>
              <a:t>была сформирована </a:t>
            </a:r>
            <a:r>
              <a:rPr lang="ru-RU" sz="2000" b="1" dirty="0">
                <a:solidFill>
                  <a:srgbClr val="0033CC"/>
                </a:solidFill>
              </a:rPr>
              <a:t>и представлена в программном </a:t>
            </a:r>
            <a:r>
              <a:rPr lang="ru-RU" sz="2000" b="1" dirty="0" smtClean="0">
                <a:solidFill>
                  <a:srgbClr val="0033CC"/>
                </a:solidFill>
              </a:rPr>
              <a:t>формате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на</a:t>
            </a:r>
            <a:r>
              <a:rPr lang="ru-RU" sz="2000" b="1" dirty="0" smtClean="0">
                <a:solidFill>
                  <a:srgbClr val="0033CC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основе </a:t>
            </a:r>
            <a:r>
              <a:rPr lang="ru-RU" sz="2000" b="1" dirty="0" smtClean="0">
                <a:solidFill>
                  <a:srgbClr val="FF0000"/>
                </a:solidFill>
              </a:rPr>
              <a:t>20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муниципальных программ 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</a:rPr>
              <a:t>Туапсинского </a:t>
            </a:r>
            <a:r>
              <a:rPr lang="ru-RU" sz="2000" b="1" dirty="0">
                <a:solidFill>
                  <a:srgbClr val="0033CC"/>
                </a:solidFill>
              </a:rPr>
              <a:t>района</a:t>
            </a:r>
          </a:p>
        </p:txBody>
      </p:sp>
      <p:sp>
        <p:nvSpPr>
          <p:cNvPr id="4" name="Овальная выноска 3"/>
          <p:cNvSpPr/>
          <p:nvPr/>
        </p:nvSpPr>
        <p:spPr>
          <a:xfrm>
            <a:off x="4788024" y="2420888"/>
            <a:ext cx="4248472" cy="3528392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Более 87 </a:t>
            </a:r>
            <a:r>
              <a:rPr lang="ru-RU" sz="2000" b="1" dirty="0">
                <a:solidFill>
                  <a:srgbClr val="FF0000"/>
                </a:solidFill>
              </a:rPr>
              <a:t>процентов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0033CC"/>
                </a:solidFill>
              </a:rPr>
              <a:t>расходов, распределенных в рамках муниципальных программ, имеют социальную направленность </a:t>
            </a:r>
            <a:r>
              <a:rPr lang="ru-RU" sz="2000" b="1" dirty="0" smtClean="0">
                <a:solidFill>
                  <a:srgbClr val="0033CC"/>
                </a:solidFill>
              </a:rPr>
              <a:t>или 83% </a:t>
            </a:r>
            <a:r>
              <a:rPr lang="ru-RU" sz="2000" b="1" dirty="0">
                <a:solidFill>
                  <a:srgbClr val="0033CC"/>
                </a:solidFill>
              </a:rPr>
              <a:t>от общих расходов </a:t>
            </a:r>
          </a:p>
        </p:txBody>
      </p:sp>
    </p:spTree>
    <p:extLst>
      <p:ext uri="{BB962C8B-B14F-4D97-AF65-F5344CB8AC3E}">
        <p14:creationId xmlns:p14="http://schemas.microsoft.com/office/powerpoint/2010/main" val="211790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ПРОГРАММЫ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404324"/>
              </p:ext>
            </p:extLst>
          </p:nvPr>
        </p:nvGraphicFramePr>
        <p:xfrm>
          <a:off x="285719" y="714357"/>
          <a:ext cx="8501122" cy="5857914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86413"/>
                <a:gridCol w="1317764"/>
                <a:gridCol w="905719"/>
                <a:gridCol w="991226"/>
              </a:tblGrid>
              <a:tr h="5661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19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2 444 373,0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2 411 396,9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образования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1 358  956,2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1 358 769,2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"Туапсинский район - территория комфортного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проживания»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308 984,3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294 323,1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муниципальными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финансами»</a:t>
                      </a:r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48 823,3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48 805,7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ультуры  в Туапсинском 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78 781,6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78 199,0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 и спорта в  Туапсинском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110 378,3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109 855,8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хозяйства в муниципальном образовании 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11 324,6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7 971,3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81 503,7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73 174,0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"Молодежь Туапсинского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8 575,8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8 575,8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"Развитие агропромышленного комплекса на территории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3 092,5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2 498,2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«По улучшению положения детей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образовании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70 320,1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69 800,6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6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454677"/>
              </p:ext>
            </p:extLst>
          </p:nvPr>
        </p:nvGraphicFramePr>
        <p:xfrm>
          <a:off x="357158" y="714356"/>
          <a:ext cx="8501123" cy="5860077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14974"/>
                <a:gridCol w="1285884"/>
                <a:gridCol w="1000132"/>
                <a:gridCol w="1000133"/>
              </a:tblGrid>
              <a:tr h="567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491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110 689,2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110 578,2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9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«Содействие развитию гражданского общества и гармонизации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межнациональных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отношений"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11 574,6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11 404,7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57 792,7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57 349,9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целевая программа "Поддержка малого и среднего предпринимательства на территории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30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муниципальной собственностью"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20 030,3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20 014,7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1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10 433,2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10 315,7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13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"Доступная среда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2 284,6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2 284,6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безопасности населения Туапсинского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12 372,2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12 372,1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«Социальная поддержка отдельных категорий граждан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3 104,4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2 914,4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909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санаторно-курортного и туристского комплекса муниципального образования Туапсинский район»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7 580,1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7 557,7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246150" cy="10274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00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8367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en-US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 в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Туапсинский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район». Расходы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- 1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358 769,2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86123"/>
              </p:ext>
            </p:extLst>
          </p:nvPr>
        </p:nvGraphicFramePr>
        <p:xfrm>
          <a:off x="357158" y="928669"/>
          <a:ext cx="8429684" cy="3834038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70249"/>
                <a:gridCol w="8359435"/>
              </a:tblGrid>
              <a:tr h="47164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отраслевого органа и муниципальных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казенных учреждений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102 705,8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757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государственных полномочий по обеспечению государственных гарантий реализации прав на получение общедоступного и бесплатного образования - </a:t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1 182 432,5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33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государственной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итоговой аттестации – 2 865,9 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8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капитального ремонта спортивных залов общеобразовательных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организаций, приобретение автобусов для образовательных организаций – 6 662,2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8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поэтапное повышение уровня средней заработной платы - </a:t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8 888,5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716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доплат отдельным категориям работников в 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организациях – 2 976,5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733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обеспечению выплаты компенсации части родительской платы -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15 733,7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786322"/>
            <a:ext cx="3349606" cy="207167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786322"/>
            <a:ext cx="2620661" cy="1902683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8" name="AutoShape 2" descr="https://tuapseregion.ru/upload/iblock/70b/P90103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tuapseregion.ru/upload/iblock/70b/P90103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 descr="C:\Documents and Settings\KarmryanAR\Рабочий стол\P90103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768462"/>
            <a:ext cx="2428892" cy="1732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91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\\Server38\53\БЮДЖЕТ 2016\БЮДЖЕТ ДЛЯ ГРАЖДАН\КАРТИНКИ БЮДЖЕТ ДЛЯ ГРАЖДАН\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714620"/>
            <a:ext cx="2928958" cy="292895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94754"/>
              </p:ext>
            </p:extLst>
          </p:nvPr>
        </p:nvGraphicFramePr>
        <p:xfrm>
          <a:off x="285720" y="5715016"/>
          <a:ext cx="8501122" cy="7143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501122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социальные выплаты на оплату жилого помещения по договору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найма – 960,0 тыс.руб.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596" y="428604"/>
          <a:ext cx="8286808" cy="2050213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8286808"/>
              </a:tblGrid>
              <a:tr h="10919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1 351,7 тыс. 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79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1 508,4 тыс.руб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5032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учащихся образовательных организаций – 32 684,0 тыс. руб.</a:t>
                      </a:r>
                      <a:endParaRPr lang="ru-RU" sz="1600" b="1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G: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714620"/>
            <a:ext cx="5000660" cy="2959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5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«Туапсинский район – территория 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комфортного проживания» 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294 323,1 тыс. руб.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\\Server38\53\Общий доступ 2018\ИСПОЛНЕНИЕ БЮДЖЕТА\за 2017 год\БЮДЖЕТ ДЛЯ ГРАЖДАН\IMG-20180422-WA0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124" y="1628800"/>
            <a:ext cx="3013332" cy="2412268"/>
          </a:xfrm>
          <a:prstGeom prst="rect">
            <a:avLst/>
          </a:prstGeom>
          <a:noFill/>
        </p:spPr>
      </p:pic>
      <p:pic>
        <p:nvPicPr>
          <p:cNvPr id="22530" name="Picture 2" descr="\\Server38\53\Общий доступ 2018\ИСПОЛНЕНИЕ БЮДЖЕТА\за 2017 год\БЮДЖЕТ ДЛЯ ГРАЖДАН\IMG-20180422-WA0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650882" y="4041068"/>
            <a:ext cx="3025574" cy="2412268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39552" y="1628800"/>
            <a:ext cx="4896544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</a:t>
            </a:r>
          </a:p>
          <a:p>
            <a:pPr algn="ctr">
              <a:buSzPct val="133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следующие цели:</a:t>
            </a:r>
          </a:p>
          <a:p>
            <a:pPr>
              <a:buSzPct val="133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и казенного учреждения –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6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233,8 тыс. руб.</a:t>
            </a:r>
          </a:p>
          <a:p>
            <a:pPr>
              <a:buSzPct val="133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капитальных ремонтов объектов социальной сферы -                               68 951,5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SzPct val="133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завершение строительства общеобразовательной школы на  400 мест и детского дошкольного учреждения на 150 мест в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с.Тенгинка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Туапсинского района – 219 137,8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21320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48 805,7 тыс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2242" y="3724549"/>
            <a:ext cx="4599517" cy="294481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Овал 4"/>
          <p:cNvSpPr/>
          <p:nvPr/>
        </p:nvSpPr>
        <p:spPr>
          <a:xfrm>
            <a:off x="251520" y="1553218"/>
            <a:ext cx="8640960" cy="230440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В рамках данной программы осуществлялись расходы на оплату процентов за пользование бюджетным и коммерческим </a:t>
            </a:r>
            <a:r>
              <a:rPr lang="ru-RU" sz="2400" dirty="0" smtClean="0">
                <a:solidFill>
                  <a:schemeClr val="bg1"/>
                </a:solidFill>
              </a:rPr>
              <a:t>кредитами, а также предоставлялись дотации поселениям.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культуры в Туапсинском районе»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в объеме 78 199,0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рублей направлены на: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8" y="4714884"/>
            <a:ext cx="2659752" cy="185738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285720" y="1500174"/>
            <a:ext cx="2857520" cy="150019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*обеспечение деятельности отраслевого органа, казенного учреждения и учреждений дополнительного образования детей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60 658,0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214678" y="1428736"/>
            <a:ext cx="2786082" cy="185738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*поэтапное повышение уровня средней заработной платы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15 849,0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072198" y="1500174"/>
            <a:ext cx="2786082" cy="150019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 социальные выплаты на оплату жилого помещения по договору найма – 40,0 тыс.руб.</a:t>
            </a:r>
            <a:endParaRPr lang="ru-RU" sz="1200" b="1" i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ctr"/>
            <a:endParaRPr lang="ru-RU" sz="800" dirty="0">
              <a:solidFill>
                <a:srgbClr val="FF0066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500298" y="3500438"/>
            <a:ext cx="3571900" cy="207170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buFont typeface="Arial" charset="0"/>
              <a:buChar char="•"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осуществление отдельных полномочий Краснодарского края по предоставлению мер </a:t>
            </a:r>
            <a:r>
              <a:rPr lang="ru-RU" sz="12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соцподдержки</a:t>
            </a: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в виде компенсации расходов на оплату  жилых помещений, отопления  и освещения </a:t>
            </a:r>
            <a:r>
              <a:rPr lang="ru-RU" sz="12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педработникам</a:t>
            </a: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56,6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4282" y="3071810"/>
            <a:ext cx="2643238" cy="11430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buFont typeface="Arial" charset="0"/>
              <a:buChar char="•"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доплаты водителям–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162,5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857884" y="3071810"/>
            <a:ext cx="3071834" cy="142876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 проведение мероприятий -  1 432,9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Documents and Settings\KarmryanAR\Рабочий стол\Image0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643447"/>
            <a:ext cx="2571768" cy="1870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38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30000"/>
                <a:satMod val="120000"/>
              </a:schemeClr>
              <a:schemeClr val="bg2">
                <a:tint val="7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418345"/>
              </p:ext>
            </p:extLst>
          </p:nvPr>
        </p:nvGraphicFramePr>
        <p:xfrm>
          <a:off x="285720" y="1571612"/>
          <a:ext cx="8572560" cy="121920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286412"/>
                <a:gridCol w="3286148"/>
              </a:tblGrid>
              <a:tr h="12192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«Обеспечение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деятельности учреждений по реализации государственной политики в сфере физической культуры и спорта на муниципальном уровне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 – 3 075,0 </a:t>
                      </a:r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400" b="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endParaRPr lang="ru-RU" sz="1400" b="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отраслевого органа</a:t>
                      </a:r>
                      <a:endParaRPr lang="ru-RU" sz="1400" b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189453"/>
              </p:ext>
            </p:extLst>
          </p:nvPr>
        </p:nvGraphicFramePr>
        <p:xfrm>
          <a:off x="285720" y="2620332"/>
          <a:ext cx="8572560" cy="152209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286412"/>
                <a:gridCol w="3286148"/>
              </a:tblGrid>
              <a:tr h="365761">
                <a:tc row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детско-юношеского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спорта"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105 722,9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</a:rPr>
                        <a:t>обеспечение деятельности спортивных школ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оплату жилого помещения по договору найма</a:t>
                      </a: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6729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финансирование доплат отдельным категориям работников</a:t>
                      </a:r>
                    </a:p>
                    <a:p>
                      <a:pPr marL="0" algn="ctr" defTabSz="914400" rtl="0" eaLnBrk="1" fontAlgn="ctr" latinLnBrk="0" hangingPunct="1"/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564979"/>
              </p:ext>
            </p:extLst>
          </p:nvPr>
        </p:nvGraphicFramePr>
        <p:xfrm>
          <a:off x="285720" y="4000504"/>
          <a:ext cx="8572560" cy="57150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286412"/>
                <a:gridCol w="3286148"/>
              </a:tblGrid>
              <a:tr h="57150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массового спорта" – 1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057,9 тыс.руб.</a:t>
                      </a: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спортивных мероприятий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«Развитие физической культуры и спорта 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Туапсинском районе»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109 855,8 тыс. руб.</a:t>
            </a:r>
            <a:endParaRPr lang="ru-RU" dirty="0"/>
          </a:p>
        </p:txBody>
      </p:sp>
      <p:pic>
        <p:nvPicPr>
          <p:cNvPr id="10" name="Рисунок 9" descr="33059-480-crop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643446"/>
            <a:ext cx="3214710" cy="1857388"/>
          </a:xfrm>
          <a:prstGeom prst="rect">
            <a:avLst/>
          </a:prstGeom>
        </p:spPr>
      </p:pic>
      <p:pic>
        <p:nvPicPr>
          <p:cNvPr id="19457" name="Picture 1" descr="C:\Documents and Settings\KarmryanAR\Рабочий стол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643446"/>
            <a:ext cx="3571900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90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978" y="11663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жилищно-коммунального хозяйства в МО Туапсинский район»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7 971,3 тыс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489116"/>
              </p:ext>
            </p:extLst>
          </p:nvPr>
        </p:nvGraphicFramePr>
        <p:xfrm>
          <a:off x="285720" y="1922139"/>
          <a:ext cx="8643998" cy="50006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43998"/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отраслевого органа и муниципального бюджетного учреждения – 5 804,1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131959"/>
              </p:ext>
            </p:extLst>
          </p:nvPr>
        </p:nvGraphicFramePr>
        <p:xfrm>
          <a:off x="285720" y="2500306"/>
          <a:ext cx="8643998" cy="79152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43998"/>
              </a:tblGrid>
              <a:tr h="7915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учреждений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социальной сферы приборами учета тепловой энергии – 410,6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13761"/>
              </p:ext>
            </p:extLst>
          </p:nvPr>
        </p:nvGraphicFramePr>
        <p:xfrm>
          <a:off x="285720" y="3357562"/>
          <a:ext cx="8643998" cy="67664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643998"/>
              </a:tblGrid>
              <a:tr h="676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ведению учета граждан, нуждающихся в жилых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помещениях – 497,6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F:\schema_1.1.5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797152"/>
            <a:ext cx="3214710" cy="18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Копия-00011-300x2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714884"/>
            <a:ext cx="2428892" cy="197167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20" y="4143380"/>
            <a:ext cx="8643998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расходы (приобретение насосного оборудования, автошин , 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аккумуляторов на мусоровозы) – 1 259,0 тыс. 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786842" cy="9537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«Функционирование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органов местного самоуправления в МО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73 174,0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857628"/>
            <a:ext cx="328614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G:\PO_server_obmena_dannym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000504"/>
            <a:ext cx="5151445" cy="2428892"/>
          </a:xfrm>
          <a:prstGeom prst="rect">
            <a:avLst/>
          </a:prstGeom>
          <a:noFill/>
        </p:spPr>
      </p:pic>
      <p:sp>
        <p:nvSpPr>
          <p:cNvPr id="11" name="Параллелограмм 10"/>
          <p:cNvSpPr/>
          <p:nvPr/>
        </p:nvSpPr>
        <p:spPr>
          <a:xfrm>
            <a:off x="142844" y="1714488"/>
            <a:ext cx="2571768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Основное мероприятие «Обеспечение деятельности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казенных учреждений» –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65 807,7 тыс. руб.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2357422" y="1714488"/>
            <a:ext cx="2571768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содержание муниципальных казенных учреждений "Многофункциональный центр", </a:t>
            </a:r>
          </a:p>
          <a:p>
            <a:pPr lvl="0" algn="ctr">
              <a:buFont typeface="Arial" charset="0"/>
              <a:buChar char="•"/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"Центр обеспечения деятельности органов местного самоуправления" </a:t>
            </a:r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2000232" y="1643050"/>
            <a:ext cx="1214446" cy="571504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4572000" y="1714488"/>
            <a:ext cx="2500330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Основное мероприятие «Повышение эффективности работы органов местного самоуправления и подведомственных организаций» -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7 366,3 тыс. руб.</a:t>
            </a:r>
            <a:endPara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араллелограмм 15"/>
          <p:cNvSpPr/>
          <p:nvPr/>
        </p:nvSpPr>
        <p:spPr>
          <a:xfrm>
            <a:off x="6715140" y="1785926"/>
            <a:ext cx="2286016" cy="2071702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развитие электронного документооборота, оказание услуг </a:t>
            </a:r>
            <a:r>
              <a:rPr lang="ru-RU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покопийного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обслуживания, тех. сопровождение программных продуктов "АС "Бюджет", АС "УРМ", ПО "Сервер обмена данными"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>
            <a:off x="6215074" y="1571612"/>
            <a:ext cx="1214446" cy="571504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«Молодежь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– 8 575,8 тыс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картинки для бюджета\слайд 29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643446"/>
            <a:ext cx="2857520" cy="20041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357158" y="1714488"/>
            <a:ext cx="6267595" cy="2774850"/>
            <a:chOff x="464605" y="1582522"/>
            <a:chExt cx="6267595" cy="2774850"/>
          </a:xfrm>
        </p:grpSpPr>
        <p:sp>
          <p:nvSpPr>
            <p:cNvPr id="7" name="Полилиния 6"/>
            <p:cNvSpPr/>
            <p:nvPr/>
          </p:nvSpPr>
          <p:spPr>
            <a:xfrm>
              <a:off x="2454861" y="2296902"/>
              <a:ext cx="2303685" cy="832233"/>
            </a:xfrm>
            <a:custGeom>
              <a:avLst/>
              <a:gdLst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94087 w 2303685"/>
                <a:gd name="connsiteY0" fmla="*/ 0 h 832233"/>
                <a:gd name="connsiteX1" fmla="*/ 2294087 w 2303685"/>
                <a:gd name="connsiteY1" fmla="*/ 258986 h 832233"/>
                <a:gd name="connsiteX2" fmla="*/ 10007 w 2303685"/>
                <a:gd name="connsiteY2" fmla="*/ 258986 h 832233"/>
                <a:gd name="connsiteX3" fmla="*/ 10007 w 2303685"/>
                <a:gd name="connsiteY3" fmla="*/ 375977 h 83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685" h="832233">
                  <a:moveTo>
                    <a:pt x="2294087" y="0"/>
                  </a:moveTo>
                  <a:cubicBezTo>
                    <a:pt x="2294087" y="86329"/>
                    <a:pt x="2303685" y="832233"/>
                    <a:pt x="2294087" y="258986"/>
                  </a:cubicBezTo>
                  <a:lnTo>
                    <a:pt x="10007" y="258986"/>
                  </a:lnTo>
                  <a:cubicBezTo>
                    <a:pt x="10007" y="297983"/>
                    <a:pt x="0" y="468344"/>
                    <a:pt x="10007" y="375977"/>
                  </a:cubicBez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750621" y="1582522"/>
              <a:ext cx="3981579" cy="766927"/>
            </a:xfrm>
            <a:custGeom>
              <a:avLst/>
              <a:gdLst>
                <a:gd name="connsiteX0" fmla="*/ 0 w 3981579"/>
                <a:gd name="connsiteY0" fmla="*/ 76693 h 766927"/>
                <a:gd name="connsiteX1" fmla="*/ 76693 w 3981579"/>
                <a:gd name="connsiteY1" fmla="*/ 0 h 766927"/>
                <a:gd name="connsiteX2" fmla="*/ 3904886 w 3981579"/>
                <a:gd name="connsiteY2" fmla="*/ 0 h 766927"/>
                <a:gd name="connsiteX3" fmla="*/ 3981579 w 3981579"/>
                <a:gd name="connsiteY3" fmla="*/ 76693 h 766927"/>
                <a:gd name="connsiteX4" fmla="*/ 3981579 w 3981579"/>
                <a:gd name="connsiteY4" fmla="*/ 690234 h 766927"/>
                <a:gd name="connsiteX5" fmla="*/ 3904886 w 3981579"/>
                <a:gd name="connsiteY5" fmla="*/ 766927 h 766927"/>
                <a:gd name="connsiteX6" fmla="*/ 76693 w 3981579"/>
                <a:gd name="connsiteY6" fmla="*/ 766927 h 766927"/>
                <a:gd name="connsiteX7" fmla="*/ 0 w 3981579"/>
                <a:gd name="connsiteY7" fmla="*/ 690234 h 766927"/>
                <a:gd name="connsiteX8" fmla="*/ 0 w 3981579"/>
                <a:gd name="connsiteY8" fmla="*/ 76693 h 76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1579" h="766927">
                  <a:moveTo>
                    <a:pt x="0" y="76693"/>
                  </a:moveTo>
                  <a:cubicBezTo>
                    <a:pt x="0" y="34337"/>
                    <a:pt x="34337" y="0"/>
                    <a:pt x="76693" y="0"/>
                  </a:cubicBezTo>
                  <a:lnTo>
                    <a:pt x="3904886" y="0"/>
                  </a:lnTo>
                  <a:cubicBezTo>
                    <a:pt x="3947242" y="0"/>
                    <a:pt x="3981579" y="34337"/>
                    <a:pt x="3981579" y="76693"/>
                  </a:cubicBezTo>
                  <a:lnTo>
                    <a:pt x="3981579" y="690234"/>
                  </a:lnTo>
                  <a:cubicBezTo>
                    <a:pt x="3981579" y="732590"/>
                    <a:pt x="3947242" y="766927"/>
                    <a:pt x="3904886" y="766927"/>
                  </a:cubicBezTo>
                  <a:lnTo>
                    <a:pt x="76693" y="766927"/>
                  </a:lnTo>
                  <a:cubicBezTo>
                    <a:pt x="34337" y="766927"/>
                    <a:pt x="0" y="732590"/>
                    <a:pt x="0" y="690234"/>
                  </a:cubicBezTo>
                  <a:lnTo>
                    <a:pt x="0" y="76693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043" tIns="91043" rIns="91043" bIns="9104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В рамках данной программы </a:t>
              </a:r>
              <a:r>
                <a:rPr lang="ru-RU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осуществлялись </a:t>
              </a: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расходы на следующие цели: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4605" y="2868405"/>
              <a:ext cx="2643206" cy="1488967"/>
            </a:xfrm>
            <a:custGeom>
              <a:avLst/>
              <a:gdLst>
                <a:gd name="connsiteX0" fmla="*/ 0 w 4319334"/>
                <a:gd name="connsiteY0" fmla="*/ 152528 h 1525281"/>
                <a:gd name="connsiteX1" fmla="*/ 152528 w 4319334"/>
                <a:gd name="connsiteY1" fmla="*/ 0 h 1525281"/>
                <a:gd name="connsiteX2" fmla="*/ 4166806 w 4319334"/>
                <a:gd name="connsiteY2" fmla="*/ 0 h 1525281"/>
                <a:gd name="connsiteX3" fmla="*/ 4319334 w 4319334"/>
                <a:gd name="connsiteY3" fmla="*/ 152528 h 1525281"/>
                <a:gd name="connsiteX4" fmla="*/ 4319334 w 4319334"/>
                <a:gd name="connsiteY4" fmla="*/ 1372753 h 1525281"/>
                <a:gd name="connsiteX5" fmla="*/ 4166806 w 4319334"/>
                <a:gd name="connsiteY5" fmla="*/ 1525281 h 1525281"/>
                <a:gd name="connsiteX6" fmla="*/ 152528 w 4319334"/>
                <a:gd name="connsiteY6" fmla="*/ 1525281 h 1525281"/>
                <a:gd name="connsiteX7" fmla="*/ 0 w 4319334"/>
                <a:gd name="connsiteY7" fmla="*/ 1372753 h 1525281"/>
                <a:gd name="connsiteX8" fmla="*/ 0 w 4319334"/>
                <a:gd name="connsiteY8" fmla="*/ 152528 h 152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9334" h="1525281">
                  <a:moveTo>
                    <a:pt x="0" y="152528"/>
                  </a:moveTo>
                  <a:cubicBezTo>
                    <a:pt x="0" y="68289"/>
                    <a:pt x="68289" y="0"/>
                    <a:pt x="152528" y="0"/>
                  </a:cubicBezTo>
                  <a:lnTo>
                    <a:pt x="4166806" y="0"/>
                  </a:lnTo>
                  <a:cubicBezTo>
                    <a:pt x="4251045" y="0"/>
                    <a:pt x="4319334" y="68289"/>
                    <a:pt x="4319334" y="152528"/>
                  </a:cubicBezTo>
                  <a:lnTo>
                    <a:pt x="4319334" y="1372753"/>
                  </a:lnTo>
                  <a:cubicBezTo>
                    <a:pt x="4319334" y="1456992"/>
                    <a:pt x="4251045" y="1525281"/>
                    <a:pt x="4166806" y="1525281"/>
                  </a:cubicBezTo>
                  <a:lnTo>
                    <a:pt x="152528" y="1525281"/>
                  </a:lnTo>
                  <a:cubicBezTo>
                    <a:pt x="68289" y="1525281"/>
                    <a:pt x="0" y="1456992"/>
                    <a:pt x="0" y="1372753"/>
                  </a:cubicBezTo>
                  <a:lnTo>
                    <a:pt x="0" y="152528"/>
                  </a:lnTo>
                  <a:close/>
                </a:path>
              </a:pathLst>
            </a:custGeom>
            <a:solidFill>
              <a:schemeClr val="tx2"/>
            </a:solidFill>
            <a:effectLst/>
            <a:scene3d>
              <a:camera prst="orthographicFront"/>
              <a:lightRig rig="flood" dir="t"/>
            </a:scene3d>
            <a:sp3d prstMaterial="matte"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254" tIns="113254" rIns="113254" bIns="113254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отраслевого органа –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2 381,5 тыс.руб.</a:t>
              </a: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250687" y="2868406"/>
              <a:ext cx="3286149" cy="1417529"/>
            </a:xfrm>
            <a:custGeom>
              <a:avLst/>
              <a:gdLst>
                <a:gd name="connsiteX0" fmla="*/ 0 w 4364936"/>
                <a:gd name="connsiteY0" fmla="*/ 151514 h 1515137"/>
                <a:gd name="connsiteX1" fmla="*/ 151514 w 4364936"/>
                <a:gd name="connsiteY1" fmla="*/ 0 h 1515137"/>
                <a:gd name="connsiteX2" fmla="*/ 4213422 w 4364936"/>
                <a:gd name="connsiteY2" fmla="*/ 0 h 1515137"/>
                <a:gd name="connsiteX3" fmla="*/ 4364936 w 4364936"/>
                <a:gd name="connsiteY3" fmla="*/ 151514 h 1515137"/>
                <a:gd name="connsiteX4" fmla="*/ 4364936 w 4364936"/>
                <a:gd name="connsiteY4" fmla="*/ 1363623 h 1515137"/>
                <a:gd name="connsiteX5" fmla="*/ 4213422 w 4364936"/>
                <a:gd name="connsiteY5" fmla="*/ 1515137 h 1515137"/>
                <a:gd name="connsiteX6" fmla="*/ 151514 w 4364936"/>
                <a:gd name="connsiteY6" fmla="*/ 1515137 h 1515137"/>
                <a:gd name="connsiteX7" fmla="*/ 0 w 4364936"/>
                <a:gd name="connsiteY7" fmla="*/ 1363623 h 1515137"/>
                <a:gd name="connsiteX8" fmla="*/ 0 w 4364936"/>
                <a:gd name="connsiteY8" fmla="*/ 151514 h 151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4936" h="1515137">
                  <a:moveTo>
                    <a:pt x="0" y="151514"/>
                  </a:moveTo>
                  <a:cubicBezTo>
                    <a:pt x="0" y="67835"/>
                    <a:pt x="67835" y="0"/>
                    <a:pt x="151514" y="0"/>
                  </a:cubicBezTo>
                  <a:lnTo>
                    <a:pt x="4213422" y="0"/>
                  </a:lnTo>
                  <a:cubicBezTo>
                    <a:pt x="4297101" y="0"/>
                    <a:pt x="4364936" y="67835"/>
                    <a:pt x="4364936" y="151514"/>
                  </a:cubicBezTo>
                  <a:lnTo>
                    <a:pt x="4364936" y="1363623"/>
                  </a:lnTo>
                  <a:cubicBezTo>
                    <a:pt x="4364936" y="1447302"/>
                    <a:pt x="4297101" y="1515137"/>
                    <a:pt x="4213422" y="1515137"/>
                  </a:cubicBezTo>
                  <a:lnTo>
                    <a:pt x="151514" y="1515137"/>
                  </a:lnTo>
                  <a:cubicBezTo>
                    <a:pt x="67835" y="1515137"/>
                    <a:pt x="0" y="1447302"/>
                    <a:pt x="0" y="1363623"/>
                  </a:cubicBezTo>
                  <a:lnTo>
                    <a:pt x="0" y="151514"/>
                  </a:lnTo>
                  <a:close/>
                </a:path>
              </a:pathLst>
            </a:custGeom>
            <a:solidFill>
              <a:schemeClr val="tx2">
                <a:alpha val="90000"/>
              </a:schemeClr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957" tIns="112957" rIns="112957" bIns="11295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МКУ «Молодежный центр Туапсинского района» -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4 921,1 тыс.руб.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33916"/>
            <a:ext cx="2270626" cy="19678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6572264" y="3000372"/>
            <a:ext cx="2357454" cy="1428760"/>
          </a:xfrm>
          <a:custGeom>
            <a:avLst/>
            <a:gdLst>
              <a:gd name="connsiteX0" fmla="*/ 0 w 4319334"/>
              <a:gd name="connsiteY0" fmla="*/ 152528 h 1525281"/>
              <a:gd name="connsiteX1" fmla="*/ 152528 w 4319334"/>
              <a:gd name="connsiteY1" fmla="*/ 0 h 1525281"/>
              <a:gd name="connsiteX2" fmla="*/ 4166806 w 4319334"/>
              <a:gd name="connsiteY2" fmla="*/ 0 h 1525281"/>
              <a:gd name="connsiteX3" fmla="*/ 4319334 w 4319334"/>
              <a:gd name="connsiteY3" fmla="*/ 152528 h 1525281"/>
              <a:gd name="connsiteX4" fmla="*/ 4319334 w 4319334"/>
              <a:gd name="connsiteY4" fmla="*/ 1372753 h 1525281"/>
              <a:gd name="connsiteX5" fmla="*/ 4166806 w 4319334"/>
              <a:gd name="connsiteY5" fmla="*/ 1525281 h 1525281"/>
              <a:gd name="connsiteX6" fmla="*/ 152528 w 4319334"/>
              <a:gd name="connsiteY6" fmla="*/ 1525281 h 1525281"/>
              <a:gd name="connsiteX7" fmla="*/ 0 w 4319334"/>
              <a:gd name="connsiteY7" fmla="*/ 1372753 h 1525281"/>
              <a:gd name="connsiteX8" fmla="*/ 0 w 4319334"/>
              <a:gd name="connsiteY8" fmla="*/ 152528 h 152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9334" h="1525281">
                <a:moveTo>
                  <a:pt x="0" y="152528"/>
                </a:moveTo>
                <a:cubicBezTo>
                  <a:pt x="0" y="68289"/>
                  <a:pt x="68289" y="0"/>
                  <a:pt x="152528" y="0"/>
                </a:cubicBezTo>
                <a:lnTo>
                  <a:pt x="4166806" y="0"/>
                </a:lnTo>
                <a:cubicBezTo>
                  <a:pt x="4251045" y="0"/>
                  <a:pt x="4319334" y="68289"/>
                  <a:pt x="4319334" y="152528"/>
                </a:cubicBezTo>
                <a:lnTo>
                  <a:pt x="4319334" y="1372753"/>
                </a:lnTo>
                <a:cubicBezTo>
                  <a:pt x="4319334" y="1456992"/>
                  <a:pt x="4251045" y="1525281"/>
                  <a:pt x="4166806" y="1525281"/>
                </a:cubicBezTo>
                <a:lnTo>
                  <a:pt x="152528" y="1525281"/>
                </a:lnTo>
                <a:cubicBezTo>
                  <a:pt x="68289" y="1525281"/>
                  <a:pt x="0" y="1456992"/>
                  <a:pt x="0" y="1372753"/>
                </a:cubicBezTo>
                <a:lnTo>
                  <a:pt x="0" y="152528"/>
                </a:lnTo>
                <a:close/>
              </a:path>
            </a:pathLst>
          </a:custGeom>
          <a:solidFill>
            <a:schemeClr val="tx1"/>
          </a:solidFill>
          <a:effectLst/>
          <a:scene3d>
            <a:camera prst="orthographicFront"/>
            <a:lightRig rig="flood" dir="t"/>
          </a:scene3d>
          <a:sp3d prstMaterial="matte"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54" tIns="113254" rIns="113254" bIns="113254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роведение мероприятий –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1 273,2 тыс.руб.</a:t>
            </a:r>
            <a:endParaRPr lang="ru-RU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 rot="10800000">
            <a:off x="4643438" y="2045609"/>
            <a:ext cx="3071834" cy="929012"/>
          </a:xfrm>
          <a:custGeom>
            <a:avLst/>
            <a:gdLst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0 w 2293678"/>
              <a:gd name="connsiteY3" fmla="*/ 375977 h 832233"/>
              <a:gd name="connsiteX0" fmla="*/ 2284080 w 2293678"/>
              <a:gd name="connsiteY0" fmla="*/ 6260 h 838493"/>
              <a:gd name="connsiteX1" fmla="*/ 2284080 w 2293678"/>
              <a:gd name="connsiteY1" fmla="*/ 265246 h 838493"/>
              <a:gd name="connsiteX2" fmla="*/ 0 w 2293678"/>
              <a:gd name="connsiteY2" fmla="*/ 265246 h 838493"/>
              <a:gd name="connsiteX3" fmla="*/ 7630 w 2293678"/>
              <a:gd name="connsiteY3" fmla="*/ 0 h 83849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606 w 2293678"/>
              <a:gd name="connsiteY3" fmla="*/ 81549 h 83223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583 w 2293678"/>
              <a:gd name="connsiteY3" fmla="*/ 99102 h 83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678" h="832233">
                <a:moveTo>
                  <a:pt x="2284080" y="0"/>
                </a:moveTo>
                <a:cubicBezTo>
                  <a:pt x="2284080" y="86329"/>
                  <a:pt x="2293678" y="832233"/>
                  <a:pt x="2284080" y="258986"/>
                </a:cubicBezTo>
                <a:lnTo>
                  <a:pt x="0" y="258986"/>
                </a:lnTo>
                <a:lnTo>
                  <a:pt x="7583" y="99102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Рисунок 23" descr="\\Server38\53\БЮДЖЕТ 2016\БЮДЖЕТ ДЛЯ ГРАЖДАН\КАРТИНКИ БЮДЖЕТ ДЛЯ ГРАЖДАН\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300039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58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Ведомственная целевая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«Развитие агропромышленного комплекса на территории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Туапсинский район»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cap="all" dirty="0">
              <a:ln w="9000" cmpd="sng">
                <a:solidFill>
                  <a:schemeClr val="accent6">
                    <a:lumMod val="1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725144"/>
            <a:ext cx="2786082" cy="19288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49922186"/>
              </p:ext>
            </p:extLst>
          </p:nvPr>
        </p:nvGraphicFramePr>
        <p:xfrm>
          <a:off x="500034" y="1428736"/>
          <a:ext cx="89289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Блок-схема: решение 7"/>
          <p:cNvSpPr/>
          <p:nvPr/>
        </p:nvSpPr>
        <p:spPr>
          <a:xfrm>
            <a:off x="1547664" y="1071546"/>
            <a:ext cx="6096170" cy="928694"/>
          </a:xfrm>
          <a:prstGeom prst="flowChartDecision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РАСХОДЫ– 2 498,2 </a:t>
            </a:r>
            <a:r>
              <a:rPr lang="ru-RU" dirty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тыс. руб.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952328" cy="188467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1" name="Блок-схема: альтернативный процесс 10"/>
          <p:cNvSpPr/>
          <p:nvPr/>
        </p:nvSpPr>
        <p:spPr>
          <a:xfrm>
            <a:off x="214282" y="2000240"/>
            <a:ext cx="4143404" cy="27860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предоставление субсидий  на строительство теплиц, содержание маточного поголовья крупного и мелкого рогатого скота –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908,5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929190" y="2000240"/>
            <a:ext cx="3929090" cy="27860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субсидии на возмещение части понесенных затрат на приобретение сельскохозяйственных животных, произведении и реализации молочной продукции (краевые средства)– 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1 589,7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 descr="G:\eating-cow-1526257-1024x68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4869160"/>
            <a:ext cx="2796752" cy="17859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5632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2440" cy="11018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улучшению положения детей в муниципальном образовании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65249"/>
              </p:ext>
            </p:extLst>
          </p:nvPr>
        </p:nvGraphicFramePr>
        <p:xfrm>
          <a:off x="214282" y="1928802"/>
          <a:ext cx="8643998" cy="43600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408983"/>
                <a:gridCol w="6235015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 и семья"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62,1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призы, подарки участникам мероприятий </a:t>
                      </a:r>
                      <a:endParaRPr lang="ru-RU" sz="11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573930"/>
              </p:ext>
            </p:extLst>
          </p:nvPr>
        </p:nvGraphicFramePr>
        <p:xfrm>
          <a:off x="214282" y="2428868"/>
          <a:ext cx="8643998" cy="421484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28892"/>
                <a:gridCol w="6215106"/>
              </a:tblGrid>
              <a:tr h="182024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"Дети-сироты"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59 346,3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призы, подарки участникам </a:t>
                      </a:r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мероприятий – 512,2 тыс.руб. </a:t>
                      </a:r>
                      <a:endParaRPr lang="ru-RU" sz="11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85872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 государственной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регистрации права собственности – 5,2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586891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выплаты на содержание детей-сирот и детей, оставшихся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попечения родителей, находящихся под опекой (попечительством) или переданных на воспитание в приемные семьи – </a:t>
                      </a:r>
                    </a:p>
                    <a:p>
                      <a:pPr algn="ctr" fontAlgn="ctr"/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27 963,8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440168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вознаграждение, причитающееся приемным родителям за оказание услуг по воспитанию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приемных детей – 13 679,5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60251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выплаты на обеспечение бесплатного проезда на  городском, пригородном, в сельской местности  - на внутрирайонном транспорте (кроме такси) детей-сирот и детей, оставшихся без попечения родителей – 49,4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357862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ежемесячные денежные выплаты на содержание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детей-сирот и детей, оставшихся без попечения родителей, переданных на патронатное воспитание – 172,5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16896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вознаграждение патронатным воспитателям – 153,0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45543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осуществление деятельности по опеке и попечительству – 5 997,9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182024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оздоровления и отдыха детей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506,4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99448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по выявлению обстоятельств, свидетельствующих о необходимости оказания детям сиротам и детям, оставшимся без попечения родителей, лицам из числа детей сирот и детей, оставшихся без попечения родителей, содействия в преодолении трудной жизненной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ситуации – 662,0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357862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на обеспечение жилыми помещениями детей-сирот и детей, оставшихся без попечения родителей, лиц из их числа – 9 644,4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знак завершения 8"/>
          <p:cNvSpPr/>
          <p:nvPr/>
        </p:nvSpPr>
        <p:spPr>
          <a:xfrm>
            <a:off x="2699792" y="1357298"/>
            <a:ext cx="4248472" cy="451522"/>
          </a:xfrm>
          <a:prstGeom prst="flowChartTerminator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effectLst/>
              </a:rPr>
              <a:t>Расходы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– 69 800,6 тыс</a:t>
            </a:r>
            <a:r>
              <a:rPr lang="ru-RU" b="1" dirty="0">
                <a:solidFill>
                  <a:srgbClr val="FF0000"/>
                </a:solidFill>
                <a:effectLst/>
              </a:rPr>
              <a:t>. руб.</a:t>
            </a:r>
          </a:p>
        </p:txBody>
      </p:sp>
    </p:spTree>
    <p:extLst>
      <p:ext uri="{BB962C8B-B14F-4D97-AF65-F5344CB8AC3E}">
        <p14:creationId xmlns:p14="http://schemas.microsoft.com/office/powerpoint/2010/main" val="20001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5680"/>
            <a:ext cx="9108504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«По улучшению положения детей в муниципальном образовании Туапсинский район»</a:t>
            </a:r>
            <a:endParaRPr lang="ru-RU" sz="2400" b="1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785926"/>
          <a:ext cx="8643998" cy="13884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038589"/>
                <a:gridCol w="4605409"/>
              </a:tblGrid>
              <a:tr h="525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«Организация отдыха, оздоровления и занятости детей и подростков" – 9 765,6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и проведение на базе образовательных учреждений лагерей дневного пребывания</a:t>
                      </a:r>
                      <a:endParaRPr lang="ru-RU" sz="1400" b="0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  <a:tr h="52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«Одаренные дети» - 626,6 тыс.руб.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4" name="Picture 2" descr="G:\ope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77" y="3500438"/>
            <a:ext cx="4089971" cy="3000396"/>
          </a:xfrm>
          <a:prstGeom prst="rect">
            <a:avLst/>
          </a:prstGeom>
          <a:noFill/>
        </p:spPr>
      </p:pic>
      <p:pic>
        <p:nvPicPr>
          <p:cNvPr id="6" name="Picture 3" descr="G:\hq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3967" y="3500438"/>
            <a:ext cx="4021437" cy="3000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Муниципальная программа</a:t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«Развитие </a:t>
            </a:r>
            <a:r>
              <a:rPr lang="ru-RU" sz="1600" b="1" dirty="0">
                <a:solidFill>
                  <a:schemeClr val="tx1"/>
                </a:solidFill>
              </a:rPr>
              <a:t>здравоохранения муниципального образования </a:t>
            </a:r>
            <a:r>
              <a:rPr lang="ru-RU" sz="1600" b="1" dirty="0" smtClean="0">
                <a:solidFill>
                  <a:schemeClr val="tx1"/>
                </a:solidFill>
              </a:rPr>
              <a:t>Туапсинский район»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025167"/>
              </p:ext>
            </p:extLst>
          </p:nvPr>
        </p:nvGraphicFramePr>
        <p:xfrm>
          <a:off x="251520" y="692696"/>
          <a:ext cx="8712967" cy="382381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72208"/>
                <a:gridCol w="6840759"/>
              </a:tblGrid>
              <a:tr h="212158">
                <a:tc rowSpan="6"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"Обеспечение деятельности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муниципальных медицинских организаций Туапсинского района" –</a:t>
                      </a: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107 381,3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улучшение лекарственного обеспечения граждан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4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4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дополнительная денежная компенсация на усиленное питание донору, безвозмездно сдавшему кровь и (или) ее компоненты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9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жертвам политических репрессий, труженикам тыла, ветеранам труда, ветеранам военной службы, достигшим возраста, дающего право на пенсию по старости, в бесплатном изготовлении и ремонте зубных протезов (кроме изготовленных из драгоценных металлов) в сложных клинических случаях зубопротезирования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4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организации оказания медицинской помощи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6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кроме групп населения, получающих инсулины,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таблетированные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сахароснижающие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препараты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, средства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самоконтроля и диагностические средства, либо перенесших пересадки органов и тканей, получающих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имунодепрессанты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783446"/>
              </p:ext>
            </p:extLst>
          </p:nvPr>
        </p:nvGraphicFramePr>
        <p:xfrm>
          <a:off x="251520" y="4581128"/>
          <a:ext cx="8712968" cy="78606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4992"/>
                <a:gridCol w="4357976"/>
              </a:tblGrid>
              <a:tr h="361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сфере "Здравоохранения"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3 196,9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  <a:tr h="380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повышение квалификации работников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6" name="Рисунок 5" descr="\\Server38\53\БЮДЖЕТ 2016\БЮДЖЕТ ДЛЯ ГРАЖДАН\КАРТИНКИ БЮДЖЕТ ДЛЯ ГРАЖДАН\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5373216"/>
            <a:ext cx="2520279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БЮДЖЕТ 2015\БЮДЖЕТ ДЛЯ ГРАЖДАН\КАРТИНКИ для БЮДЖЕТА ДЛЯ ГРАЖДАН\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373216"/>
            <a:ext cx="2639195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Рисунок 7" descr="\\Server38\53\Общий доступ 2016\Исполнение бюджета решение\БЮДЖЕТ ДЛЯ  ГРАЖДАН\КАРТИНКИ\pov_kval1.jpg"/>
          <p:cNvPicPr/>
          <p:nvPr/>
        </p:nvPicPr>
        <p:blipFill rotWithShape="1">
          <a:blip r:embed="rId4" cstate="print"/>
          <a:srcRect b="20777"/>
          <a:stretch/>
        </p:blipFill>
        <p:spPr bwMode="auto">
          <a:xfrm>
            <a:off x="2843808" y="5373217"/>
            <a:ext cx="3384376" cy="14315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7-конечная звезда 2"/>
          <p:cNvSpPr/>
          <p:nvPr/>
        </p:nvSpPr>
        <p:spPr>
          <a:xfrm>
            <a:off x="214282" y="642918"/>
            <a:ext cx="1959879" cy="1990228"/>
          </a:xfrm>
          <a:prstGeom prst="star7">
            <a:avLst>
              <a:gd name="adj" fmla="val 30050"/>
              <a:gd name="hf" fmla="val 102572"/>
              <a:gd name="vf" fmla="val 10521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</a:p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110 578,2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bg2">
                <a:lumMod val="60000"/>
                <a:lumOff val="40000"/>
              </a:schemeClr>
            </a:gs>
            <a:gs pos="0">
              <a:schemeClr val="bg2">
                <a:lumMod val="20000"/>
                <a:lumOff val="80000"/>
              </a:schemeClr>
            </a:gs>
            <a:gs pos="55000">
              <a:schemeClr val="bg2">
                <a:lumMod val="40000"/>
                <a:lumOff val="6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Муниципальная программа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«Содействие развитию гражданского общества и гармонизации </a:t>
            </a: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межнациональных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отношений»</a:t>
            </a:r>
            <a:b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Расходы – 11 404,7 тыс. руб.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11" name="Блок-схема: подготовка 10"/>
          <p:cNvSpPr/>
          <p:nvPr/>
        </p:nvSpPr>
        <p:spPr>
          <a:xfrm>
            <a:off x="214282" y="1428736"/>
            <a:ext cx="3786214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«Гармонизация межнациональных отношений и развития национальных культур МО Туапсинский район»: 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419,1  тыс.руб.  - проведение фестивалей,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подготовка 11"/>
          <p:cNvSpPr/>
          <p:nvPr/>
        </p:nvSpPr>
        <p:spPr>
          <a:xfrm>
            <a:off x="5214942" y="1428736"/>
            <a:ext cx="3714776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единства российской нации на территории МО Туапсинский район»: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3 398,1  тыс.руб.  -  проведение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подготовка 12"/>
          <p:cNvSpPr/>
          <p:nvPr/>
        </p:nvSpPr>
        <p:spPr>
          <a:xfrm>
            <a:off x="2857488" y="3286124"/>
            <a:ext cx="3500462" cy="300039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</a:t>
            </a:r>
            <a:r>
              <a:rPr lang="ru-RU" sz="1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поддержка общественных инициатив и мероприятий,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направленных на формирование и укрепление гражданского общества, гражданской идентичности и развитие национальных культур»: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7 587,5 </a:t>
            </a:r>
            <a:r>
              <a:rPr lang="ru-RU" sz="1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тыс.руб.-перечисление</a:t>
            </a:r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субсидий общественным  организациям</a:t>
            </a:r>
            <a:endParaRPr lang="ru-RU" sz="13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Documents and Settings\KarmryanAR\Рабочий стол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4143380"/>
            <a:ext cx="2643205" cy="2224731"/>
          </a:xfrm>
          <a:prstGeom prst="rect">
            <a:avLst/>
          </a:prstGeom>
          <a:noFill/>
        </p:spPr>
      </p:pic>
      <p:pic>
        <p:nvPicPr>
          <p:cNvPr id="11266" name="Picture 2" descr="C:\Documents and Settings\KarmryanAR\Рабочий стол\IMG_1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929066"/>
            <a:ext cx="2500330" cy="2430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766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«Защита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населения и территории от чрезвычайных ситуаций, обеспечение пожарной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безопасности»</a:t>
            </a:r>
            <a: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57 349,9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тыс. руб.</a:t>
            </a:r>
          </a:p>
        </p:txBody>
      </p:sp>
      <p:pic>
        <p:nvPicPr>
          <p:cNvPr id="7" name="Рисунок 6" descr="\\Server38\53\БЮДЖЕТ 2016\БЮДЖЕТ ДЛЯ ГРАЖДАН\КАРТИНКИ БЮДЖЕТ ДЛЯ ГРАЖДАН\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725144"/>
            <a:ext cx="2725474" cy="184712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714884"/>
            <a:ext cx="2857520" cy="185040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1714488"/>
            <a:ext cx="3357586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«Мероприятия по предупреждению и ликвидации ЧС, стихийных бедствий и их последствий» - 28 758,8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929058" y="21431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29190" y="1714488"/>
            <a:ext cx="364333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аварийно-спасательной службы, обеспечение безопасности людей на водных объектах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34" y="3214686"/>
            <a:ext cx="350046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«Обеспечение пожарной безопасности» - 7 239,2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4000496" y="35718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0628" y="3214686"/>
            <a:ext cx="364333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противопожарной службы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G:\pxDM2RGH-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714884"/>
            <a:ext cx="2775253" cy="18824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0530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9"/>
            <a:ext cx="74295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«Защита населения и территории от  чрезвычайных ситуаций, обеспечение пожарной безопасности»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1285860"/>
            <a:ext cx="350046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«Служба - 112»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13 709,7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714744" y="15716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4876" y="1214422"/>
            <a:ext cx="414340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ситуационного центра «Службы 112»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2285992"/>
            <a:ext cx="350046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«Профилактика терроризма на территории МО Туапсинский район»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7 172,2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14876" y="2285992"/>
            <a:ext cx="4143404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террористических проявлений на территории муниципального образования  Туапсинский район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3357562"/>
            <a:ext cx="3500462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«Повышение безопасности дорожного движения на территории МО Туапсинский район» – 470,0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4876" y="3357562"/>
            <a:ext cx="4143404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мероприятий по безопасному участию детей в дорожном движении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http://raion-tuapse.ru/images/1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500570"/>
            <a:ext cx="4320480" cy="21431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217" name="Picture 1" descr="G:\ustanovka-videonabljuden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714884"/>
            <a:ext cx="3816424" cy="21431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8" name="Стрелка вправо 17"/>
          <p:cNvSpPr/>
          <p:nvPr/>
        </p:nvSpPr>
        <p:spPr>
          <a:xfrm>
            <a:off x="3714744" y="25003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714744" y="35718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7" y="47667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Ведомственная целевая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«Поддержка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малого и среднего предпринимательства на территории муниципального образования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</a:t>
            </a:r>
            <a: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– 135,0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Общий доступ 2016\Исполнение бюджета решение\БЮДЖЕТ ДЛЯ  ГРАЖДАН\КАРТИНКИ\малый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645024"/>
            <a:ext cx="4142835" cy="321297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Блок-схема: решение 12"/>
          <p:cNvSpPr/>
          <p:nvPr/>
        </p:nvSpPr>
        <p:spPr>
          <a:xfrm>
            <a:off x="428596" y="1785926"/>
            <a:ext cx="8358246" cy="23574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 оказание информационно-консультационных услуг субъектам малого и среднего предпринимательства </a:t>
            </a:r>
          </a:p>
        </p:txBody>
      </p:sp>
      <p:pic>
        <p:nvPicPr>
          <p:cNvPr id="1026" name="Picture 2" descr="G:\44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4139952" cy="302433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363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«Управление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муниципальной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собственностью»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20 014,7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одготовка 7"/>
          <p:cNvSpPr/>
          <p:nvPr/>
        </p:nvSpPr>
        <p:spPr>
          <a:xfrm>
            <a:off x="214282" y="1428736"/>
            <a:ext cx="3786214" cy="2928958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4000496" y="1428736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4071934" y="264318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4000496" y="407194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одготовка 15"/>
          <p:cNvSpPr/>
          <p:nvPr/>
        </p:nvSpPr>
        <p:spPr>
          <a:xfrm>
            <a:off x="5143504" y="1428736"/>
            <a:ext cx="3786214" cy="3000396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 509,2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 МБУ  «Комитет земельных отношений»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11 308,7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оценке недвижимости муниципальной собственности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3 196,8 тыс.руб.</a:t>
            </a: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5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509120"/>
            <a:ext cx="3778249" cy="2143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900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52"/>
            <a:ext cx="8390166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«Экономическое развитие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района»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7405"/>
              </p:ext>
            </p:extLst>
          </p:nvPr>
        </p:nvGraphicFramePr>
        <p:xfrm>
          <a:off x="214282" y="1268366"/>
          <a:ext cx="8822214" cy="73187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445557"/>
                <a:gridCol w="4376657"/>
              </a:tblGrid>
              <a:tr h="7318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"Формирование инвестиционной привлекательности муниципального образования Туапсинский район" – 992,4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участие в форумах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806622"/>
              </p:ext>
            </p:extLst>
          </p:nvPr>
        </p:nvGraphicFramePr>
        <p:xfrm>
          <a:off x="250348" y="2143116"/>
          <a:ext cx="8750808" cy="86182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409575"/>
                <a:gridCol w="4341233"/>
              </a:tblGrid>
              <a:tr h="785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пригородного пассажирского транспорта на территории МО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2 125,7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субсидии перевозчикам на возмещение расходов, образующихся от выполнения рейсов на муниципальных пригородных маршрутах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284187"/>
              </p:ext>
            </p:extLst>
          </p:nvPr>
        </p:nvGraphicFramePr>
        <p:xfrm>
          <a:off x="214282" y="3143248"/>
          <a:ext cx="8786874" cy="171526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427749"/>
                <a:gridCol w="4359125"/>
              </a:tblGrid>
              <a:tr h="1714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"Информационное обеспечение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населения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муниципального образования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 7 197,6 тыс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обслуживание интернет-сайта администрации МО Туапсинский район;  организация информационного обеспечения через радиоэфир в рамках новостных и тематических программ;  организация информационного обеспечения через печатные СМИ МО Туапсинский район;  организация информационного обеспечения через телеэфир в рамках новостных и тематических программ 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095882"/>
            <a:ext cx="3165294" cy="178950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Рисунок 8" descr="\\Server38\53\БЮДЖЕТ 2016\БЮДЖЕТ ДЛЯ ГРАЖДАН\КАРТИНКИ БЮДЖЕТ ДЛЯ ГРАЖДАН\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085184"/>
            <a:ext cx="3312367" cy="177229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42910" y="285728"/>
            <a:ext cx="2071702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10 315,7  тыс.руб.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1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Муниципальная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программа «Доступная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среда муниципального образования Туапсинский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район»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/>
            </a:r>
            <a:b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</a:br>
            <a:endParaRPr lang="ru-RU" sz="2400" b="1" dirty="0">
              <a:solidFill>
                <a:schemeClr val="accent3">
                  <a:lumMod val="60000"/>
                  <a:lumOff val="4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928802"/>
            <a:ext cx="8748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b="1" dirty="0" smtClean="0">
              <a:solidFill>
                <a:srgbClr val="66FF66"/>
              </a:solidFill>
              <a:latin typeface="Palatino Linotype" pitchFamily="18" charset="0"/>
            </a:endParaRPr>
          </a:p>
          <a:p>
            <a:pPr algn="just"/>
            <a:endParaRPr lang="ru-RU" sz="2400" b="1" dirty="0" smtClean="0">
              <a:solidFill>
                <a:srgbClr val="66FF66"/>
              </a:solidFill>
              <a:latin typeface="Palatino Linotype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66FF66"/>
                </a:solidFill>
                <a:latin typeface="Palatino Linotype" pitchFamily="18" charset="0"/>
              </a:rPr>
              <a:t>В </a:t>
            </a:r>
            <a:r>
              <a:rPr lang="ru-RU" sz="2400" b="1" dirty="0">
                <a:solidFill>
                  <a:srgbClr val="66FF66"/>
                </a:solidFill>
                <a:latin typeface="Palatino Linotype" pitchFamily="18" charset="0"/>
              </a:rPr>
              <a:t>рамках программы предусмотрены расходы на обустройство пандусов на объектах социальной сферы муниципального образования Туапсинский район.</a:t>
            </a:r>
          </a:p>
        </p:txBody>
      </p:sp>
      <p:pic>
        <p:nvPicPr>
          <p:cNvPr id="5" name="Рисунок 4" descr="\\Server38\53\БЮДЖЕТ 2016\БЮДЖЕТ ДЛЯ ГРАЖДАН\КАРТИНКИ БЮДЖЕТ ДЛЯ ГРАЖДАН\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14752"/>
            <a:ext cx="2786082" cy="243058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\\Server38\53\БЮДЖЕТ 2016\БЮДЖЕТ ДЛЯ ГРАЖДАН\КАРТИНКИ БЮДЖЕТ ДЛЯ ГРАЖДАН\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857628"/>
            <a:ext cx="2748274" cy="24516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831734"/>
            <a:ext cx="2797482" cy="259766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ятно 2 7"/>
          <p:cNvSpPr/>
          <p:nvPr/>
        </p:nvSpPr>
        <p:spPr>
          <a:xfrm>
            <a:off x="2000232" y="785794"/>
            <a:ext cx="5072098" cy="2071702"/>
          </a:xfrm>
          <a:prstGeom prst="irregularSeal2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РАСХОДЫ –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2 284,6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42852"/>
            <a:ext cx="5500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«Обеспечение безопасности населения  Туапсинского района»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Прямоугольник с двумя вырезанными соседними углами 2"/>
          <p:cNvSpPr/>
          <p:nvPr/>
        </p:nvSpPr>
        <p:spPr>
          <a:xfrm>
            <a:off x="6572264" y="214290"/>
            <a:ext cx="2214578" cy="857256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12 372,1 тыс. руб.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карточка 7"/>
          <p:cNvSpPr/>
          <p:nvPr/>
        </p:nvSpPr>
        <p:spPr>
          <a:xfrm>
            <a:off x="285720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«Поддержка реестровых казачьих обществ Туапсинского района»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12 123,7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карточка 8"/>
          <p:cNvSpPr/>
          <p:nvPr/>
        </p:nvSpPr>
        <p:spPr>
          <a:xfrm>
            <a:off x="1714480" y="1357298"/>
            <a:ext cx="1571636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>
            <a:off x="1285852" y="1000108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Блок-схема: карточка 15"/>
          <p:cNvSpPr/>
          <p:nvPr/>
        </p:nvSpPr>
        <p:spPr>
          <a:xfrm>
            <a:off x="3286116" y="1357298"/>
            <a:ext cx="1500198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правопорядка,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правонаруше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усиление борьбы с преступностью и противодействие коррупции в Туапсинском  районе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50,0 тыс.руб.   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карточка 16"/>
          <p:cNvSpPr/>
          <p:nvPr/>
        </p:nvSpPr>
        <p:spPr>
          <a:xfrm>
            <a:off x="4786314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изготовление методических и агитационных материалов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профилактичес-кой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направленности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карточка 17"/>
          <p:cNvSpPr/>
          <p:nvPr/>
        </p:nvSpPr>
        <p:spPr>
          <a:xfrm>
            <a:off x="6215074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Противодейст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вие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незаконному обороту наркотиков на территории Туапсинского района»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198,4 тыс. руб.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карточка 18"/>
          <p:cNvSpPr/>
          <p:nvPr/>
        </p:nvSpPr>
        <p:spPr>
          <a:xfrm>
            <a:off x="7643834" y="1357298"/>
            <a:ext cx="1285884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оплата за призы  для проведения мероприятий по профилактике наркомании 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Круговая стрелка 19"/>
          <p:cNvSpPr/>
          <p:nvPr/>
        </p:nvSpPr>
        <p:spPr>
          <a:xfrm>
            <a:off x="3929058" y="1000108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Круговая стрелка 20"/>
          <p:cNvSpPr/>
          <p:nvPr/>
        </p:nvSpPr>
        <p:spPr>
          <a:xfrm>
            <a:off x="7072330" y="1000108"/>
            <a:ext cx="1500198" cy="1428760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21" descr="\\Server38\53\БЮДЖЕТ 2017\БЮДЖЕТ ДЛЯ ГРАЖДАН\КАРТИНКИ\0_130b52_b81e3993_or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857760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G: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857760"/>
            <a:ext cx="2781300" cy="1714512"/>
          </a:xfrm>
          <a:prstGeom prst="rect">
            <a:avLst/>
          </a:prstGeom>
          <a:noFill/>
        </p:spPr>
      </p:pic>
      <p:pic>
        <p:nvPicPr>
          <p:cNvPr id="2051" name="Picture 3" descr="G:\26335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857761"/>
            <a:ext cx="2928958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0009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«Социальная поддержка отдельных категорий граждан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2 914,4 тыс. руб.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рамках программы произведены расходы на:</a:t>
            </a:r>
          </a:p>
          <a:p>
            <a:pPr algn="ctr"/>
            <a:endParaRPr lang="ru-RU" sz="2400" dirty="0"/>
          </a:p>
        </p:txBody>
      </p:sp>
      <p:sp>
        <p:nvSpPr>
          <p:cNvPr id="4" name="Нашивка 3"/>
          <p:cNvSpPr/>
          <p:nvPr/>
        </p:nvSpPr>
        <p:spPr>
          <a:xfrm>
            <a:off x="1643042" y="2714620"/>
            <a:ext cx="6357982" cy="785818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выплату доплат к пенсии муниципальным служащим – 2 487,4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1714480" y="3786190"/>
            <a:ext cx="6357982" cy="857256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оказание адресной помощи гражданам, оказавшимся в трудной жизненной  ситуации – 427,0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9512" y="4653136"/>
          <a:ext cx="3888432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Документ" r:id="rId3" imgW="5929084" imgH="4732536" progId="Word.Document.12">
                  <p:embed/>
                </p:oleObj>
              </mc:Choice>
              <mc:Fallback>
                <p:oleObj name="Документ" r:id="rId3" imgW="5929084" imgH="4732536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8000" contrast="-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4653136"/>
                        <a:ext cx="3888432" cy="2376264"/>
                      </a:xfrm>
                      <a:prstGeom prst="rect">
                        <a:avLst/>
                      </a:prstGeom>
                      <a:solidFill>
                        <a:schemeClr val="bg2">
                          <a:alpha val="89803"/>
                        </a:schemeClr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 descr="G:\4282_3282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653136"/>
            <a:ext cx="3816424" cy="22048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71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«Развитие санаторно-курортного и туристского комплекса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7 557,7 тыс. руб.</a:t>
            </a:r>
            <a:endParaRPr lang="ru-RU" sz="2400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214942" y="2357430"/>
            <a:ext cx="3714776" cy="8572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4 771,2 тыс. 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214942" y="3286124"/>
            <a:ext cx="3714776" cy="9286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выполнение муниципального задания МБУ «Центр развития пляжного отдыха и туризма»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1 817,6 тыс. руб.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14942" y="4286256"/>
            <a:ext cx="3714776" cy="8572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выставках,  перечисление членских взносов в ассоциацию «Совет муниципальных образований Краснодарского края – 968,9 тыс. 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71472" y="2285992"/>
            <a:ext cx="3786214" cy="292895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программы осуществлялись расходы на следующие цели: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4214810" y="2571744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4214810" y="3500438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4214810" y="4500570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\\Server38\53\БЮДЖЕТ 2017\БЮДЖЕТ ДЛЯ ГРАЖДАН\КАРТИНКИ\map-tuaps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286388"/>
            <a:ext cx="350046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298" name="Picture 2" descr="C:\Documents and Settings\KarmryanAR\Рабочий стол\IMG_7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5176308"/>
            <a:ext cx="3000396" cy="1467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66FF66"/>
                </a:solidFill>
              </a:rPr>
              <a:t/>
            </a:r>
            <a:br>
              <a:rPr lang="ru-RU" sz="2000" b="1" dirty="0" smtClean="0">
                <a:solidFill>
                  <a:srgbClr val="66FF66"/>
                </a:solidFill>
              </a:rPr>
            </a:b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</a:t>
            </a: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Объем средств по непрограммным расходам составляет </a:t>
            </a: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124 497,2  </a:t>
            </a: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тыс. рублей: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57789"/>
              </p:ext>
            </p:extLst>
          </p:nvPr>
        </p:nvGraphicFramePr>
        <p:xfrm>
          <a:off x="214282" y="1285860"/>
          <a:ext cx="8643998" cy="23550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46064"/>
                <a:gridCol w="2152459"/>
                <a:gridCol w="2129681"/>
                <a:gridCol w="2015794"/>
              </a:tblGrid>
              <a:tr h="1998856"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высшего должностного лица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1 411,3 тыс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Совета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1 815,0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администрации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74 436,4 тыс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соответствии с жилищным законодательством)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53,6 тыс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16501"/>
              </p:ext>
            </p:extLst>
          </p:nvPr>
        </p:nvGraphicFramePr>
        <p:xfrm>
          <a:off x="214282" y="3857628"/>
          <a:ext cx="8715436" cy="25684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5455"/>
                <a:gridCol w="2170245"/>
                <a:gridCol w="2147282"/>
                <a:gridCol w="2032454"/>
              </a:tblGrid>
              <a:tr h="249701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области строительства,</a:t>
                      </a:r>
                      <a:r>
                        <a:rPr lang="ru-RU" sz="14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архитектуры, градостроительства и муниципального земельного контроля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743,7 тыс. рублей</a:t>
                      </a:r>
                      <a:endParaRPr lang="ru-RU" sz="14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расходов по исполнительным листам  -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4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653,6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тыс. рублей</a:t>
                      </a:r>
                      <a:endParaRPr lang="ru-RU" sz="14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 отдельных полномочий Краснодарского края по созданию и организации деятельности комиссий по делам несовершеннолетних и защите их прав –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2 102,9 тыс. рублей</a:t>
                      </a:r>
                      <a:endParaRPr lang="ru-RU" sz="14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отдельных полномочий Краснодарского края по поддержке сельскохозяйственного производства – </a:t>
                      </a: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502,4 тыс. руб.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2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23580"/>
              </p:ext>
            </p:extLst>
          </p:nvPr>
        </p:nvGraphicFramePr>
        <p:xfrm>
          <a:off x="215008" y="928670"/>
          <a:ext cx="4857058" cy="12858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5258"/>
                <a:gridCol w="2491800"/>
              </a:tblGrid>
              <a:tr h="128588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объема дорожного фонда –  965,1 тыс. руб.</a:t>
                      </a: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по мобилизационной подготовке –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22,9 тыс. рублей</a:t>
                      </a:r>
                      <a:endParaRPr lang="ru-RU" sz="14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884042"/>
              </p:ext>
            </p:extLst>
          </p:nvPr>
        </p:nvGraphicFramePr>
        <p:xfrm>
          <a:off x="857224" y="4214818"/>
          <a:ext cx="7500990" cy="22146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500990"/>
              </a:tblGrid>
              <a:tr h="22146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финансовое обеспечение мероприятий по временному социально-бытовому обустройству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лиц, </a:t>
                      </a:r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вынужденно покинувших территорию Украины и находящихся в размещения;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компенсацию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расходов, связанных с оказанием в 2016 году медицинскими организациями гражданам Украины и лицам без гражданства медицинской помощи, а также затрат по проведению указанным лицам профилактических прививок, включенных в календарь профилактических прививок по эпидемическим показаниям – 598,0 тыс.  руб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 smtClean="0">
                <a:solidFill>
                  <a:srgbClr val="66FF66"/>
                </a:solidFill>
              </a:rPr>
              <a:t> </a:t>
            </a: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2357430"/>
          <a:ext cx="8643998" cy="17145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19829"/>
                <a:gridCol w="2849365"/>
                <a:gridCol w="2674804"/>
              </a:tblGrid>
              <a:tr h="17145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финансового управления администрации муниципального образования Туапсинский район  - </a:t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20 340,6 тыс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финансовое обеспечение непредвиденных расходов (резервный фонд администрации муниципального образования Туапсинский район)  - </a:t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11 125,8 тыс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контрольно-счетной палаты  муниципального образования Туапсинский район  -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5 609,1 тыс. рублей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процесс 8"/>
          <p:cNvSpPr/>
          <p:nvPr/>
        </p:nvSpPr>
        <p:spPr>
          <a:xfrm>
            <a:off x="5072066" y="928670"/>
            <a:ext cx="3857652" cy="1285884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на предупреждение и ликвидацию последствий ЧС (за счет резервного фонда администрации Краснодарского края)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1 116,8 тыс. руб.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02024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ФИНАНСОВОЕ УПРАВЛЕНИЕ АДМИНИСТРАЦИИ МУНИЦИПАЛЬНОГО ОБРАЗОВАНИЯ </a:t>
            </a:r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ТУАПСИНСКИЙ </a:t>
            </a:r>
            <a:r>
              <a:rPr lang="ru-RU" sz="2800" dirty="0">
                <a:solidFill>
                  <a:srgbClr val="FFFF00"/>
                </a:solidFill>
              </a:rPr>
              <a:t>РАЙОН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Наш адрес: 352800, г</a:t>
            </a:r>
            <a:r>
              <a:rPr lang="ru-RU" sz="2800" dirty="0" smtClean="0">
                <a:solidFill>
                  <a:srgbClr val="FFFF00"/>
                </a:solidFill>
              </a:rPr>
              <a:t>. Туапсе</a:t>
            </a:r>
            <a:r>
              <a:rPr lang="ru-RU" sz="2800" dirty="0">
                <a:solidFill>
                  <a:srgbClr val="FFFF00"/>
                </a:solidFill>
              </a:rPr>
              <a:t>, ул. Свободы, д.3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Телефон:  (86167) 2-57-11, ФАКС: (86167) 2-57-11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Адрес электронной почты: </a:t>
            </a:r>
            <a:r>
              <a:rPr lang="en-US" sz="2800" dirty="0">
                <a:solidFill>
                  <a:srgbClr val="FFFF00"/>
                </a:solidFill>
              </a:rPr>
              <a:t>tuaprfin@mail.ru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Другая 1">
      <a:dk1>
        <a:sysClr val="windowText" lastClr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Литейная">
    <a:maj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微軟正黑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標楷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Литейная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75000"/>
              <a:satMod val="400000"/>
            </a:schemeClr>
          </a:gs>
          <a:gs pos="20000">
            <a:schemeClr val="phClr">
              <a:tint val="80000"/>
              <a:satMod val="355000"/>
            </a:schemeClr>
          </a:gs>
          <a:gs pos="100000">
            <a:schemeClr val="phClr">
              <a:tint val="95000"/>
              <a:shade val="55000"/>
              <a:satMod val="355000"/>
            </a:schemeClr>
          </a:gs>
        </a:gsLst>
        <a:path path="circle">
          <a:fillToRect l="67500" t="35000" r="32500" b="65000"/>
        </a:path>
      </a:gradFill>
      <a:blipFill>
        <a:blip xmlns:r="http://schemas.openxmlformats.org/officeDocument/2006/relationships" r:embed="rId1">
          <a:duotone>
            <a:schemeClr val="phClr">
              <a:shade val="30000"/>
              <a:satMod val="120000"/>
            </a:schemeClr>
            <a:schemeClr val="phClr">
              <a:tint val="70000"/>
              <a:satMod val="250000"/>
            </a:schemeClr>
          </a:duotone>
        </a:blip>
        <a:tile tx="0" ty="0" sx="50000" sy="50000" flip="none" algn="t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26262</TotalTime>
  <Words>3886</Words>
  <Application>Microsoft Office PowerPoint</Application>
  <PresentationFormat>Экран (4:3)</PresentationFormat>
  <Paragraphs>712</Paragraphs>
  <Slides>44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Литейная</vt:lpstr>
      <vt:lpstr>Документ</vt:lpstr>
      <vt:lpstr>Презентация PowerPoint</vt:lpstr>
      <vt:lpstr>Бюджет муниципального образования  Туапсинский район </vt:lpstr>
      <vt:lpstr>БЮДЖЕТ МУНИЦИПАЛЬНОГО ОБРАЗОВАНИЯ  ТУАПСИНСКИЙ РАЙОН</vt:lpstr>
      <vt:lpstr>Порядок составления, рассмотрения и утверждения годового отчета об исполнении бюджета муниципального образования  Туапсинский район</vt:lpstr>
      <vt:lpstr>Социально экономические показатели </vt:lpstr>
      <vt:lpstr>Исполнение индикативного плана по основным показателям социально-экономического развития за 2017 год</vt:lpstr>
      <vt:lpstr>ОСНОВНЫЕ ХАРАКТЕРИСТИКИ</vt:lpstr>
      <vt:lpstr>Доходы бюджета муниципального образования Туапсинский район  за 2017 год </vt:lpstr>
      <vt:lpstr>Исполнение бюджета по собственным доходам  МО Туапсинский район за 2017г.</vt:lpstr>
      <vt:lpstr>МО Туапсинский район  в рейтинге   среди ГО И МР Краснодарского края по исполнению бюджета  по доходам  за 2017 год</vt:lpstr>
      <vt:lpstr>Структура собственных доходов бюджета района в разрезе главных администраторов </vt:lpstr>
      <vt:lpstr>Исполнение собственных доходов  бюджета                          МО Туапсинский район в разрезе основных отраслей экономики за 2017 год (уд. вес в нормативе)                    </vt:lpstr>
      <vt:lpstr>РАСХОДЫ БЮДЖЕТА муниципального образования Туапсинский район в расчете на одного жителя:  18 764 руб.</vt:lpstr>
      <vt:lpstr>РАСХОДЫ БЮДЖЕТА муниципального образования Туапсинский район в расчете на одного жителя  в 2017 году -  18 764 руб.</vt:lpstr>
      <vt:lpstr> Исполнение бюджета муниципального образования Туапсинский район  по отраслям социальной сферы  за 2017 год</vt:lpstr>
      <vt:lpstr>Презентация PowerPoint</vt:lpstr>
      <vt:lpstr>МУНИЦИПАЛЬНЫЕ ПРОГРАММЫ</vt:lpstr>
      <vt:lpstr>МУНИЦИПАЛЬНЫЕ ПРОГРАММЫ</vt:lpstr>
      <vt:lpstr> Муниципальная программа «Развитие образования в  МО Туапсинский район». Расходы - 1 358 769,2 тыс. руб.</vt:lpstr>
      <vt:lpstr>Презентация PowerPoint</vt:lpstr>
      <vt:lpstr> Муниципальная программа  «Туапсинский район – территория  комфортного проживания»  Расходы – 294 323,1 тыс. руб.</vt:lpstr>
      <vt:lpstr>Муниципальная программа  «Управление муниципальными финансами» Расходы – 48 805,7 тыс. руб.</vt:lpstr>
      <vt:lpstr>Муниципальная программа  «Развитие культуры в Туапсинском районе» Расходы в объеме 78 199,0 тыс. рублей направлены на:</vt:lpstr>
      <vt:lpstr>      Муниципальная программа  «Развитие физической культуры и спорта  в Туапсинском районе» Расходы – 109 855,8 тыс. руб.</vt:lpstr>
      <vt:lpstr>  Муниципальная программа  «Развитие жилищно-коммунального хозяйства в МО Туапсинский район» Расходы – 7 971,3 тыс. руб.</vt:lpstr>
      <vt:lpstr> Муниципальная программа  «Функционирование органов местного самоуправления в МО Туапсинский район» Расходы – 73 174,0 тыс. руб.</vt:lpstr>
      <vt:lpstr>Муниципальная программа  «Молодежь Туапсинского района» Расходы – 8 575,8 тыс. руб.</vt:lpstr>
      <vt:lpstr> Ведомственная целевая программа  «Развитие агропромышленного комплекса на территории  МО Туапсинский район» </vt:lpstr>
      <vt:lpstr>Муниципальная программа  «По улучшению положения детей в муниципальном образовании Туапсинский район»</vt:lpstr>
      <vt:lpstr> Муниципальная программа  «По улучшению положения детей в муниципальном образовании Туапсинский район»</vt:lpstr>
      <vt:lpstr>Муниципальная программа  «Развитие здравоохранения муниципального образования Туапсинский район»</vt:lpstr>
      <vt:lpstr>Муниципальная программа  «Содействие развитию гражданского общества и гармонизации межнациональных отношений» Расходы – 11 404,7 тыс. руб.</vt:lpstr>
      <vt:lpstr>Муниципальная программа  «Защита населения и территории от чрезвычайных ситуаций, обеспечение пожарной безопасности» Расходы – 57 349,9 тыс. руб.</vt:lpstr>
      <vt:lpstr>Презентация PowerPoint</vt:lpstr>
      <vt:lpstr>Ведомственная целевая программа  «Поддержка малого и среднего предпринимательства на территории муниципального образования Туапсинский район» Расходы – 135,0 тыс. руб.</vt:lpstr>
      <vt:lpstr>  Муниципальная программа  «Управление муниципальной собственностью» Расходы – 20 014,7 тыс. руб.  </vt:lpstr>
      <vt:lpstr> Муниципальная программа  «Экономическое развитие  Туапсинского района» </vt:lpstr>
      <vt:lpstr>Муниципальная программа «Доступная среда муниципального образования Туапсинский район» </vt:lpstr>
      <vt:lpstr>Презентация PowerPoint</vt:lpstr>
      <vt:lpstr>Презентация PowerPoint</vt:lpstr>
      <vt:lpstr>Презентация PowerPoint</vt:lpstr>
      <vt:lpstr> НЕПРОГРАММНЫЕ РАСХОДЫ Объем средств по непрограммным расходам составляет  124 497,2  тыс. рублей:</vt:lpstr>
      <vt:lpstr>   НЕПРОГРАММНЫЕ РАСХОДЫ</vt:lpstr>
      <vt:lpstr>ФИНАНСОВОЕ УПРАВЛЕНИЕ АДМИНИСТРАЦИИ МУНИЦИПАЛЬНОГО ОБРАЗОВАНИЯ  ТУАПСИНСКИЙ РАЙОН  Наш адрес: 352800, г. Туапсе, ул. Свободы, д.3  Телефон:  (86167) 2-57-11, ФАКС: (86167) 2-57-11  Адрес электронной почты: tuaprfin@mail.ru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Бритов Сергей Сергеевич</dc:creator>
  <cp:lastModifiedBy>Пичугина ЛВ.</cp:lastModifiedBy>
  <cp:revision>694</cp:revision>
  <dcterms:created xsi:type="dcterms:W3CDTF">2016-04-25T11:56:59Z</dcterms:created>
  <dcterms:modified xsi:type="dcterms:W3CDTF">2018-05-25T14:00:10Z</dcterms:modified>
</cp:coreProperties>
</file>