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8" r:id="rId1"/>
    <p:sldMasterId id="2147484320" r:id="rId2"/>
  </p:sldMasterIdLst>
  <p:notesMasterIdLst>
    <p:notesMasterId r:id="rId49"/>
  </p:notesMasterIdLst>
  <p:sldIdLst>
    <p:sldId id="314" r:id="rId3"/>
    <p:sldId id="297" r:id="rId4"/>
    <p:sldId id="362" r:id="rId5"/>
    <p:sldId id="286" r:id="rId6"/>
    <p:sldId id="304" r:id="rId7"/>
    <p:sldId id="354" r:id="rId8"/>
    <p:sldId id="364" r:id="rId9"/>
    <p:sldId id="355" r:id="rId10"/>
    <p:sldId id="356" r:id="rId11"/>
    <p:sldId id="357" r:id="rId12"/>
    <p:sldId id="358" r:id="rId13"/>
    <p:sldId id="359" r:id="rId14"/>
    <p:sldId id="319" r:id="rId15"/>
    <p:sldId id="366" r:id="rId16"/>
    <p:sldId id="320" r:id="rId17"/>
    <p:sldId id="321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51" r:id="rId33"/>
    <p:sldId id="337" r:id="rId34"/>
    <p:sldId id="339" r:id="rId35"/>
    <p:sldId id="340" r:id="rId36"/>
    <p:sldId id="341" r:id="rId37"/>
    <p:sldId id="342" r:id="rId38"/>
    <p:sldId id="343" r:id="rId39"/>
    <p:sldId id="353" r:id="rId40"/>
    <p:sldId id="344" r:id="rId41"/>
    <p:sldId id="345" r:id="rId42"/>
    <p:sldId id="346" r:id="rId43"/>
    <p:sldId id="370" r:id="rId44"/>
    <p:sldId id="371" r:id="rId45"/>
    <p:sldId id="368" r:id="rId46"/>
    <p:sldId id="348" r:id="rId47"/>
    <p:sldId id="349" r:id="rId4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C5"/>
    <a:srgbClr val="CC3300"/>
    <a:srgbClr val="99FFCC"/>
    <a:srgbClr val="009900"/>
    <a:srgbClr val="003399"/>
    <a:srgbClr val="00CCFF"/>
    <a:srgbClr val="CC6600"/>
    <a:srgbClr val="79BCFF"/>
    <a:srgbClr val="99FF99"/>
    <a:srgbClr val="6D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7590" autoAdjust="0"/>
    <p:restoredTop sz="89898" autoAdjust="0"/>
  </p:normalViewPr>
  <p:slideViewPr>
    <p:cSldViewPr>
      <p:cViewPr>
        <p:scale>
          <a:sx n="90" d="100"/>
          <a:sy n="90" d="100"/>
        </p:scale>
        <p:origin x="-2160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9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1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656977252843394"/>
          <c:y val="2.9744466632388285E-4"/>
          <c:w val="0.51936198600174976"/>
          <c:h val="0.759835271124716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12700">
              <a:solidFill>
                <a:srgbClr val="003399"/>
              </a:solidFill>
            </a:ln>
          </c:spPr>
          <c:explosion val="6"/>
          <c:dPt>
            <c:idx val="0"/>
            <c:bubble3D val="0"/>
            <c:spPr>
              <a:solidFill>
                <a:srgbClr val="FFFF66"/>
              </a:solidFill>
              <a:ln w="12700">
                <a:solidFill>
                  <a:srgbClr val="003399"/>
                </a:solidFill>
              </a:ln>
            </c:spPr>
          </c:dPt>
          <c:dPt>
            <c:idx val="1"/>
            <c:bubble3D val="0"/>
            <c:spPr>
              <a:solidFill>
                <a:srgbClr val="79BCFF"/>
              </a:solidFill>
              <a:ln w="12700">
                <a:solidFill>
                  <a:srgbClr val="003399"/>
                </a:solidFill>
              </a:ln>
            </c:spPr>
          </c:dPt>
          <c:dPt>
            <c:idx val="2"/>
            <c:bubble3D val="0"/>
            <c:spPr>
              <a:solidFill>
                <a:srgbClr val="00B050"/>
              </a:solidFill>
              <a:ln w="12700">
                <a:solidFill>
                  <a:srgbClr val="003399"/>
                </a:solidFill>
              </a:ln>
            </c:spPr>
          </c:dPt>
          <c:dPt>
            <c:idx val="3"/>
            <c:bubble3D val="0"/>
            <c:spPr>
              <a:solidFill>
                <a:srgbClr val="C0504D"/>
              </a:solidFill>
              <a:ln w="12700">
                <a:solidFill>
                  <a:srgbClr val="003399"/>
                </a:solidFill>
              </a:ln>
            </c:spPr>
          </c:dPt>
          <c:dPt>
            <c:idx val="4"/>
            <c:bubble3D val="0"/>
            <c:spPr>
              <a:solidFill>
                <a:srgbClr val="8064A2">
                  <a:lumMod val="50000"/>
                </a:srgbClr>
              </a:solidFill>
              <a:ln w="12700">
                <a:solidFill>
                  <a:srgbClr val="003399"/>
                </a:solidFill>
              </a:ln>
            </c:spPr>
          </c:dPt>
          <c:dPt>
            <c:idx val="5"/>
            <c:bubble3D val="0"/>
            <c:explosion val="10"/>
            <c:spPr>
              <a:solidFill>
                <a:srgbClr val="FF0000"/>
              </a:solidFill>
              <a:ln w="12700">
                <a:solidFill>
                  <a:srgbClr val="003399"/>
                </a:solidFill>
              </a:ln>
            </c:spPr>
          </c:dPt>
          <c:dLbls>
            <c:dLbl>
              <c:idx val="0"/>
              <c:layout>
                <c:manualLayout>
                  <c:x val="-2.9263998250218724E-2"/>
                  <c:y val="-0.16264476969047154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Налоговые неналоговые доходы, прочие безвозмездные поступления            1 098 млн. руб.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1"/>
              <c:layout>
                <c:manualLayout>
                  <c:x val="4.4484689413823275E-2"/>
                  <c:y val="-0.1123816034044543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Субвенции </a:t>
                    </a:r>
                    <a:r>
                      <a:rPr lang="ru-RU" dirty="0" smtClean="0"/>
                      <a:t>      1 </a:t>
                    </a:r>
                    <a:r>
                      <a:rPr lang="ru-RU" dirty="0"/>
                      <a:t>124 млн. руб.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2"/>
              <c:layout>
                <c:manualLayout>
                  <c:x val="0.14092913385826772"/>
                  <c:y val="-6.642349610249494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Субсидии </a:t>
                    </a:r>
                    <a:r>
                      <a:rPr lang="ru-RU" dirty="0" smtClean="0"/>
                      <a:t>          92 </a:t>
                    </a:r>
                    <a:r>
                      <a:rPr lang="ru-RU" dirty="0"/>
                      <a:t>млн. руб.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3"/>
              <c:layout>
                <c:manualLayout>
                  <c:x val="6.3753608923884569E-2"/>
                  <c:y val="0.107127245865004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Дотации                     151 млн. руб. 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4"/>
              <c:layout>
                <c:manualLayout>
                  <c:x val="2.5196741032370903E-2"/>
                  <c:y val="1.8566625612327463E-2"/>
                </c:manualLayout>
              </c:layout>
              <c:spPr>
                <a:solidFill>
                  <a:sysClr val="window" lastClr="FFFFFF">
                    <a:lumMod val="95000"/>
                  </a:sysClr>
                </a:solidFill>
              </c:spPr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5"/>
              <c:layout>
                <c:manualLayout>
                  <c:x val="-0.25180380577427819"/>
                  <c:y val="-0.11221320089655236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</c:dLbl>
            <c:spPr>
              <a:solidFill>
                <a:sysClr val="window" lastClr="FFFFFF">
                  <a:lumMod val="95000"/>
                </a:sysClr>
              </a:solidFill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Лист1!$A$2:$A$7</c:f>
              <c:strCache>
                <c:ptCount val="6"/>
                <c:pt idx="0">
                  <c:v>Налоговые и неналоговые доходы, прочие безвозмездные поступления 1 098 млн. руб.</c:v>
                </c:pt>
                <c:pt idx="1">
                  <c:v>Субвенции 1 124 млн. руб.</c:v>
                </c:pt>
                <c:pt idx="2">
                  <c:v>Субсидии 92 млн. руб.</c:v>
                </c:pt>
                <c:pt idx="3">
                  <c:v>Дотации  151 млн. руб. </c:v>
                </c:pt>
                <c:pt idx="4">
                  <c:v>Иные межбюджетные трансферты 
55 млн. руб.</c:v>
                </c:pt>
                <c:pt idx="5">
                  <c:v>Доходы от возврата остатков субсидий прошлых лет  3 млн. руб. 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1098</c:v>
                </c:pt>
                <c:pt idx="1">
                  <c:v>1124</c:v>
                </c:pt>
                <c:pt idx="2">
                  <c:v>92</c:v>
                </c:pt>
                <c:pt idx="3">
                  <c:v>151</c:v>
                </c:pt>
                <c:pt idx="4">
                  <c:v>55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Лист1!$A$2:$A$7</c:f>
              <c:strCache>
                <c:ptCount val="6"/>
                <c:pt idx="0">
                  <c:v>Налоговые и неналоговые доходы, прочие безвозмездные поступления 1 098 млн. руб.</c:v>
                </c:pt>
                <c:pt idx="1">
                  <c:v>Субвенции 1 124 млн. руб.</c:v>
                </c:pt>
                <c:pt idx="2">
                  <c:v>Субсидии 92 млн. руб.</c:v>
                </c:pt>
                <c:pt idx="3">
                  <c:v>Дотации  151 млн. руб. </c:v>
                </c:pt>
                <c:pt idx="4">
                  <c:v>Иные межбюджетные трансферты 
55 млн. руб.</c:v>
                </c:pt>
                <c:pt idx="5">
                  <c:v>Доходы от возврата остатков субсидий прошлых лет  3 млн. руб. 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0.43519619500594531</c:v>
                </c:pt>
                <c:pt idx="1">
                  <c:v>0.44550138723741578</c:v>
                </c:pt>
                <c:pt idx="2">
                  <c:v>3.64645263575109E-2</c:v>
                </c:pt>
                <c:pt idx="3">
                  <c:v>5.9849385652001583E-2</c:v>
                </c:pt>
                <c:pt idx="4">
                  <c:v>2.1799445105033691E-2</c:v>
                </c:pt>
                <c:pt idx="5">
                  <c:v>1.1890606420927466E-3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0"/>
      <c:rotY val="16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4918088363954505E-2"/>
          <c:y val="2.7738666666666672E-2"/>
          <c:w val="0.65477012248468947"/>
          <c:h val="0.777227499999999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Продажа материальных и нематериальных активов  1%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1.522189413823272E-2"/>
                  <c:y val="2.3579833333333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833114610673667E-2"/>
                  <c:y val="2.23911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Прочие доходы 4%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888888888888914E-2"/>
                  <c:y val="5.02716666666666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33508311461E-2"/>
                  <c:y val="4.2333333333333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37</c:v>
                </c:pt>
                <c:pt idx="1">
                  <c:v>43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УСН  6%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781277340332432E-2"/>
                  <c:y val="2.11649999999999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836832895888012E-2"/>
                  <c:y val="-4.2333333333333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53</c:v>
                </c:pt>
                <c:pt idx="1">
                  <c:v>62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ЕНВД  6%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888888888888914E-2"/>
                  <c:y val="-1.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33508311461E-2"/>
                  <c:y val="-1.3228666666666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60</c:v>
                </c:pt>
                <c:pt idx="1">
                  <c:v>62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Налог на имущество организаций 7%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277668416447943E-2"/>
                  <c:y val="-6.35016666666666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33508311461E-2"/>
                  <c:y val="-1.058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66</c:v>
                </c:pt>
                <c:pt idx="1">
                  <c:v>77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Налог на прибыль организаций   9%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888779527559056E-2"/>
                  <c:y val="-8.46666666666666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33508311461E-2"/>
                  <c:y val="-1.058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62</c:v>
                </c:pt>
                <c:pt idx="1">
                  <c:v>104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Арендная плата за землю 15%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888888888888888E-2"/>
                  <c:y val="-1.05834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33508311461E-2"/>
                  <c:y val="-1.26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149</c:v>
                </c:pt>
                <c:pt idx="1">
                  <c:v>169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Налог на доходы физических лиц  52%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2.3611111111111138E-2"/>
                  <c:y val="-2.96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944444444444442E-2"/>
                  <c:y val="-1.90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536</c:v>
                </c:pt>
                <c:pt idx="1">
                  <c:v>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gapDepth val="20"/>
        <c:shape val="cylinder"/>
        <c:axId val="181581312"/>
        <c:axId val="145515072"/>
        <c:axId val="0"/>
      </c:bar3DChart>
      <c:catAx>
        <c:axId val="181581312"/>
        <c:scaling>
          <c:orientation val="minMax"/>
        </c:scaling>
        <c:delete val="1"/>
        <c:axPos val="b"/>
        <c:majorTickMark val="out"/>
        <c:minorTickMark val="none"/>
        <c:tickLblPos val="none"/>
        <c:crossAx val="145515072"/>
        <c:crosses val="autoZero"/>
        <c:auto val="1"/>
        <c:lblAlgn val="ctr"/>
        <c:lblOffset val="100"/>
        <c:noMultiLvlLbl val="0"/>
      </c:catAx>
      <c:valAx>
        <c:axId val="145515072"/>
        <c:scaling>
          <c:orientation val="minMax"/>
          <c:max val="105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81581312"/>
        <c:crosses val="autoZero"/>
        <c:crossBetween val="between"/>
      </c:valAx>
    </c:plotArea>
    <c:legend>
      <c:legendPos val="tr"/>
      <c:legendEntry>
        <c:idx val="3"/>
        <c:txPr>
          <a:bodyPr/>
          <a:lstStyle/>
          <a:p>
            <a:pPr>
              <a:defRPr sz="1600">
                <a:latin typeface="Palatino Linotype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600">
                <a:latin typeface="Palatino Linotype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600">
                <a:latin typeface="Palatino Linotype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4910914260717412"/>
          <c:y val="1.5204666666666667E-2"/>
          <c:w val="0.33782075678040241"/>
          <c:h val="0.94780500000000001"/>
        </c:manualLayout>
      </c:layout>
      <c:overlay val="0"/>
      <c:txPr>
        <a:bodyPr/>
        <a:lstStyle/>
        <a:p>
          <a:pPr>
            <a:defRPr sz="1600">
              <a:latin typeface="Palatino Linotyp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21398923272922"/>
          <c:y val="1.2293034749730624E-2"/>
          <c:w val="0.48155114453622655"/>
          <c:h val="0.905626978737848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3300"/>
            </a:solidFill>
            <a:scene3d>
              <a:camera prst="orthographicFront"/>
              <a:lightRig rig="threePt" dir="t"/>
            </a:scene3d>
            <a:sp3d>
              <a:bevelT w="190500" h="38100" prst="coolSlant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Lbls>
            <c:dLbl>
              <c:idx val="0"/>
              <c:layout>
                <c:manualLayout>
                  <c:x val="1.038745117490235E-2"/>
                  <c:y val="-2.2152166701753947E-3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100,1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4709748063693098E-3"/>
                  <c:y val="-4.3156977466207698E-3"/>
                </c:manualLayout>
              </c:layout>
              <c:tx>
                <c:rich>
                  <a:bodyPr/>
                  <a:lstStyle/>
                  <a:p>
                    <a:pPr algn="ctr" rtl="0">
                      <a:defRPr sz="2200" b="0">
                        <a:latin typeface="Palatino Linotype" pitchFamily="18" charset="0"/>
                      </a:defRPr>
                    </a:pPr>
                    <a:r>
                      <a:rPr lang="en-US" sz="2200" b="0">
                        <a:latin typeface="Palatino Linotype" pitchFamily="18" charset="0"/>
                      </a:rPr>
                      <a:t>102,3</a:t>
                    </a:r>
                    <a:r>
                      <a:rPr lang="ru-RU" sz="2200" b="0">
                        <a:latin typeface="Palatino Linotype" pitchFamily="18" charset="0"/>
                      </a:rPr>
                      <a:t>%</a:t>
                    </a:r>
                    <a:endParaRPr lang="en-US"/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75030988942146E-2"/>
                  <c:y val="-4.4302923155707732E-3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103,6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5002065929476508E-3"/>
                  <c:y val="-4.4302923155707732E-3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104,4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436629673259347E-2"/>
                  <c:y val="5.0282272129448062E-4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105,4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9.705708661417423E-3"/>
                  <c:y val="2.2151461577853849E-3"/>
                </c:manualLayout>
              </c:layout>
              <c:tx>
                <c:rich>
                  <a:bodyPr/>
                  <a:lstStyle/>
                  <a:p>
                    <a:pPr>
                      <a:defRPr sz="2800" b="1">
                        <a:solidFill>
                          <a:srgbClr val="003399"/>
                        </a:solidFill>
                        <a:latin typeface="Palatino Linotype" pitchFamily="18" charset="0"/>
                      </a:defRPr>
                    </a:pPr>
                    <a:r>
                      <a:rPr lang="en-US" sz="2800" b="1" dirty="0">
                        <a:solidFill>
                          <a:srgbClr val="003399"/>
                        </a:solidFill>
                        <a:latin typeface="Palatino Linotype" pitchFamily="18" charset="0"/>
                      </a:rPr>
                      <a:t>113,0</a:t>
                    </a:r>
                    <a:r>
                      <a:rPr lang="ru-RU" sz="2800" b="1" dirty="0">
                        <a:solidFill>
                          <a:srgbClr val="003399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b="1" dirty="0">
                      <a:solidFill>
                        <a:srgbClr val="003399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5.9255382429126979E-3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116,6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3000" b="1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6549195056372856E-4"/>
                </c:manualLayout>
              </c:layout>
              <c:tx>
                <c:rich>
                  <a:bodyPr/>
                  <a:lstStyle/>
                  <a:p>
                    <a:r>
                      <a:rPr lang="en-US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118,9</a:t>
                    </a:r>
                    <a:r>
                      <a:rPr lang="ru-RU" sz="2200" b="0" dirty="0" smtClean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200" b="0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город Новороссийск           </c:v>
                </c:pt>
                <c:pt idx="1">
                  <c:v>город-курорт Геленджик</c:v>
                </c:pt>
                <c:pt idx="2">
                  <c:v>город-курорт Анапа</c:v>
                </c:pt>
                <c:pt idx="3">
                  <c:v>город Краснодар </c:v>
                </c:pt>
                <c:pt idx="4">
                  <c:v>город Армавир                </c:v>
                </c:pt>
                <c:pt idx="5">
                  <c:v>Туапсинский р-н          </c:v>
                </c:pt>
                <c:pt idx="6">
                  <c:v>город Сочи     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100.1</c:v>
                </c:pt>
                <c:pt idx="1">
                  <c:v>102.3</c:v>
                </c:pt>
                <c:pt idx="2">
                  <c:v>103.6</c:v>
                </c:pt>
                <c:pt idx="3">
                  <c:v>104.4</c:v>
                </c:pt>
                <c:pt idx="4">
                  <c:v>105.4</c:v>
                </c:pt>
                <c:pt idx="5">
                  <c:v>113</c:v>
                </c:pt>
                <c:pt idx="6">
                  <c:v>116.6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81801472"/>
        <c:axId val="145517376"/>
      </c:barChart>
      <c:catAx>
        <c:axId val="181801472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blipFill>
            <a:blip xmlns:r="http://schemas.openxmlformats.org/officeDocument/2006/relationships" r:embed="rId1"/>
            <a:tile tx="0" ty="0" sx="100000" sy="100000" flip="none" algn="tl"/>
          </a:blipFill>
          <a:ln w="28575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c:spPr>
        <c:txPr>
          <a:bodyPr rot="0"/>
          <a:lstStyle/>
          <a:p>
            <a:pPr algn="r">
              <a:defRPr/>
            </a:pPr>
            <a:endParaRPr lang="ru-RU"/>
          </a:p>
        </c:txPr>
        <c:crossAx val="145517376"/>
        <c:crosses val="autoZero"/>
        <c:auto val="1"/>
        <c:lblAlgn val="ctr"/>
        <c:lblOffset val="100"/>
        <c:noMultiLvlLbl val="0"/>
      </c:catAx>
      <c:valAx>
        <c:axId val="145517376"/>
        <c:scaling>
          <c:orientation val="minMax"/>
        </c:scaling>
        <c:delete val="0"/>
        <c:axPos val="b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8180147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2400">
          <a:latin typeface="Palatino Linotype" pitchFamily="18" charset="0"/>
        </a:defRPr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885044292057533E-3"/>
          <c:y val="9.4487973553756599E-2"/>
          <c:w val="0.55114138927871015"/>
          <c:h val="0.680689466981990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99CCFF"/>
              </a:solidFill>
            </c:spPr>
          </c:dPt>
          <c:dPt>
            <c:idx val="1"/>
            <c:bubble3D val="0"/>
            <c:spPr>
              <a:solidFill>
                <a:srgbClr val="FF9933"/>
              </a:solidFill>
            </c:spPr>
          </c:dPt>
          <c:dPt>
            <c:idx val="2"/>
            <c:bubble3D val="0"/>
            <c:spPr>
              <a:solidFill>
                <a:srgbClr val="FF5050"/>
              </a:solidFill>
            </c:spPr>
          </c:dPt>
          <c:dPt>
            <c:idx val="3"/>
            <c:bubble3D val="0"/>
            <c:spPr>
              <a:solidFill>
                <a:srgbClr val="99FFCC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rgbClr val="C6528C"/>
              </a:solidFill>
            </c:spPr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5.1903717345398337E-2"/>
                  <c:y val="-0.22151464719392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509405074365709E-2"/>
                  <c:y val="-2.8189559361924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54461942257244E-2"/>
                  <c:y val="0.112699256412588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861045494313211"/>
                  <c:y val="7.7078086626796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8.2238188976377954E-2"/>
                  <c:y val="-8.5931282119792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1284339457567803E-2"/>
                  <c:y val="-0.13247957692832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9242016622922134E-2"/>
                  <c:y val="-0.181167888450518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86634467676316E-2"/>
                  <c:y val="-0.163171388939421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724791599339444E-2"/>
                  <c:y val="-0.16690247237129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solidFill>
                      <a:srgbClr val="002060"/>
                    </a:solidFill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Транспорт  19%</c:v>
                </c:pt>
                <c:pt idx="1">
                  <c:v>Операции с недвижимым имуществом  17%</c:v>
                </c:pt>
                <c:pt idx="2">
                  <c:v>Промышленность 16%</c:v>
                </c:pt>
                <c:pt idx="3">
                  <c:v>Торговля, общественное питание 11%</c:v>
                </c:pt>
                <c:pt idx="4">
                  <c:v>Санаторно-курортная сфера 6%</c:v>
                </c:pt>
                <c:pt idx="5">
                  <c:v>Социальная сфера 5%</c:v>
                </c:pt>
                <c:pt idx="6">
                  <c:v>Строительство 3%</c:v>
                </c:pt>
                <c:pt idx="7">
                  <c:v>ЖКХ И ТЭК 3%</c:v>
                </c:pt>
              </c:strCache>
            </c:strRef>
          </c:cat>
          <c:val>
            <c:numRef>
              <c:f>Лист1!$B$2:$B$9</c:f>
              <c:numCache>
                <c:formatCode>0</c:formatCode>
                <c:ptCount val="8"/>
                <c:pt idx="0" formatCode="General">
                  <c:v>207</c:v>
                </c:pt>
                <c:pt idx="1">
                  <c:v>186</c:v>
                </c:pt>
                <c:pt idx="2" formatCode="General">
                  <c:v>181</c:v>
                </c:pt>
                <c:pt idx="3" formatCode="General">
                  <c:v>124</c:v>
                </c:pt>
                <c:pt idx="4" formatCode="General">
                  <c:v>70</c:v>
                </c:pt>
                <c:pt idx="5" formatCode="General">
                  <c:v>60</c:v>
                </c:pt>
                <c:pt idx="6" formatCode="General">
                  <c:v>37</c:v>
                </c:pt>
                <c:pt idx="7" formatCode="General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6180894575678042"/>
          <c:y val="1.9411156085137347E-2"/>
          <c:w val="0.43678554243219592"/>
          <c:h val="0.97607643942150268"/>
        </c:manualLayout>
      </c:layout>
      <c:overlay val="0"/>
      <c:txPr>
        <a:bodyPr/>
        <a:lstStyle/>
        <a:p>
          <a:pPr>
            <a:defRPr sz="1700" b="1">
              <a:solidFill>
                <a:srgbClr val="002060"/>
              </a:solidFill>
              <a:latin typeface="Palatino Linotype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depthPercent val="100"/>
      <c:rAngAx val="0"/>
      <c:perspective val="8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584538458861231E-2"/>
          <c:y val="0.11715803683486165"/>
          <c:w val="0.73079723013740983"/>
          <c:h val="0.8828419631651447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" h="44450"/>
            </a:sp3d>
          </c:spPr>
          <c:explosion val="33"/>
          <c:dPt>
            <c:idx val="0"/>
            <c:bubble3D val="0"/>
            <c:explosion val="37"/>
            <c:spPr>
              <a:solidFill>
                <a:schemeClr val="tx1">
                  <a:lumMod val="65000"/>
                </a:schemeClr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"/>
            <c:bubble3D val="0"/>
            <c:explosion val="37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2"/>
            <c:bubble3D val="0"/>
            <c:spPr>
              <a:solidFill>
                <a:srgbClr val="8E25A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3"/>
            <c:bubble3D val="0"/>
            <c:spPr>
              <a:solidFill>
                <a:srgbClr val="99FFCC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4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6"/>
            <c:bubble3D val="0"/>
            <c:spPr>
              <a:solidFill>
                <a:srgbClr val="66FF66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7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8"/>
            <c:bubble3D val="0"/>
            <c:spPr>
              <a:solidFill>
                <a:srgbClr val="FE00FE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9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0"/>
            <c:bubble3D val="0"/>
            <c:explosion val="36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1"/>
            <c:bubble3D val="0"/>
            <c:explosion val="3"/>
            <c:spPr>
              <a:solidFill>
                <a:srgbClr val="23911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Lbls>
            <c:dLbl>
              <c:idx val="0"/>
              <c:layout>
                <c:manualLayout>
                  <c:x val="0.1173962193936787"/>
                  <c:y val="-5.9147456736382116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371145345947449"/>
                  <c:y val="3.813471402442181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0284527125252441"/>
                  <c:y val="0.14707323819630347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845511757057501"/>
                  <c:y val="0.1953430522326298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628773444729934"/>
                  <c:y val="0.2777086225005809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333608790596861E-2"/>
                  <c:y val="0.25372380545586581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3.0417746521317027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6.7753835457753181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8.112194671234868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0.10058663947378016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6.5168250545931908E-2"/>
                  <c:y val="-4.463324380161356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45 210,3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23988140761636448"/>
                  <c:y val="5.2040952744794187E-4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Лист1!$A$2:$A$13</c:f>
              <c:strCache>
                <c:ptCount val="12"/>
                <c:pt idx="0">
                  <c:v>Нац.оборона</c:v>
                </c:pt>
                <c:pt idx="1">
                  <c:v>Физическая культура</c:v>
                </c:pt>
                <c:pt idx="2">
                  <c:v>ЖКХ</c:v>
                </c:pt>
                <c:pt idx="3">
                  <c:v>Обслуживание гос. и мун. долга</c:v>
                </c:pt>
                <c:pt idx="4">
                  <c:v>Культура, кинематография и СМИ</c:v>
                </c:pt>
                <c:pt idx="5">
                  <c:v>Межбюджетные трансферты</c:v>
                </c:pt>
                <c:pt idx="6">
                  <c:v>Нац.безопасность и правоохр.деятельность         </c:v>
                </c:pt>
                <c:pt idx="7">
                  <c:v>Нац.экономика</c:v>
                </c:pt>
                <c:pt idx="8">
                  <c:v>Социальная политика</c:v>
                </c:pt>
                <c:pt idx="9">
                  <c:v>Здравоохранение</c:v>
                </c:pt>
                <c:pt idx="10">
                  <c:v>Общегосударственные вопросы</c:v>
                </c:pt>
                <c:pt idx="11">
                  <c:v>Образование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44.5</c:v>
                </c:pt>
                <c:pt idx="1">
                  <c:v>133554.20000000001</c:v>
                </c:pt>
                <c:pt idx="2">
                  <c:v>15780.4</c:v>
                </c:pt>
                <c:pt idx="3">
                  <c:v>2477.8000000000002</c:v>
                </c:pt>
                <c:pt idx="4">
                  <c:v>19328.3</c:v>
                </c:pt>
                <c:pt idx="5">
                  <c:v>46064.9</c:v>
                </c:pt>
                <c:pt idx="6">
                  <c:v>68684.800000000003</c:v>
                </c:pt>
                <c:pt idx="7">
                  <c:v>21343.3</c:v>
                </c:pt>
                <c:pt idx="8">
                  <c:v>112336.9</c:v>
                </c:pt>
                <c:pt idx="9">
                  <c:v>13999.5</c:v>
                </c:pt>
                <c:pt idx="10">
                  <c:v>245210.3</c:v>
                </c:pt>
                <c:pt idx="11">
                  <c:v>1761938.3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31431889919424"/>
          <c:y val="0.16131260344310791"/>
          <c:w val="0.40544010990923557"/>
          <c:h val="0.83496809380022952"/>
        </c:manualLayout>
      </c:layout>
      <c:overlay val="0"/>
      <c:spPr>
        <a:effectLst>
          <a:outerShdw dist="50800" sx="1000" sy="1000" algn="ctr" rotWithShape="0">
            <a:srgbClr val="000000"/>
          </a:outerShdw>
        </a:effectLst>
      </c:spPr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90"/>
      <c:depthPercent val="1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7061764980555131"/>
          <c:w val="0.54676935695538065"/>
          <c:h val="0.729382350194448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explosion val="19"/>
          <c:dPt>
            <c:idx val="0"/>
            <c:bubble3D val="0"/>
            <c:explosion val="0"/>
            <c:spPr>
              <a:solidFill>
                <a:srgbClr val="73B818"/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bubble3D val="0"/>
            <c:spPr>
              <a:solidFill>
                <a:srgbClr val="FE00FE"/>
              </a:solidFill>
              <a:ln>
                <a:solidFill>
                  <a:schemeClr val="accent1"/>
                </a:solidFill>
              </a:ln>
            </c:spPr>
          </c:dPt>
          <c:dPt>
            <c:idx val="2"/>
            <c:bubble3D val="0"/>
            <c:spPr>
              <a:solidFill>
                <a:srgbClr val="0000FF"/>
              </a:solidFill>
              <a:ln>
                <a:solidFill>
                  <a:schemeClr val="accent1"/>
                </a:solidFill>
              </a:ln>
            </c:spPr>
          </c:dPt>
          <c:dPt>
            <c:idx val="3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</c:spPr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</c:spPr>
          </c:dPt>
          <c:dLbls>
            <c:dLbl>
              <c:idx val="0"/>
              <c:layout>
                <c:manualLayout>
                  <c:x val="4.4775809273840769E-2"/>
                  <c:y val="0.144320213326573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678805774278217E-2"/>
                  <c:y val="-9.1210993522823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084864391951009E-2"/>
                  <c:y val="4.7951367811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240868328958879E-2"/>
                  <c:y val="5.44406347766341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Образование </c:v>
                </c:pt>
                <c:pt idx="1">
                  <c:v>Культура, кинематография и СМИ </c:v>
                </c:pt>
                <c:pt idx="2">
                  <c:v>Здравоохранение</c:v>
                </c:pt>
                <c:pt idx="3">
                  <c:v>Социальная политика </c:v>
                </c:pt>
                <c:pt idx="4">
                  <c:v>Физическая культура  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1761938.3</c:v>
                </c:pt>
                <c:pt idx="1">
                  <c:v>19328.3</c:v>
                </c:pt>
                <c:pt idx="2">
                  <c:v>13999.5</c:v>
                </c:pt>
                <c:pt idx="3">
                  <c:v>112336.9</c:v>
                </c:pt>
                <c:pt idx="4">
                  <c:v>133554.20000000001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61621380139982562"/>
          <c:y val="0.40510682171421752"/>
          <c:w val="0.38239730971128638"/>
          <c:h val="0.59395241176431346"/>
        </c:manualLayout>
      </c:layout>
      <c:overlay val="0"/>
      <c:spPr>
        <a:noFill/>
      </c:sp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06491-B414-4678-9256-EFA98204950C}" type="doc">
      <dgm:prSet loTypeId="urn:microsoft.com/office/officeart/2008/layout/RadialCluster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AC82D715-D749-4BB0-985B-D4F25F427DC8}" type="pres">
      <dgm:prSet presAssocID="{82706491-B414-4678-9256-EFA98204950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24FE159E-EBBE-431F-B1E3-CB5464A2A150}" type="presOf" srcId="{82706491-B414-4678-9256-EFA98204950C}" destId="{AC82D715-D749-4BB0-985B-D4F25F427DC8}" srcOrd="0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0.02751</cdr:x>
      <cdr:y>0.82516</cdr:y>
    </cdr:from>
    <cdr:to>
      <cdr:x>0.95674</cdr:x>
      <cdr:y>0.96867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1519" y="4968552"/>
          <a:ext cx="8496945" cy="86409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Факт 2 млрд. 523 млн. руб., в т. ч. </a:t>
          </a:r>
        </a:p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краевые средства – 1 млрд. 425 млн. руб. или 56,5%</a:t>
          </a:r>
          <a:endParaRPr lang="ru-RU" sz="2400" b="1" dirty="0">
            <a:solidFill>
              <a:srgbClr val="000099"/>
            </a:solidFill>
          </a:endParaRPr>
        </a:p>
      </cdr:txBody>
    </cdr:sp>
  </cdr:relSizeAnchor>
  <cdr:relSizeAnchor xmlns:cdr="http://schemas.openxmlformats.org/drawingml/2006/chartDrawing">
    <cdr:from>
      <cdr:x>0.90087</cdr:x>
      <cdr:y>0.05041</cdr:y>
    </cdr:from>
    <cdr:to>
      <cdr:x>0.97962</cdr:x>
      <cdr:y>0.12603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237532" y="288032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0.27383</cdr:x>
      <cdr:y>0.10442</cdr:y>
    </cdr:from>
    <cdr:to>
      <cdr:x>0.44708</cdr:x>
      <cdr:y>0.16162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2503899" y="626533"/>
          <a:ext cx="1584176" cy="343216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00CC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0.28738</cdr:x>
      <cdr:y>0.01071</cdr:y>
    </cdr:from>
    <cdr:to>
      <cdr:x>0.45275</cdr:x>
      <cdr:y>0.13072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627784" y="64282"/>
          <a:ext cx="1512143" cy="72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113,0 %</a:t>
          </a:r>
          <a:endParaRPr lang="ru-RU" sz="2800" b="1" dirty="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0.30313</cdr:x>
      <cdr:y>0.26044</cdr:y>
    </cdr:from>
    <cdr:to>
      <cdr:x>0.40313</cdr:x>
      <cdr:y>0.41284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1800" y="15626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0.30313</cdr:x>
      <cdr:y>0.16443</cdr:y>
    </cdr:from>
    <cdr:to>
      <cdr:x>0.43463</cdr:x>
      <cdr:y>0.24844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771800" y="986573"/>
          <a:ext cx="12024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+126</a:t>
          </a:r>
          <a:endParaRPr lang="ru-RU" sz="28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0.58785</cdr:x>
      <cdr:y>0.02544</cdr:y>
    </cdr:from>
    <cdr:to>
      <cdr:x>0.78946</cdr:x>
      <cdr:y>0.10091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364088" y="144016"/>
          <a:ext cx="1839666" cy="427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effectLst/>
              <a:latin typeface="Palatino Linotype" pitchFamily="18" charset="0"/>
            </a:rPr>
            <a:t>3 место </a:t>
          </a:r>
          <a:endParaRPr lang="ru-RU" sz="2400" b="1" dirty="0">
            <a:solidFill>
              <a:schemeClr val="bg1"/>
            </a:solidFill>
            <a:effectLst/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0.57207</cdr:x>
      <cdr:y>0.15263</cdr:y>
    </cdr:from>
    <cdr:to>
      <cdr:x>0.72286</cdr:x>
      <cdr:y>0.24001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220072" y="864096"/>
          <a:ext cx="1375940" cy="494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chemeClr val="bg1"/>
              </a:solidFill>
              <a:latin typeface="Palatino Linotype" pitchFamily="18" charset="0"/>
            </a:rPr>
            <a:t>7 место </a:t>
          </a:r>
          <a:endParaRPr lang="ru-RU" sz="28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0.50894</cdr:x>
      <cdr:y>0.29405</cdr:y>
    </cdr:from>
    <cdr:to>
      <cdr:x>0.67829</cdr:x>
      <cdr:y>0.35898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44008" y="1728192"/>
          <a:ext cx="1545297" cy="3816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Palatino Linotype" pitchFamily="18" charset="0"/>
            </a:rPr>
            <a:t>26 место</a:t>
          </a:r>
          <a:endParaRPr lang="ru-RU" sz="24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0.47737</cdr:x>
      <cdr:y>0.41657</cdr:y>
    </cdr:from>
    <cdr:to>
      <cdr:x>0.64672</cdr:x>
      <cdr:y>0.49449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355976" y="2448272"/>
          <a:ext cx="1545298" cy="457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Palatino Linotype" pitchFamily="18" charset="0"/>
            </a:rPr>
            <a:t>31 место</a:t>
          </a:r>
          <a:endParaRPr lang="ru-RU" sz="24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0.47737</cdr:x>
      <cdr:y>0.55134</cdr:y>
    </cdr:from>
    <cdr:to>
      <cdr:x>0.65098</cdr:x>
      <cdr:y>0.62926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355976" y="3240360"/>
          <a:ext cx="1584170" cy="457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Palatino Linotype" pitchFamily="18" charset="0"/>
            </a:rPr>
            <a:t>34 место</a:t>
          </a:r>
          <a:endParaRPr lang="ru-RU" sz="24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0.47737</cdr:x>
      <cdr:y>0.68685</cdr:y>
    </cdr:from>
    <cdr:to>
      <cdr:x>0.63866</cdr:x>
      <cdr:y>0.76175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355976" y="3888432"/>
          <a:ext cx="1471751" cy="424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Palatino Linotype" pitchFamily="18" charset="0"/>
            </a:rPr>
            <a:t>40 место</a:t>
          </a:r>
          <a:endParaRPr lang="ru-RU" sz="24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0.47737</cdr:x>
      <cdr:y>0.80133</cdr:y>
    </cdr:from>
    <cdr:to>
      <cdr:x>0.6352</cdr:x>
      <cdr:y>0.87754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4355976" y="4536504"/>
          <a:ext cx="1440180" cy="431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Palatino Linotype" pitchFamily="18" charset="0"/>
            </a:rPr>
            <a:t>44 место </a:t>
          </a:r>
          <a:endParaRPr lang="ru-RU" sz="2400" b="1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0.01967</cdr:x>
      <cdr:y>0.90664</cdr:y>
    </cdr:from>
    <cdr:to>
      <cdr:x>0.51683</cdr:x>
      <cdr:y>0.97472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179512" y="5328592"/>
          <a:ext cx="4536504" cy="400110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75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190500" dist="228600" dir="2700000" algn="ctr">
            <a:srgbClr val="000000">
              <a:alpha val="30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glow" dir="t">
            <a:rot lat="0" lon="0" rev="4800000"/>
          </a:lightRig>
        </a:scene3d>
        <a:sp3d xmlns:a="http://schemas.openxmlformats.org/drawingml/2006/main" prstMaterial="matte">
          <a:bevelT w="127000" h="63500"/>
        </a:sp3d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kern="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среднекраевой </a:t>
          </a:r>
          <a:r>
            <a:rPr lang="ru-RU" sz="20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показатель </a:t>
          </a:r>
          <a:r>
            <a:rPr lang="ru-RU" sz="2000" b="1" kern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106,7% </a:t>
          </a:r>
          <a:endParaRPr lang="ru-RU" sz="16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0.0238</cdr:x>
      <cdr:y>0.81306</cdr:y>
    </cdr:from>
    <cdr:to>
      <cdr:x>0.50993</cdr:x>
      <cdr:y>0.99215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5009" y="4576656"/>
          <a:ext cx="4392454" cy="100808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40000"/>
            <a:lumOff val="6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rPr>
            <a:t>Факт  2020 года – </a:t>
          </a:r>
        </a:p>
        <a:p xmlns:a="http://schemas.openxmlformats.org/drawingml/2006/main">
          <a:pPr algn="ctr"/>
          <a:r>
            <a:rPr lang="ru-RU" sz="2400" b="1" u="sng" dirty="0" smtClean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rPr>
            <a:t>1 млрд.  098  млн. руб.</a:t>
          </a:r>
          <a:r>
            <a:rPr lang="ru-RU" sz="2400" b="1" u="sng" dirty="0" smtClean="0">
              <a:solidFill>
                <a:srgbClr val="002060"/>
              </a:solidFill>
              <a:latin typeface="Palatino Linotype" pitchFamily="18" charset="0"/>
            </a:rPr>
            <a:t> </a:t>
          </a:r>
          <a:endParaRPr lang="ru-RU" sz="2400" b="1" u="sng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0.0119</cdr:x>
      <cdr:y>0.01322</cdr:y>
    </cdr:from>
    <cdr:to>
      <cdr:x>0.16725</cdr:x>
      <cdr:y>0.0711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7522" y="74414"/>
          <a:ext cx="1403630" cy="325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solidFill>
                <a:srgbClr val="002060"/>
              </a:solidFill>
              <a:latin typeface="Sylfaen" panose="010A0502050306030303" pitchFamily="18" charset="0"/>
            </a:rPr>
            <a:t>м</a:t>
          </a:r>
          <a:r>
            <a:rPr lang="ru-RU" sz="1600" dirty="0" smtClean="0">
              <a:solidFill>
                <a:srgbClr val="002060"/>
              </a:solidFill>
              <a:latin typeface="Sylfaen" panose="010A0502050306030303" pitchFamily="18" charset="0"/>
            </a:rPr>
            <a:t>лн. руб. </a:t>
          </a:r>
          <a:endParaRPr lang="ru-RU" sz="1600" dirty="0">
            <a:solidFill>
              <a:srgbClr val="002060"/>
            </a:solidFill>
            <a:latin typeface="Sylfaen" panose="010A0502050306030303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53400-D54E-4D4C-947F-32A95B38F108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8FD6-A51C-4539-9477-50890BDC8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0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9218" y="740014"/>
            <a:ext cx="4917327" cy="3700064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1146A-A10B-41A8-986D-85982841564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65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38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38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2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0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4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97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12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58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65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4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85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6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95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54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3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2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2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2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00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30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4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8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7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96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3683" cy="6886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449" y="24780"/>
            <a:ext cx="7056784" cy="122413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3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МУНИЦИПАЛЬНОЕ </a:t>
            </a: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ОБРАЗОВАНИЕ</a:t>
            </a:r>
            <a: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ТУАПСИНСКИЙ РАЙОН</a:t>
            </a:r>
            <a: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47664" y="5013176"/>
            <a:ext cx="6192688" cy="17281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</a:t>
            </a:r>
            <a:endParaRPr lang="ru-RU" sz="36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БЮДЖЕТА РАЙОНА </a:t>
            </a:r>
            <a:endParaRPr lang="ru-RU" sz="3600" b="1" cap="none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2020 год</a:t>
            </a:r>
            <a:endParaRPr lang="ru-RU" sz="3600" b="1" cap="none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5083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ln w="50800"/>
                <a:solidFill>
                  <a:srgbClr val="002060"/>
                </a:solidFill>
                <a:latin typeface="Palatino Linotype" pitchFamily="18" charset="0"/>
              </a:rPr>
              <a:t>МО Туапсинский район  в рейтинге  среди ГО И МР </a:t>
            </a:r>
            <a:br>
              <a:rPr lang="ru-RU" sz="2200" b="1" dirty="0" smtClean="0">
                <a:ln w="50800"/>
                <a:solidFill>
                  <a:srgbClr val="002060"/>
                </a:solidFill>
                <a:latin typeface="Palatino Linotype" pitchFamily="18" charset="0"/>
              </a:rPr>
            </a:br>
            <a:r>
              <a:rPr lang="ru-RU" sz="2200" b="1" dirty="0" smtClean="0">
                <a:ln w="50800"/>
                <a:solidFill>
                  <a:srgbClr val="002060"/>
                </a:solidFill>
                <a:latin typeface="Palatino Linotype" pitchFamily="18" charset="0"/>
              </a:rPr>
              <a:t>Краснодарского </a:t>
            </a:r>
            <a:r>
              <a:rPr lang="ru-RU" sz="2200" b="1" dirty="0">
                <a:ln w="50800"/>
                <a:solidFill>
                  <a:srgbClr val="002060"/>
                </a:solidFill>
                <a:latin typeface="Palatino Linotype" pitchFamily="18" charset="0"/>
              </a:rPr>
              <a:t>края по исполнению </a:t>
            </a:r>
            <a:r>
              <a:rPr lang="ru-RU" sz="2200" b="1" dirty="0" smtClean="0">
                <a:ln w="50800"/>
                <a:solidFill>
                  <a:srgbClr val="002060"/>
                </a:solidFill>
                <a:latin typeface="Palatino Linotype" pitchFamily="18" charset="0"/>
              </a:rPr>
              <a:t>бюджета</a:t>
            </a:r>
            <a:r>
              <a:rPr lang="ru-RU" sz="2200" b="1" dirty="0">
                <a:ln w="50800"/>
                <a:solidFill>
                  <a:srgbClr val="002060"/>
                </a:solidFill>
                <a:latin typeface="Palatino Linotype" pitchFamily="18" charset="0"/>
              </a:rPr>
              <a:t> </a:t>
            </a:r>
            <a:r>
              <a:rPr lang="ru-RU" sz="2200" b="1" dirty="0" smtClean="0">
                <a:ln w="50800"/>
                <a:solidFill>
                  <a:srgbClr val="002060"/>
                </a:solidFill>
                <a:latin typeface="Palatino Linotype" pitchFamily="18" charset="0"/>
              </a:rPr>
              <a:t>за 2020 г.</a:t>
            </a:r>
            <a:endParaRPr lang="ru-RU" sz="2200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174687"/>
              </p:ext>
            </p:extLst>
          </p:nvPr>
        </p:nvGraphicFramePr>
        <p:xfrm>
          <a:off x="0" y="980728"/>
          <a:ext cx="9124875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2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трелка вниз 22"/>
          <p:cNvSpPr/>
          <p:nvPr/>
        </p:nvSpPr>
        <p:spPr>
          <a:xfrm>
            <a:off x="7249591" y="3935015"/>
            <a:ext cx="432048" cy="41299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247964" y="3920901"/>
            <a:ext cx="432048" cy="412998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115616" y="3935015"/>
            <a:ext cx="432048" cy="412998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836712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собственных доходов бюджета района                          в разрезе главных администраторов  доходов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908720"/>
            <a:ext cx="669674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29 главных администратора – 1 098 млн. руб.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1628800"/>
            <a:ext cx="2664296" cy="229210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Федеральная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служба РФ (МИФНС России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6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КК)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901 млн. руб.  (82%)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59832" y="1655092"/>
            <a:ext cx="2664296" cy="2265809"/>
          </a:xfrm>
          <a:prstGeom prst="roundRect">
            <a:avLst/>
          </a:prstGeom>
          <a:solidFill>
            <a:srgbClr val="FFBD5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992,921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Управление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имущественных отношений , городские поселения МО Туапсинский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186 млн. руб.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(17%)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1655093"/>
            <a:ext cx="3240359" cy="2265808"/>
          </a:xfrm>
          <a:prstGeom prst="roundRect">
            <a:avLst/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администраторы (Федеральные агентства РФ,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отраслевые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Министерства,  Департаменты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Краснодарского края)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млн. руб.  (1%)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4348013"/>
            <a:ext cx="2566088" cy="2263453"/>
          </a:xfrm>
          <a:prstGeom prst="roundRect">
            <a:avLst/>
          </a:prstGeom>
          <a:solidFill>
            <a:srgbClr val="897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 на прибыль организаций, НДФЛ, </a:t>
            </a:r>
            <a:r>
              <a:rPr lang="ru-RU" sz="1600" kern="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 на имущество </a:t>
            </a:r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организаций,</a:t>
            </a:r>
            <a:endParaRPr lang="ru-RU" sz="1600" kern="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УСН, ЕНВД, </a:t>
            </a: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патентная система налогообложения </a:t>
            </a: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часть госпошлины</a:t>
            </a:r>
            <a:endParaRPr lang="ru-RU" sz="1600" kern="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71428" y="4333899"/>
            <a:ext cx="2968724" cy="2263453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арендной платы за землю, доходы от продажи земельных участков,  доходы от уплаты части прибыли  МУП, доходы от сдачи в аренду имущества, доходы от продажи имущества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41749" y="4333900"/>
            <a:ext cx="2630220" cy="2119436"/>
          </a:xfrm>
          <a:prstGeom prst="roundRect">
            <a:avLst/>
          </a:prstGeom>
          <a:solidFill>
            <a:srgbClr val="57FF5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Плата за НВОС,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оказания платных услуг, штрафы</a:t>
            </a:r>
          </a:p>
        </p:txBody>
      </p:sp>
    </p:spTree>
    <p:extLst>
      <p:ext uri="{BB962C8B-B14F-4D97-AF65-F5344CB8AC3E}">
        <p14:creationId xmlns:p14="http://schemas.microsoft.com/office/powerpoint/2010/main" val="182402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собственных доходов  бюджета МО Туапсинский 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район в разрезе основных отраслей экономики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за 2020 год (уд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.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вес в нормативе) 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79577325"/>
              </p:ext>
            </p:extLst>
          </p:nvPr>
        </p:nvGraphicFramePr>
        <p:xfrm>
          <a:off x="0" y="1228596"/>
          <a:ext cx="9144000" cy="562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174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1"/>
            <a:ext cx="8125672" cy="104022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algn="ctr"/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Исполнение бюджета муниципального образования Туапсинский район </a:t>
            </a:r>
            <a: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расходам за </a:t>
            </a:r>
            <a: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</a:rPr>
              <a:t>2020 </a:t>
            </a:r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82880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SzPct val="133000"/>
              <a:buNone/>
            </a:pPr>
            <a:r>
              <a:rPr lang="ru-RU" sz="1800" dirty="0"/>
              <a:t>					</a:t>
            </a:r>
          </a:p>
          <a:p>
            <a:pPr marL="0" indent="0">
              <a:buSzPct val="133000"/>
              <a:buNone/>
            </a:pP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729702"/>
              </p:ext>
            </p:extLst>
          </p:nvPr>
        </p:nvGraphicFramePr>
        <p:xfrm>
          <a:off x="179511" y="4869160"/>
          <a:ext cx="8805979" cy="172466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28393"/>
                <a:gridCol w="3100424"/>
                <a:gridCol w="2177162"/>
              </a:tblGrid>
              <a:tr h="108012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400" b="1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ctr" defTabSz="914400" rtl="0" eaLnBrk="1" fontAlgn="t" latinLnBrk="0" hangingPunct="1"/>
                      <a:endParaRPr lang="ru-RU" sz="1400" b="1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ВСЕГО РАСХОДЫ БЮДЖЕТА  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(млн. руб.)</a:t>
                      </a:r>
                    </a:p>
                    <a:p>
                      <a:pPr marL="0" algn="ctr" defTabSz="914400" rtl="0" eaLnBrk="1" fontAlgn="t" latinLnBrk="0" hangingPunct="1"/>
                      <a:endParaRPr lang="ru-RU" sz="1400" b="1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ctr" defTabSz="914400" rtl="0" eaLnBrk="1" fontAlgn="t" latinLnBrk="0" hangingPunct="1"/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РАСХОДЫ НА СОЦИАЛЬНУЮ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СФЕРУ (млн. руб.)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ИСПОЛНЕНО (%)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  <a:tr h="424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2 440,8</a:t>
                      </a:r>
                      <a:endParaRPr lang="ru-RU" sz="28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2 041,1</a:t>
                      </a:r>
                      <a:endParaRPr lang="ru-RU" sz="28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83,6 </a:t>
                      </a:r>
                      <a:endParaRPr lang="ru-RU" sz="28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282" y="1214422"/>
            <a:ext cx="8771208" cy="3236294"/>
          </a:xfrm>
          <a:prstGeom prst="round2Diag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Исполнение бюджета по расходам представлено в программном формате на основе </a:t>
            </a:r>
            <a:r>
              <a:rPr lang="ru-RU" sz="2000" b="1" dirty="0" smtClean="0">
                <a:solidFill>
                  <a:srgbClr val="002060"/>
                </a:solidFill>
              </a:rPr>
              <a:t>20 </a:t>
            </a:r>
            <a:r>
              <a:rPr lang="ru-RU" sz="2000" b="1" dirty="0">
                <a:solidFill>
                  <a:srgbClr val="002060"/>
                </a:solidFill>
              </a:rPr>
              <a:t>муниципальных программ  Туапсинского района</a:t>
            </a:r>
            <a:r>
              <a:rPr lang="ru-RU" dirty="0">
                <a:solidFill>
                  <a:srgbClr val="002060"/>
                </a:solidFill>
              </a:rPr>
              <a:t>, разработанных в соответствии с целями социально-экономического </a:t>
            </a:r>
            <a:r>
              <a:rPr lang="ru-RU" dirty="0" smtClean="0">
                <a:solidFill>
                  <a:srgbClr val="002060"/>
                </a:solidFill>
              </a:rPr>
              <a:t>развития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муниципального образования Туапсинский район.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Как </a:t>
            </a:r>
            <a:r>
              <a:rPr lang="ru-RU" dirty="0">
                <a:solidFill>
                  <a:srgbClr val="002060"/>
                </a:solidFill>
              </a:rPr>
              <a:t>и в предыдущие годы, </a:t>
            </a:r>
            <a:r>
              <a:rPr lang="ru-RU" b="1" dirty="0">
                <a:solidFill>
                  <a:srgbClr val="002060"/>
                </a:solidFill>
              </a:rPr>
              <a:t>в </a:t>
            </a:r>
            <a:r>
              <a:rPr lang="ru-RU" b="1" dirty="0" smtClean="0">
                <a:solidFill>
                  <a:srgbClr val="002060"/>
                </a:solidFill>
              </a:rPr>
              <a:t>2020 </a:t>
            </a:r>
            <a:r>
              <a:rPr lang="ru-RU" b="1" dirty="0">
                <a:solidFill>
                  <a:srgbClr val="002060"/>
                </a:solidFill>
              </a:rPr>
              <a:t>году сохранилась социальная направленность бюджета муниципального образования Туапсинский район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Более 83 </a:t>
            </a:r>
            <a:r>
              <a:rPr lang="ru-RU" b="1" dirty="0">
                <a:solidFill>
                  <a:srgbClr val="002060"/>
                </a:solidFill>
              </a:rPr>
              <a:t>% всех расходов бюджета - это расходы, направленные на финансирование отраслей социально-культурной сферы</a:t>
            </a:r>
            <a:r>
              <a:rPr lang="ru-RU" dirty="0">
                <a:solidFill>
                  <a:srgbClr val="002060"/>
                </a:solidFill>
              </a:rPr>
              <a:t>, которая представлена следующими отраслями: образование, культура, здравоохранение,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социальная политика, физическая культура и спорт. 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16014" y="4450716"/>
            <a:ext cx="1202432" cy="1212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FFC000"/>
              </a:solidFill>
            </a:endParaRPr>
          </a:p>
          <a:p>
            <a:pPr algn="ctr"/>
            <a:endParaRPr lang="ru-RU" sz="1400" dirty="0" smtClean="0">
              <a:solidFill>
                <a:srgbClr val="FFC000"/>
              </a:solidFill>
            </a:endParaRPr>
          </a:p>
          <a:p>
            <a:pPr algn="ctr"/>
            <a:r>
              <a:rPr lang="ru-RU" sz="1400" b="1" u="sng" dirty="0" smtClean="0">
                <a:solidFill>
                  <a:prstClr val="white"/>
                </a:solidFill>
              </a:rPr>
              <a:t>тыс</a:t>
            </a:r>
            <a:r>
              <a:rPr lang="ru-RU" sz="1400" b="1" u="sng" dirty="0">
                <a:solidFill>
                  <a:prstClr val="white"/>
                </a:solidFill>
              </a:rPr>
              <a:t>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7983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0" y="817240"/>
            <a:ext cx="1763688" cy="134098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just" defTabSz="1081088"/>
            <a:r>
              <a:rPr lang="ru-RU" sz="1600" b="1" dirty="0" smtClean="0">
                <a:solidFill>
                  <a:schemeClr val="bg1"/>
                </a:solidFill>
              </a:rPr>
              <a:t>Образование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1 754,9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788024" y="850113"/>
            <a:ext cx="1512167" cy="130129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Культура  </a:t>
            </a:r>
          </a:p>
          <a:p>
            <a:pPr algn="ctr"/>
            <a:r>
              <a:rPr lang="ru-RU" sz="1600" b="1" dirty="0" smtClean="0"/>
              <a:t>19,3 </a:t>
            </a:r>
          </a:p>
        </p:txBody>
      </p:sp>
      <p:sp>
        <p:nvSpPr>
          <p:cNvPr id="7" name="Овал 6"/>
          <p:cNvSpPr/>
          <p:nvPr/>
        </p:nvSpPr>
        <p:spPr>
          <a:xfrm>
            <a:off x="1835696" y="863881"/>
            <a:ext cx="1368151" cy="12943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Спорт  </a:t>
            </a:r>
            <a:r>
              <a:rPr lang="en-US" sz="1600" b="1" dirty="0" smtClean="0"/>
              <a:t>1</a:t>
            </a:r>
            <a:r>
              <a:rPr lang="ru-RU" sz="1600" b="1" dirty="0" smtClean="0"/>
              <a:t>33,6</a:t>
            </a:r>
            <a:endParaRPr lang="ru-RU" sz="1600" dirty="0"/>
          </a:p>
        </p:txBody>
      </p:sp>
      <p:sp>
        <p:nvSpPr>
          <p:cNvPr id="8" name="Овал 7"/>
          <p:cNvSpPr/>
          <p:nvPr/>
        </p:nvSpPr>
        <p:spPr>
          <a:xfrm>
            <a:off x="6408204" y="863881"/>
            <a:ext cx="1445072" cy="1196967"/>
          </a:xfrm>
          <a:prstGeom prst="ellipse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Моло-дежная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политика  7,0</a:t>
            </a:r>
          </a:p>
        </p:txBody>
      </p:sp>
      <p:sp>
        <p:nvSpPr>
          <p:cNvPr id="9" name="Овал 8"/>
          <p:cNvSpPr/>
          <p:nvPr/>
        </p:nvSpPr>
        <p:spPr>
          <a:xfrm>
            <a:off x="3275856" y="836712"/>
            <a:ext cx="1440160" cy="13146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Соц</a:t>
            </a:r>
            <a:r>
              <a:rPr lang="ru-RU" sz="1600" b="1" dirty="0"/>
              <a:t>.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политика                     112,3</a:t>
            </a:r>
            <a:endParaRPr lang="ru-RU" sz="16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65100" y="2253341"/>
            <a:ext cx="1526580" cy="702582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содержание  учреждений </a:t>
            </a:r>
          </a:p>
          <a:p>
            <a:pPr algn="ctr"/>
            <a:r>
              <a:rPr lang="ru-RU" sz="1400" b="1" dirty="0" smtClean="0">
                <a:cs typeface="Times New Roman" pitchFamily="18" charset="0"/>
              </a:rPr>
              <a:t>1 518,3 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165099" y="3068961"/>
            <a:ext cx="1526581" cy="555367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питание </a:t>
            </a:r>
          </a:p>
          <a:p>
            <a:pPr algn="ctr"/>
            <a:r>
              <a:rPr lang="ru-RU" sz="1400" b="1" dirty="0" smtClean="0"/>
              <a:t>и молоко 69,7 </a:t>
            </a:r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65100" y="3699733"/>
            <a:ext cx="1526580" cy="47981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о</a:t>
            </a:r>
            <a:r>
              <a:rPr lang="ru-RU" sz="1400" b="1" dirty="0" smtClean="0"/>
              <a:t>храна 62,3</a:t>
            </a:r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155702" y="4253824"/>
            <a:ext cx="1535978" cy="831359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err="1" smtClean="0"/>
              <a:t>найм</a:t>
            </a:r>
            <a:r>
              <a:rPr lang="ru-RU" sz="1400" b="1" dirty="0" smtClean="0"/>
              <a:t> жилья и компенсация ЖКУ 2,5 </a:t>
            </a:r>
          </a:p>
          <a:p>
            <a:pPr algn="ctr"/>
            <a:r>
              <a:rPr lang="ru-RU" sz="1400" dirty="0" smtClean="0"/>
              <a:t>  </a:t>
            </a:r>
            <a:endParaRPr lang="ru-RU" sz="1400" dirty="0"/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4932040" y="2272926"/>
            <a:ext cx="1368152" cy="881614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содержание  учреждений</a:t>
            </a:r>
          </a:p>
          <a:p>
            <a:pPr algn="ctr"/>
            <a:r>
              <a:rPr lang="ru-RU" sz="1400" b="1" dirty="0" smtClean="0"/>
              <a:t>11,1</a:t>
            </a:r>
          </a:p>
          <a:p>
            <a:pPr algn="ctr"/>
            <a:endParaRPr lang="ru-RU" sz="1200" dirty="0"/>
          </a:p>
        </p:txBody>
      </p:sp>
      <p:sp>
        <p:nvSpPr>
          <p:cNvPr id="56" name="Блок-схема: процесс 55"/>
          <p:cNvSpPr/>
          <p:nvPr/>
        </p:nvSpPr>
        <p:spPr>
          <a:xfrm flipH="1">
            <a:off x="1979709" y="2272926"/>
            <a:ext cx="1224139" cy="881614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содержание</a:t>
            </a:r>
          </a:p>
          <a:p>
            <a:pPr algn="ctr"/>
            <a:r>
              <a:rPr lang="ru-RU" sz="1400" b="1" dirty="0" smtClean="0"/>
              <a:t>учреждений </a:t>
            </a:r>
          </a:p>
          <a:p>
            <a:pPr algn="ctr"/>
            <a:r>
              <a:rPr lang="ru-RU" sz="1400" b="1" dirty="0" smtClean="0"/>
              <a:t> 125,9</a:t>
            </a:r>
            <a:endParaRPr lang="ru-RU" sz="1400" b="1" dirty="0"/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1979711" y="3316010"/>
            <a:ext cx="1224137" cy="623630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 водителям  </a:t>
            </a:r>
          </a:p>
          <a:p>
            <a:pPr algn="ctr"/>
            <a:r>
              <a:rPr lang="ru-RU" sz="1400" b="1" dirty="0" smtClean="0"/>
              <a:t>0,7</a:t>
            </a:r>
            <a:endParaRPr lang="ru-RU" sz="1400" b="1" dirty="0"/>
          </a:p>
        </p:txBody>
      </p:sp>
      <p:sp>
        <p:nvSpPr>
          <p:cNvPr id="60" name="Блок-схема: процесс 59"/>
          <p:cNvSpPr/>
          <p:nvPr/>
        </p:nvSpPr>
        <p:spPr>
          <a:xfrm>
            <a:off x="1980782" y="4887749"/>
            <a:ext cx="1224137" cy="608620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найм</a:t>
            </a:r>
            <a:r>
              <a:rPr lang="ru-RU" sz="1400" b="1" dirty="0" smtClean="0"/>
              <a:t> жилья</a:t>
            </a:r>
          </a:p>
          <a:p>
            <a:pPr algn="ctr"/>
            <a:r>
              <a:rPr lang="ru-RU" sz="1400" b="1" dirty="0" smtClean="0"/>
              <a:t>0,1</a:t>
            </a:r>
            <a:endParaRPr lang="ru-RU" sz="1400" b="1" dirty="0"/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6516216" y="2204014"/>
            <a:ext cx="1229048" cy="751909"/>
          </a:xfrm>
          <a:prstGeom prst="flowChartProcess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содержание</a:t>
            </a:r>
          </a:p>
          <a:p>
            <a:pPr algn="ctr"/>
            <a:r>
              <a:rPr lang="ru-RU" sz="1400" b="1" dirty="0" smtClean="0"/>
              <a:t>учреждений </a:t>
            </a:r>
          </a:p>
          <a:p>
            <a:pPr algn="ctr"/>
            <a:r>
              <a:rPr lang="ru-RU" sz="1400" b="1" dirty="0" smtClean="0"/>
              <a:t>6,2</a:t>
            </a:r>
            <a:endParaRPr lang="ru-RU" sz="1400" b="1" dirty="0"/>
          </a:p>
        </p:txBody>
      </p:sp>
      <p:sp>
        <p:nvSpPr>
          <p:cNvPr id="64" name="Блок-схема: процесс 63"/>
          <p:cNvSpPr/>
          <p:nvPr/>
        </p:nvSpPr>
        <p:spPr>
          <a:xfrm flipH="1">
            <a:off x="6516216" y="3068961"/>
            <a:ext cx="1229048" cy="936103"/>
          </a:xfrm>
          <a:prstGeom prst="flowChartProcess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проведение </a:t>
            </a:r>
            <a:r>
              <a:rPr lang="ru-RU" sz="1400" b="1" dirty="0" err="1" smtClean="0"/>
              <a:t>мероприя-тий</a:t>
            </a:r>
            <a:r>
              <a:rPr lang="ru-RU" sz="1400" b="1" dirty="0" smtClean="0"/>
              <a:t>  0,8</a:t>
            </a:r>
            <a:endParaRPr lang="ru-RU" sz="1400" b="1" dirty="0"/>
          </a:p>
        </p:txBody>
      </p:sp>
      <p:sp>
        <p:nvSpPr>
          <p:cNvPr id="66" name="Блок-схема: процесс 65"/>
          <p:cNvSpPr/>
          <p:nvPr/>
        </p:nvSpPr>
        <p:spPr>
          <a:xfrm>
            <a:off x="3419872" y="2263008"/>
            <a:ext cx="1231195" cy="863537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 к пенсии </a:t>
            </a:r>
          </a:p>
          <a:p>
            <a:pPr algn="ctr"/>
            <a:r>
              <a:rPr lang="en-US" sz="1400" b="1" dirty="0" smtClean="0"/>
              <a:t>3</a:t>
            </a:r>
            <a:r>
              <a:rPr lang="ru-RU" sz="1400" b="1" dirty="0" smtClean="0"/>
              <a:t>,</a:t>
            </a:r>
            <a:r>
              <a:rPr lang="ru-RU" sz="1400" b="1" dirty="0"/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1241" y="49270"/>
            <a:ext cx="7799653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РАСХОДЫ 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РАМКАХ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МУНИЦИПАЛЬНЫХ ПРОГРАММ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НА СОЦИАЛЬНУЮ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СФЕРУ   (млн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руб.)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156169" y="5179170"/>
            <a:ext cx="1544441" cy="619068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/>
              <a:t>кап.ремонты</a:t>
            </a:r>
            <a:endParaRPr lang="ru-RU" sz="1400" b="1" dirty="0"/>
          </a:p>
          <a:p>
            <a:pPr algn="ctr"/>
            <a:r>
              <a:rPr lang="ru-RU" sz="1400" b="1" dirty="0"/>
              <a:t> 65,1</a:t>
            </a:r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138534" y="5877272"/>
            <a:ext cx="1553146" cy="864096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иные мероприятия в рамках ГП и МП 37,0</a:t>
            </a: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3419872" y="3316010"/>
            <a:ext cx="1231195" cy="863537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адресная помощь </a:t>
            </a:r>
          </a:p>
          <a:p>
            <a:pPr algn="ctr"/>
            <a:r>
              <a:rPr lang="ru-RU" sz="1400" b="1" dirty="0" smtClean="0"/>
              <a:t>0,</a:t>
            </a:r>
            <a:r>
              <a:rPr lang="en-US" sz="1400" b="1" dirty="0" smtClean="0"/>
              <a:t>2</a:t>
            </a:r>
            <a:endParaRPr lang="ru-RU" sz="1400" b="1" dirty="0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1979713" y="5665067"/>
            <a:ext cx="1224136" cy="857256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спортивные </a:t>
            </a:r>
            <a:r>
              <a:rPr lang="ru-RU" sz="1400" b="1" dirty="0" err="1" smtClean="0"/>
              <a:t>мероприя-тия</a:t>
            </a:r>
            <a:r>
              <a:rPr lang="ru-RU" sz="1400" b="1" dirty="0" smtClean="0"/>
              <a:t> 6,0</a:t>
            </a:r>
          </a:p>
          <a:p>
            <a:pPr algn="ctr"/>
            <a:endParaRPr lang="ru-RU" sz="1400" b="1" dirty="0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4932041" y="3316010"/>
            <a:ext cx="1368151" cy="151927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проведение мероприятий</a:t>
            </a:r>
          </a:p>
          <a:p>
            <a:pPr algn="ctr"/>
            <a:r>
              <a:rPr lang="ru-RU" sz="1400" b="1" dirty="0" smtClean="0"/>
              <a:t>8,2</a:t>
            </a:r>
            <a:endParaRPr lang="ru-RU" sz="1400" b="1" dirty="0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3419872" y="4370585"/>
            <a:ext cx="1231195" cy="1133957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расходы в части опеки и </a:t>
            </a:r>
            <a:r>
              <a:rPr lang="ru-RU" sz="1400" b="1" dirty="0" err="1" smtClean="0"/>
              <a:t>попечи</a:t>
            </a:r>
            <a:r>
              <a:rPr lang="ru-RU" sz="1400" b="1" dirty="0" smtClean="0"/>
              <a:t>-</a:t>
            </a:r>
          </a:p>
          <a:p>
            <a:pPr algn="ctr"/>
            <a:r>
              <a:rPr lang="ru-RU" sz="1400" b="1" dirty="0" err="1" smtClean="0"/>
              <a:t>тельства</a:t>
            </a:r>
            <a:r>
              <a:rPr lang="ru-RU" sz="1400" b="1" dirty="0" smtClean="0"/>
              <a:t>   108,5</a:t>
            </a:r>
            <a:endParaRPr lang="ru-RU" sz="1400" b="1" dirty="0"/>
          </a:p>
        </p:txBody>
      </p:sp>
      <p:sp>
        <p:nvSpPr>
          <p:cNvPr id="10" name="Шестиугольник 9"/>
          <p:cNvSpPr/>
          <p:nvPr/>
        </p:nvSpPr>
        <p:spPr>
          <a:xfrm>
            <a:off x="6300192" y="4835283"/>
            <a:ext cx="2736304" cy="1378702"/>
          </a:xfrm>
          <a:prstGeom prst="hexagon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свыше 83 % расходов бюджета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7884368" y="863881"/>
            <a:ext cx="1259632" cy="119696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Здраво-охране-</a:t>
            </a:r>
            <a:r>
              <a:rPr lang="ru-RU" sz="1600" b="1" dirty="0" err="1" smtClean="0"/>
              <a:t>ние</a:t>
            </a:r>
            <a:r>
              <a:rPr lang="ru-RU" sz="1600" b="1" dirty="0" smtClean="0"/>
              <a:t> 14,0</a:t>
            </a: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7884368" y="2204014"/>
            <a:ext cx="1152128" cy="1332998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Строитель-</a:t>
            </a:r>
            <a:r>
              <a:rPr lang="ru-RU" sz="1400" b="1" dirty="0" err="1" smtClean="0"/>
              <a:t>ство</a:t>
            </a:r>
            <a:r>
              <a:rPr lang="ru-RU" sz="1400" b="1" dirty="0" smtClean="0"/>
              <a:t> здания ВОП в </a:t>
            </a:r>
          </a:p>
          <a:p>
            <a:pPr algn="ctr"/>
            <a:r>
              <a:rPr lang="ru-RU" sz="1400" b="1" dirty="0" smtClean="0"/>
              <a:t>с. Агой</a:t>
            </a:r>
          </a:p>
          <a:p>
            <a:pPr algn="ctr"/>
            <a:r>
              <a:rPr lang="ru-RU" sz="1400" b="1" dirty="0" smtClean="0"/>
              <a:t>14,0</a:t>
            </a:r>
            <a:endParaRPr lang="ru-RU" sz="1400" b="1" dirty="0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1979709" y="4179547"/>
            <a:ext cx="1224140" cy="545597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охрана 0,9</a:t>
            </a:r>
          </a:p>
        </p:txBody>
      </p:sp>
    </p:spTree>
    <p:extLst>
      <p:ext uri="{BB962C8B-B14F-4D97-AF65-F5344CB8AC3E}">
        <p14:creationId xmlns:p14="http://schemas.microsoft.com/office/powerpoint/2010/main" val="35305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2241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РАСХОДЫ БЮДЖЕТА муниципального </a:t>
            </a:r>
            <a: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образования</a:t>
            </a:r>
            <a:b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 Туапсинский район за 2020 год</a:t>
            </a:r>
            <a:endParaRPr lang="ru-RU" sz="24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832801"/>
              </p:ext>
            </p:extLst>
          </p:nvPr>
        </p:nvGraphicFramePr>
        <p:xfrm>
          <a:off x="179512" y="1268760"/>
          <a:ext cx="8784978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1080120"/>
                <a:gridCol w="1324072"/>
                <a:gridCol w="1318311"/>
                <a:gridCol w="1966131"/>
              </a:tblGrid>
              <a:tr h="8691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План</a:t>
                      </a:r>
                    </a:p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Исполнение</a:t>
                      </a:r>
                      <a:r>
                        <a:rPr lang="ru-RU" sz="16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algn="ctr" fontAlgn="t"/>
                      <a:r>
                        <a:rPr lang="ru-RU" sz="16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плана по расходам  (%)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Доля </a:t>
                      </a:r>
                      <a:r>
                        <a:rPr lang="ru-RU" sz="16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исполнения расходов в общем объеме </a:t>
                      </a:r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расходов (%)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2 460 671,5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2 440 763,2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98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Общегосударственные вопросы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252 988,6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245 210,3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оборона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48,8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44,5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91,2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менее 0,1 %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68 857,2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68 684,8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экономика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24 907,5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21 343,3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85,7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85,7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Жилищно-коммунальное хозяйство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15 924,2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15 780,4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Образование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1 765 305,8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1 761 938,3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72,2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Культура, кинематография и средства массовой информации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19 941,5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19 328,3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96,9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0,8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Здравоохранение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14 778,4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13 999,5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94,7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Социальная политика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115 406,8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112 336,9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97,3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Физическая культура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133 964,1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133 554,2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5,5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Обслуживание государственного и муниципального долга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2 483,7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2 477,8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6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Межбюджетные трансферты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46 064,9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46 064,9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2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89418981"/>
              </p:ext>
            </p:extLst>
          </p:nvPr>
        </p:nvGraphicFramePr>
        <p:xfrm>
          <a:off x="179512" y="0"/>
          <a:ext cx="8964488" cy="682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858280" cy="6429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РАСХОДЫ БЮДЖЕТА муниципального образования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Туапсинский район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9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78912442"/>
              </p:ext>
            </p:extLst>
          </p:nvPr>
        </p:nvGraphicFramePr>
        <p:xfrm>
          <a:off x="0" y="2027446"/>
          <a:ext cx="9144000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Исполнение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бюджета муниципального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образования</a:t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Туапсинский район  по отраслям социальной сферы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 2020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год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679994"/>
              </p:ext>
            </p:extLst>
          </p:nvPr>
        </p:nvGraphicFramePr>
        <p:xfrm>
          <a:off x="214282" y="1357298"/>
          <a:ext cx="8715435" cy="25679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45920"/>
                <a:gridCol w="1166763"/>
                <a:gridCol w="1029495"/>
                <a:gridCol w="2573257"/>
              </a:tblGrid>
              <a:tr h="459668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 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58" marR="9158" marT="9158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руб.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расходов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общем объеме </a:t>
                      </a:r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расходов (%)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6150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b="1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БЮДЖЕТА </a:t>
                      </a:r>
                      <a:r>
                        <a:rPr lang="ru-RU" sz="14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ВСЕГО, тыс. рублей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2 460 671,5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2 440 763,2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256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расходы </a:t>
                      </a:r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социальную сферу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2 049 396,6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2 041 157,2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99,6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256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1 765 305,8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1 761 938,3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99,8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866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 и средства массовой информации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19 941,5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19 328,3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96,9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14 778,4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13 999,5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94,7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115 406,8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112 336,9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97,3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133 964,1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133 554,2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99,7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38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86699"/>
              </p:ext>
            </p:extLst>
          </p:nvPr>
        </p:nvGraphicFramePr>
        <p:xfrm>
          <a:off x="285719" y="714357"/>
          <a:ext cx="8501122" cy="5883956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286413"/>
                <a:gridCol w="1317764"/>
                <a:gridCol w="905719"/>
                <a:gridCol w="991226"/>
              </a:tblGrid>
              <a:tr h="566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73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2 310 104,1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2 294 083,1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1 599 338,4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1 598 211,6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проживания»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53 855,4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50 762,2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финансами»</a:t>
                      </a:r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40 483,7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40 477,8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«Развитие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ультуры  в Туапсинском 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85 600,4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84 948,1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131 665,0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131 553,0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18 740,1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18 596,3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74 321,1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70 716,2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"Молодежь Туапсинского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района»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10 092,3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9 958,2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Ведомственная целевая программа "Развитие агропромышленного комплекса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территории муниципального образования Туапсинский район»</a:t>
                      </a:r>
                    </a:p>
                    <a:p>
                      <a:pPr algn="l" fontAlgn="t"/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4 497,4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1 602,3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 улучшению положения детей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муниципальном образовании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57 826,5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54 850,5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5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95056"/>
              </p:ext>
            </p:extLst>
          </p:nvPr>
        </p:nvGraphicFramePr>
        <p:xfrm>
          <a:off x="179513" y="714356"/>
          <a:ext cx="8678769" cy="5772640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351785"/>
                <a:gridCol w="1301863"/>
                <a:gridCol w="1012560"/>
                <a:gridCol w="1012561"/>
              </a:tblGrid>
              <a:tr h="7346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39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межнациональных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отношений"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10 817,6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10 673,9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09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132 300,1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132 068,1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944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муниципальной собственностью"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54 141,0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53 746,8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830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11 280,8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11 215,1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695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«Доступная среда муниципального образования Туапсинского района»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972,9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973,1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695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населения Туапсинского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10 663,7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10 649,8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009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3 798,8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3 798,8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47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9 708,9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9 281,3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8246150" cy="102749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6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00811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образования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5" y="1052736"/>
            <a:ext cx="51125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бюджета  муниципального образования Туапсинский район за 2020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итогам года, на какие цели и в каком объеме были израсходованы бюджетные средства.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этом сборнике мы хотим познакомить население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Туапсинского района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результате расходования бюджетных средств.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773" y="728660"/>
            <a:ext cx="3816424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в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Туапсинский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район». Расходы –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598 211,6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682910"/>
              </p:ext>
            </p:extLst>
          </p:nvPr>
        </p:nvGraphicFramePr>
        <p:xfrm>
          <a:off x="179512" y="980728"/>
          <a:ext cx="8680844" cy="371477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72008"/>
                <a:gridCol w="8608836"/>
              </a:tblGrid>
              <a:tr h="50004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7879" marR="7879" marT="78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отраслевого органа и муниципальных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казенных учреждений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424 347,1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46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государственных полномочий по обеспечению государственных гарантий реализации прав на получение общедоступного и бесплатного образования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990 849,4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54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федерального проекта «Современная школа» –  11 855,7 тыс.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79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капитального ремонта спортивных залов общеобразовательных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организаций, капитальный ремонт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зданий и сооружений, благоустройство территории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49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231,7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поэтапное повышение уровня средней заработной платы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9 001,9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финансирование доплат отдельным категориям работников в образовательных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организациях – 3 023,6 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4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материально-техническое обеспечение учреждений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1 006,0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578" name="AutoShape 2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AutoShape 4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86322"/>
            <a:ext cx="405638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86322"/>
            <a:ext cx="446449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12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158041"/>
              </p:ext>
            </p:extLst>
          </p:nvPr>
        </p:nvGraphicFramePr>
        <p:xfrm>
          <a:off x="395536" y="5715016"/>
          <a:ext cx="8391306" cy="7143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391306"/>
              </a:tblGrid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выплаты на оплату жилого помещения по договору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найма – 1 006,5 тыс.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595393"/>
              </p:ext>
            </p:extLst>
          </p:nvPr>
        </p:nvGraphicFramePr>
        <p:xfrm>
          <a:off x="428596" y="226223"/>
          <a:ext cx="8286808" cy="3366113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8286808"/>
              </a:tblGrid>
              <a:tr h="7858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   1 506,4 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54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34 491,6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питания учащихся образовательных организаций –  26 863,6  тыс. руб.</a:t>
                      </a: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0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льготным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питанием учащихся из многодетных семей –  1 516,7  тыс. руб.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3701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выплаты компенсации части родительской платы – 13 368,2 тыс. руб.</a:t>
                      </a:r>
                      <a:endParaRPr lang="ru-RU" sz="1600" b="1" i="1" u="none" strike="noStrike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3701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бесплатного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горячего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питания учащихся начальных образовательных организаций –  30 143,2  тыс. руб.</a:t>
                      </a:r>
                    </a:p>
                    <a:p>
                      <a:pPr algn="ctr" fontAlgn="t"/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2"/>
            <a:ext cx="4752527" cy="192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E:\КАРТИНКИ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98326"/>
            <a:ext cx="324036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4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116632"/>
            <a:ext cx="8995110" cy="1296143"/>
          </a:xfrm>
        </p:spPr>
        <p:txBody>
          <a:bodyPr vert="horz" lIns="0" tIns="0" rIns="0" bIns="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«Туапсинский район – территория комфортного проживания»</a:t>
            </a:r>
            <a:endParaRPr lang="ru-RU" sz="2400" b="1" spc="150" dirty="0">
              <a:ln w="11430"/>
              <a:solidFill>
                <a:schemeClr val="accent4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\\Server38\53\Общий доступ 2018\ИСПОЛНЕНИЕ БЮДЖЕТА\за 2017 год\БЮДЖЕТ ДЛЯ ГРАЖДАН\IMG-20180422-WA0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943034" y="3162562"/>
            <a:ext cx="3464111" cy="172819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62562"/>
            <a:ext cx="3795159" cy="169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5013176"/>
            <a:ext cx="3795158" cy="156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986" y="1412775"/>
            <a:ext cx="8703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33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данной программы осуществлялись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</a:p>
          <a:p>
            <a:pPr algn="ctr">
              <a:buSzPct val="133000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объеме 50 762,2 тыс. руб.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59107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обеспечение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отраслевого органа и казенного учреждения – 7 177,7  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420889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проведение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капитальных ремонтов объектов социальной сферы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         29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585,0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тыс. руб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7" y="2759443"/>
            <a:ext cx="8712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осуществление государственных полномочий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строительству ВОП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13 999,5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3034" y="4983555"/>
            <a:ext cx="3464112" cy="15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4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«Управление муниципальными финансами»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40 477,8 тыс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28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179512" y="2132856"/>
            <a:ext cx="4104456" cy="158417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Подпрограмма "Совершенствование межбюджетных отношений в Туапсинском районе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427984" y="1772816"/>
            <a:ext cx="4320480" cy="2304256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предоставление дотации на выравнивание бюджетной обеспеченности поселений – </a:t>
            </a: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38 000,0 тыс. руб.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179512" y="4761148"/>
            <a:ext cx="3927395" cy="129614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Подпрограмма "Управление муниципальным долгом"</a:t>
            </a:r>
          </a:p>
        </p:txBody>
      </p:sp>
      <p:sp>
        <p:nvSpPr>
          <p:cNvPr id="17" name="Стрелка вправо с вырезом 16"/>
          <p:cNvSpPr/>
          <p:nvPr/>
        </p:nvSpPr>
        <p:spPr>
          <a:xfrm>
            <a:off x="4265197" y="4365104"/>
            <a:ext cx="4464496" cy="2088232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обслуживание </a:t>
            </a:r>
            <a:endParaRPr lang="ru-RU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муниципального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долга –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2 477,8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25541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116632"/>
            <a:ext cx="8856984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культуры в Туапсинском районе»</a:t>
            </a:r>
            <a:b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в объеме 84 948,1 </a:t>
            </a: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рублей направлены на:</a:t>
            </a:r>
            <a:endParaRPr lang="ru-RU" sz="2400" b="1" spc="1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0" y="1500174"/>
            <a:ext cx="3143240" cy="150019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органа, казенного учреждения и учреждений дополнительного образования детей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76 583,7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14678" y="1428736"/>
            <a:ext cx="2786082" cy="113616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поэтапное повышение уровня средней заработной платы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7 087,6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300192" y="1428736"/>
            <a:ext cx="2736304" cy="135219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>
              <a:defRPr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социальные выплаты на оплату жилого помещения по договору найма – </a:t>
            </a:r>
          </a:p>
          <a:p>
            <a:pPr algn="ctr" fontAlgn="ctr">
              <a:defRPr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112,0 тыс. руб.</a:t>
            </a:r>
            <a:endParaRPr lang="ru-RU" sz="1200" b="1" i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ctr"/>
            <a:endParaRPr lang="ru-RU" sz="800" dirty="0">
              <a:solidFill>
                <a:srgbClr val="FF0066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987824" y="2636912"/>
            <a:ext cx="3168352" cy="186365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предоставлению мер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соцподдержки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в виде компенсации расходов на оплату  жилых помещений, отопления  и освещения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педработникам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62,5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07504" y="3071810"/>
            <a:ext cx="2736304" cy="114300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доплаты водителям–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162,5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300192" y="2852936"/>
            <a:ext cx="2736304" cy="158417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(фестивали, конкурсы) - 939,8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4437112"/>
            <a:ext cx="3205589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37112"/>
            <a:ext cx="3997678" cy="242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1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bg2">
                <a:shade val="30000"/>
                <a:satMod val="120000"/>
              </a:schemeClr>
              <a:schemeClr val="bg2">
                <a:tint val="70000"/>
                <a:satMod val="25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tile tx="0" ty="0" sx="50000" sy="5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73771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«Развитие физической культуры и спорта 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в Туапсинском районе». Расходы – 131 553,0 тыс. руб.</a:t>
            </a:r>
            <a:endParaRPr lang="ru-RU" dirty="0">
              <a:solidFill>
                <a:srgbClr val="0066C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714488"/>
            <a:ext cx="4000528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«Обеспечение деятельности учреждений по реализации государственной политики в сфере физической культуры и спорта на муниципальном уровне» - 3 249,8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57818" y="1714488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</a:t>
            </a:r>
          </a:p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отраслевого органа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429124" y="2000240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643182"/>
            <a:ext cx="4010052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детско-юношеского спорта» - 124 691,0 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4429124" y="2786058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2643182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спортивных школ, </a:t>
            </a:r>
            <a:r>
              <a:rPr lang="ru-RU" sz="1400" dirty="0" err="1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найм</a:t>
            </a:r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жилья, доплаты отдельным категориям граждан, приобретение спортивно-технологического оборудования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3500438"/>
            <a:ext cx="4000528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массового спорта» - </a:t>
            </a:r>
          </a:p>
          <a:p>
            <a:r>
              <a:rPr lang="ru-RU" sz="1400" b="1" dirty="0" smtClean="0">
                <a:solidFill>
                  <a:srgbClr val="0066CC"/>
                </a:solidFill>
              </a:rPr>
              <a:t>3 612,2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4429124" y="3643314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57818" y="3674273"/>
            <a:ext cx="3500462" cy="61198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проведение спортивных мероприятий,</a:t>
            </a:r>
          </a:p>
          <a:p>
            <a:pPr algn="ctr" fontAlgn="ctr"/>
            <a:r>
              <a:rPr lang="ru-RU" sz="14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еализация федерального проекта </a:t>
            </a:r>
          </a:p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«Спорт-норма жизни»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\\Server38\53\Общий доступ 2019\ИСПОЛНЕНИЕ БЮДЖЕТА\БЮДЖЕТ ДЛЯ ГРАЖДАН\КАРТИНКИ\Detskij-sport5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9" y="4429132"/>
            <a:ext cx="442915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1" y="4429132"/>
            <a:ext cx="3678108" cy="224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00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978" y="116632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 хозяйства в МО Туапсинский район» Расходы – 18 596,3 тыс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125524"/>
              </p:ext>
            </p:extLst>
          </p:nvPr>
        </p:nvGraphicFramePr>
        <p:xfrm>
          <a:off x="214282" y="1643050"/>
          <a:ext cx="8715436" cy="5000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15436"/>
              </a:tblGrid>
              <a:tr h="50006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отраслевого органа и муниципального бюджетного учреждения – 8 664,6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48238"/>
              </p:ext>
            </p:extLst>
          </p:nvPr>
        </p:nvGraphicFramePr>
        <p:xfrm>
          <a:off x="214282" y="2420888"/>
          <a:ext cx="8715436" cy="67664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8715436"/>
              </a:tblGrid>
              <a:tr h="6766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ведению учета граждан, нуждающихся в жилых </a:t>
                      </a:r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помещениях –  605,5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4282" y="3356992"/>
            <a:ext cx="8678198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осуществлению регионального жилищного надзора и лицензионного контроля –  1 261,3 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077072"/>
            <a:ext cx="8678198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недрение и развитие инструментов инициативного бюджетирования – 8 064,9 тыс. руб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4509120"/>
            <a:ext cx="4997948" cy="227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361" y="4509120"/>
            <a:ext cx="3563119" cy="227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0977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«Функционирование </a:t>
            </a: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в МО Туапсинский </a:t>
            </a: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район»</a:t>
            </a:r>
            <a:endParaRPr lang="ru-RU" sz="2400" b="1" dirty="0">
              <a:ln w="1905"/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142844" y="1714488"/>
            <a:ext cx="2571768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«Обеспечение деятельности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казенных учреждений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61 872,2 тыс. руб.</a:t>
            </a:r>
          </a:p>
        </p:txBody>
      </p:sp>
      <p:sp>
        <p:nvSpPr>
          <p:cNvPr id="12" name="Параллелограмм 11"/>
          <p:cNvSpPr/>
          <p:nvPr/>
        </p:nvSpPr>
        <p:spPr>
          <a:xfrm>
            <a:off x="2357422" y="1714488"/>
            <a:ext cx="2571768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одержание муниципального казенного учреждения 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"Центр обеспечения деятельности органов местного  самоуправления" </a:t>
            </a: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2000232" y="1571612"/>
            <a:ext cx="1214446" cy="642942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4572000" y="1714488"/>
            <a:ext cx="2500330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«Повышение эффективности работы органов местного самоуправления и подведомственных организаций» -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8 844,0  тыс. руб.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6715140" y="1785926"/>
            <a:ext cx="2286016" cy="2214578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электронного документооборота, оказание услуг </a:t>
            </a:r>
            <a:r>
              <a:rPr lang="ru-RU" sz="11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покопийного</a:t>
            </a:r>
            <a:r>
              <a:rPr lang="ru-RU" sz="1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обслуживания, тех. сопровождение программных продуктов "АС "Бюджет", АС "УРМ", ПО "Сервер обмена данными</a:t>
            </a:r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1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6215074" y="1571612"/>
            <a:ext cx="1214446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672408" cy="25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4" y="4181364"/>
            <a:ext cx="4266806" cy="227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соседними углами 2"/>
          <p:cNvSpPr/>
          <p:nvPr/>
        </p:nvSpPr>
        <p:spPr>
          <a:xfrm>
            <a:off x="6912260" y="884805"/>
            <a:ext cx="2088896" cy="599979"/>
          </a:xfrm>
          <a:prstGeom prst="snip2Same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pPr algn="ctr"/>
            <a:r>
              <a:rPr lang="ru-RU" sz="1700" b="1" dirty="0" smtClean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70 716,2 тыс. руб</a:t>
            </a:r>
            <a:r>
              <a:rPr lang="ru-RU" sz="1200" b="1" dirty="0">
                <a:ln w="1905"/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01143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района»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Расходы – 9 958,2 тыс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руб.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09000" y="1340768"/>
            <a:ext cx="7763400" cy="2373984"/>
            <a:chOff x="516447" y="1208802"/>
            <a:chExt cx="7763400" cy="2373984"/>
          </a:xfrm>
        </p:grpSpPr>
        <p:sp>
          <p:nvSpPr>
            <p:cNvPr id="9" name="Полилиния 8"/>
            <p:cNvSpPr/>
            <p:nvPr/>
          </p:nvSpPr>
          <p:spPr>
            <a:xfrm>
              <a:off x="1655111" y="1208802"/>
              <a:ext cx="6624736" cy="570323"/>
            </a:xfrm>
            <a:custGeom>
              <a:avLst/>
              <a:gdLst>
                <a:gd name="connsiteX0" fmla="*/ 0 w 3981579"/>
                <a:gd name="connsiteY0" fmla="*/ 76693 h 766927"/>
                <a:gd name="connsiteX1" fmla="*/ 76693 w 3981579"/>
                <a:gd name="connsiteY1" fmla="*/ 0 h 766927"/>
                <a:gd name="connsiteX2" fmla="*/ 3904886 w 3981579"/>
                <a:gd name="connsiteY2" fmla="*/ 0 h 766927"/>
                <a:gd name="connsiteX3" fmla="*/ 3981579 w 3981579"/>
                <a:gd name="connsiteY3" fmla="*/ 76693 h 766927"/>
                <a:gd name="connsiteX4" fmla="*/ 3981579 w 3981579"/>
                <a:gd name="connsiteY4" fmla="*/ 690234 h 766927"/>
                <a:gd name="connsiteX5" fmla="*/ 3904886 w 3981579"/>
                <a:gd name="connsiteY5" fmla="*/ 766927 h 766927"/>
                <a:gd name="connsiteX6" fmla="*/ 76693 w 3981579"/>
                <a:gd name="connsiteY6" fmla="*/ 766927 h 766927"/>
                <a:gd name="connsiteX7" fmla="*/ 0 w 3981579"/>
                <a:gd name="connsiteY7" fmla="*/ 690234 h 766927"/>
                <a:gd name="connsiteX8" fmla="*/ 0 w 3981579"/>
                <a:gd name="connsiteY8" fmla="*/ 76693 h 76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1579" h="766927">
                  <a:moveTo>
                    <a:pt x="0" y="76693"/>
                  </a:moveTo>
                  <a:cubicBezTo>
                    <a:pt x="0" y="34337"/>
                    <a:pt x="34337" y="0"/>
                    <a:pt x="76693" y="0"/>
                  </a:cubicBezTo>
                  <a:lnTo>
                    <a:pt x="3904886" y="0"/>
                  </a:lnTo>
                  <a:cubicBezTo>
                    <a:pt x="3947242" y="0"/>
                    <a:pt x="3981579" y="34337"/>
                    <a:pt x="3981579" y="76693"/>
                  </a:cubicBezTo>
                  <a:lnTo>
                    <a:pt x="3981579" y="690234"/>
                  </a:lnTo>
                  <a:cubicBezTo>
                    <a:pt x="3981579" y="732590"/>
                    <a:pt x="3947242" y="766927"/>
                    <a:pt x="3904886" y="766927"/>
                  </a:cubicBezTo>
                  <a:lnTo>
                    <a:pt x="76693" y="766927"/>
                  </a:lnTo>
                  <a:cubicBezTo>
                    <a:pt x="34337" y="766927"/>
                    <a:pt x="0" y="732590"/>
                    <a:pt x="0" y="690234"/>
                  </a:cubicBezTo>
                  <a:lnTo>
                    <a:pt x="0" y="76693"/>
                  </a:lnTo>
                  <a:close/>
                </a:path>
              </a:pathLst>
            </a:custGeom>
            <a:solidFill>
              <a:srgbClr val="FF0000">
                <a:alpha val="89804"/>
              </a:srgbClr>
            </a:solidFill>
            <a:ln>
              <a:solidFill>
                <a:srgbClr val="FF3399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043" tIns="91043" rIns="91043" bIns="910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В рамках данной программы </a:t>
              </a: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осуществлялись </a:t>
              </a: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расходы на:</a:t>
              </a:r>
              <a:endPara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16447" y="2088203"/>
              <a:ext cx="2643206" cy="1488967"/>
            </a:xfrm>
            <a:custGeom>
              <a:avLst/>
              <a:gdLst>
                <a:gd name="connsiteX0" fmla="*/ 0 w 4319334"/>
                <a:gd name="connsiteY0" fmla="*/ 152528 h 1525281"/>
                <a:gd name="connsiteX1" fmla="*/ 152528 w 4319334"/>
                <a:gd name="connsiteY1" fmla="*/ 0 h 1525281"/>
                <a:gd name="connsiteX2" fmla="*/ 4166806 w 4319334"/>
                <a:gd name="connsiteY2" fmla="*/ 0 h 1525281"/>
                <a:gd name="connsiteX3" fmla="*/ 4319334 w 4319334"/>
                <a:gd name="connsiteY3" fmla="*/ 152528 h 1525281"/>
                <a:gd name="connsiteX4" fmla="*/ 4319334 w 4319334"/>
                <a:gd name="connsiteY4" fmla="*/ 1372753 h 1525281"/>
                <a:gd name="connsiteX5" fmla="*/ 4166806 w 4319334"/>
                <a:gd name="connsiteY5" fmla="*/ 1525281 h 1525281"/>
                <a:gd name="connsiteX6" fmla="*/ 152528 w 4319334"/>
                <a:gd name="connsiteY6" fmla="*/ 1525281 h 1525281"/>
                <a:gd name="connsiteX7" fmla="*/ 0 w 4319334"/>
                <a:gd name="connsiteY7" fmla="*/ 1372753 h 1525281"/>
                <a:gd name="connsiteX8" fmla="*/ 0 w 4319334"/>
                <a:gd name="connsiteY8" fmla="*/ 152528 h 152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9334" h="1525281">
                  <a:moveTo>
                    <a:pt x="0" y="152528"/>
                  </a:moveTo>
                  <a:cubicBezTo>
                    <a:pt x="0" y="68289"/>
                    <a:pt x="68289" y="0"/>
                    <a:pt x="152528" y="0"/>
                  </a:cubicBezTo>
                  <a:lnTo>
                    <a:pt x="4166806" y="0"/>
                  </a:lnTo>
                  <a:cubicBezTo>
                    <a:pt x="4251045" y="0"/>
                    <a:pt x="4319334" y="68289"/>
                    <a:pt x="4319334" y="152528"/>
                  </a:cubicBezTo>
                  <a:lnTo>
                    <a:pt x="4319334" y="1372753"/>
                  </a:lnTo>
                  <a:cubicBezTo>
                    <a:pt x="4319334" y="1456992"/>
                    <a:pt x="4251045" y="1525281"/>
                    <a:pt x="4166806" y="1525281"/>
                  </a:cubicBezTo>
                  <a:lnTo>
                    <a:pt x="152528" y="1525281"/>
                  </a:lnTo>
                  <a:cubicBezTo>
                    <a:pt x="68289" y="1525281"/>
                    <a:pt x="0" y="1456992"/>
                    <a:pt x="0" y="1372753"/>
                  </a:cubicBezTo>
                  <a:lnTo>
                    <a:pt x="0" y="152528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3399"/>
              </a:solidFill>
            </a:ln>
            <a:effectLst/>
            <a:scene3d>
              <a:camera prst="orthographicFront"/>
              <a:lightRig rig="flood" dir="t"/>
            </a:scene3d>
            <a:sp3d prstMaterial="matte"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254" tIns="113254" rIns="113254" bIns="113254" numCol="1" spcCol="1270" anchor="ctr" anchorCtr="0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отраслевого органа – </a:t>
              </a:r>
            </a:p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3 367,1 тыс.руб.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srgbClr val="C0504D">
                    <a:lumMod val="50000"/>
                  </a:srgbClr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250687" y="2088204"/>
              <a:ext cx="3286149" cy="1494582"/>
            </a:xfrm>
            <a:custGeom>
              <a:avLst/>
              <a:gdLst>
                <a:gd name="connsiteX0" fmla="*/ 0 w 4364936"/>
                <a:gd name="connsiteY0" fmla="*/ 151514 h 1515137"/>
                <a:gd name="connsiteX1" fmla="*/ 151514 w 4364936"/>
                <a:gd name="connsiteY1" fmla="*/ 0 h 1515137"/>
                <a:gd name="connsiteX2" fmla="*/ 4213422 w 4364936"/>
                <a:gd name="connsiteY2" fmla="*/ 0 h 1515137"/>
                <a:gd name="connsiteX3" fmla="*/ 4364936 w 4364936"/>
                <a:gd name="connsiteY3" fmla="*/ 151514 h 1515137"/>
                <a:gd name="connsiteX4" fmla="*/ 4364936 w 4364936"/>
                <a:gd name="connsiteY4" fmla="*/ 1363623 h 1515137"/>
                <a:gd name="connsiteX5" fmla="*/ 4213422 w 4364936"/>
                <a:gd name="connsiteY5" fmla="*/ 1515137 h 1515137"/>
                <a:gd name="connsiteX6" fmla="*/ 151514 w 4364936"/>
                <a:gd name="connsiteY6" fmla="*/ 1515137 h 1515137"/>
                <a:gd name="connsiteX7" fmla="*/ 0 w 4364936"/>
                <a:gd name="connsiteY7" fmla="*/ 1363623 h 1515137"/>
                <a:gd name="connsiteX8" fmla="*/ 0 w 4364936"/>
                <a:gd name="connsiteY8" fmla="*/ 151514 h 1515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64936" h="1515137">
                  <a:moveTo>
                    <a:pt x="0" y="151514"/>
                  </a:moveTo>
                  <a:cubicBezTo>
                    <a:pt x="0" y="67835"/>
                    <a:pt x="67835" y="0"/>
                    <a:pt x="151514" y="0"/>
                  </a:cubicBezTo>
                  <a:lnTo>
                    <a:pt x="4213422" y="0"/>
                  </a:lnTo>
                  <a:cubicBezTo>
                    <a:pt x="4297101" y="0"/>
                    <a:pt x="4364936" y="67835"/>
                    <a:pt x="4364936" y="151514"/>
                  </a:cubicBezTo>
                  <a:lnTo>
                    <a:pt x="4364936" y="1363623"/>
                  </a:lnTo>
                  <a:cubicBezTo>
                    <a:pt x="4364936" y="1447302"/>
                    <a:pt x="4297101" y="1515137"/>
                    <a:pt x="4213422" y="1515137"/>
                  </a:cubicBezTo>
                  <a:lnTo>
                    <a:pt x="151514" y="1515137"/>
                  </a:lnTo>
                  <a:cubicBezTo>
                    <a:pt x="67835" y="1515137"/>
                    <a:pt x="0" y="1447302"/>
                    <a:pt x="0" y="1363623"/>
                  </a:cubicBezTo>
                  <a:lnTo>
                    <a:pt x="0" y="151514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3399"/>
              </a:solidFill>
            </a:ln>
            <a:effectLst/>
            <a:scene3d>
              <a:camera prst="orthographicFront"/>
              <a:lightRig rig="flood" dir="t"/>
            </a:scene3d>
            <a:sp3d prstMaterial="matte"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254" tIns="113254" rIns="113254" bIns="113254" numCol="1" spcCol="1270" anchor="ctr" anchorCtr="0">
              <a:noAutofit/>
            </a:bodyPr>
            <a:lstStyle/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МКУ «Молодежный центр Туапсинского района» - 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6 215,9 тыс.руб.</a:t>
              </a:r>
            </a:p>
          </p:txBody>
        </p:sp>
      </p:grpSp>
      <p:sp>
        <p:nvSpPr>
          <p:cNvPr id="17" name="Полилиния 16"/>
          <p:cNvSpPr/>
          <p:nvPr/>
        </p:nvSpPr>
        <p:spPr>
          <a:xfrm>
            <a:off x="6572264" y="2220170"/>
            <a:ext cx="2357454" cy="1494582"/>
          </a:xfrm>
          <a:custGeom>
            <a:avLst/>
            <a:gdLst>
              <a:gd name="connsiteX0" fmla="*/ 0 w 4319334"/>
              <a:gd name="connsiteY0" fmla="*/ 152528 h 1525281"/>
              <a:gd name="connsiteX1" fmla="*/ 152528 w 4319334"/>
              <a:gd name="connsiteY1" fmla="*/ 0 h 1525281"/>
              <a:gd name="connsiteX2" fmla="*/ 4166806 w 4319334"/>
              <a:gd name="connsiteY2" fmla="*/ 0 h 1525281"/>
              <a:gd name="connsiteX3" fmla="*/ 4319334 w 4319334"/>
              <a:gd name="connsiteY3" fmla="*/ 152528 h 1525281"/>
              <a:gd name="connsiteX4" fmla="*/ 4319334 w 4319334"/>
              <a:gd name="connsiteY4" fmla="*/ 1372753 h 1525281"/>
              <a:gd name="connsiteX5" fmla="*/ 4166806 w 4319334"/>
              <a:gd name="connsiteY5" fmla="*/ 1525281 h 1525281"/>
              <a:gd name="connsiteX6" fmla="*/ 152528 w 4319334"/>
              <a:gd name="connsiteY6" fmla="*/ 1525281 h 1525281"/>
              <a:gd name="connsiteX7" fmla="*/ 0 w 4319334"/>
              <a:gd name="connsiteY7" fmla="*/ 1372753 h 1525281"/>
              <a:gd name="connsiteX8" fmla="*/ 0 w 4319334"/>
              <a:gd name="connsiteY8" fmla="*/ 152528 h 152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9334" h="1525281">
                <a:moveTo>
                  <a:pt x="0" y="152528"/>
                </a:moveTo>
                <a:cubicBezTo>
                  <a:pt x="0" y="68289"/>
                  <a:pt x="68289" y="0"/>
                  <a:pt x="152528" y="0"/>
                </a:cubicBezTo>
                <a:lnTo>
                  <a:pt x="4166806" y="0"/>
                </a:lnTo>
                <a:cubicBezTo>
                  <a:pt x="4251045" y="0"/>
                  <a:pt x="4319334" y="68289"/>
                  <a:pt x="4319334" y="152528"/>
                </a:cubicBezTo>
                <a:lnTo>
                  <a:pt x="4319334" y="1372753"/>
                </a:lnTo>
                <a:cubicBezTo>
                  <a:pt x="4319334" y="1456992"/>
                  <a:pt x="4251045" y="1525281"/>
                  <a:pt x="4166806" y="1525281"/>
                </a:cubicBezTo>
                <a:lnTo>
                  <a:pt x="152528" y="1525281"/>
                </a:lnTo>
                <a:cubicBezTo>
                  <a:pt x="68289" y="1525281"/>
                  <a:pt x="0" y="1456992"/>
                  <a:pt x="0" y="1372753"/>
                </a:cubicBezTo>
                <a:lnTo>
                  <a:pt x="0" y="152528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3399"/>
            </a:solidFill>
          </a:ln>
          <a:effectLst/>
          <a:scene3d>
            <a:camera prst="orthographicFront"/>
            <a:lightRig rig="flood" dir="t"/>
          </a:scene3d>
          <a:sp3d prstMaterial="matte"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254" tIns="113254" rIns="113254" bIns="113254" numCol="1" spcCol="1270" anchor="ctr" anchorCtr="0">
            <a:noAutofit/>
          </a:bodyPr>
          <a:lstStyle/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– </a:t>
            </a:r>
          </a:p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375,2 </a:t>
            </a:r>
            <a:r>
              <a:rPr lang="ru-RU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67240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1907704" y="1911091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787144" y="1911091"/>
            <a:ext cx="214314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7508675" y="1932661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6" y="3933056"/>
            <a:ext cx="425056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5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Ведомственная целевая программа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«Развитие агропромышленного комплекса на территории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 Туапсинский район»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cap="all" dirty="0">
              <a:ln w="9000" cmpd="sng">
                <a:solidFill>
                  <a:schemeClr val="accent6">
                    <a:lumMod val="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03428271"/>
              </p:ext>
            </p:extLst>
          </p:nvPr>
        </p:nvGraphicFramePr>
        <p:xfrm>
          <a:off x="500034" y="1428736"/>
          <a:ext cx="89289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Блок-схема: альтернативный процесс 10"/>
          <p:cNvSpPr/>
          <p:nvPr/>
        </p:nvSpPr>
        <p:spPr>
          <a:xfrm>
            <a:off x="221310" y="2060848"/>
            <a:ext cx="4143404" cy="237626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 на строительство теплиц, содержание маточного поголовья крупного и мелкого рогатого скота –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612,9 тыс.руб.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929190" y="2060848"/>
            <a:ext cx="4035298" cy="237626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субсидии на возмещение части понесенных затрат на приобретение сельскохозяйственных животных, произведении и реализации молочной продукции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(краевые средства) – 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989,4 тыс. 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6"/>
            <a:ext cx="374441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лок-схема: подготовка 6"/>
          <p:cNvSpPr/>
          <p:nvPr/>
        </p:nvSpPr>
        <p:spPr>
          <a:xfrm>
            <a:off x="1259632" y="1100228"/>
            <a:ext cx="6048671" cy="8166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– 1 602,3 тыс</a:t>
            </a:r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1F497D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653136"/>
            <a:ext cx="3929090" cy="20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2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504" y="1013327"/>
            <a:ext cx="8784976" cy="46805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составляется финансовым управлением администрации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1546140"/>
            <a:ext cx="8798371" cy="1404156"/>
          </a:xfrm>
          <a:prstGeom prst="roundRect">
            <a:avLst/>
          </a:prstGeom>
          <a:solidFill>
            <a:srgbClr val="00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Администрация муниципального образования Туапсинский район не позднее 1 апреля текущего года направляет в Контрольно-счетную палату муниципального образования Туапсинский район для подготовки заключения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*иные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документы, подлежащие представлению в Совет муниципального образования Туапсинский район одновременно с годовым отчетом об исполнении бюджета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2996952"/>
            <a:ext cx="8856984" cy="1609528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buBlip>
                <a:blip r:embed="rId2"/>
              </a:buBlip>
            </a:pPr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 внешнюю проверку годового отчета об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исполнении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готовит заключение на годовой отчет об исполнении бюджета муниципального образования Туапсинский район в срок, не превышающий один месяц со дня его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представляет заключение на годовой отчет об исполнении бюджета муниципального образования Туапсинский район в Совет муниципального образования Туапсинский район с одновременным направлением в администрацию муниципального образования Туапсинский район"</a:t>
            </a:r>
          </a:p>
          <a:p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4606480"/>
            <a:ext cx="8856984" cy="1314200"/>
          </a:xfrm>
          <a:prstGeom prst="roundRect">
            <a:avLst/>
          </a:prstGeom>
          <a:solidFill>
            <a:srgbClr val="FF99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"Глава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получения заключения Контрольно-счетной палаты муниципального образования Туапсинский район в течение 10 дней назначает публичные слушания по отчету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1 мая текущего года представляет в Совет муниципального образования Туапсинский район годовой отчет об исполнении местного бюджета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5949280"/>
            <a:ext cx="8856984" cy="792088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утверждается решением Совета муниципального образования Туапсинский район с указанием общего объема доходов, расходов и дефицита (профицита) бюджета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составления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рассмотрения и утверждения годового отчета </a:t>
            </a:r>
            <a:endParaRPr lang="ru-RU" sz="2000" b="1" dirty="0" smtClean="0">
              <a:ln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исполнении бюджета муниципального образования </a:t>
            </a:r>
            <a:b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"/>
            <a:ext cx="8892480" cy="12687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 </a:t>
            </a: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улучшению положения детей в муниципальном образовании Туапсинский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район» Расходы – 54 850,5 тыс. руб.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369302"/>
              </p:ext>
            </p:extLst>
          </p:nvPr>
        </p:nvGraphicFramePr>
        <p:xfrm>
          <a:off x="179512" y="1268760"/>
          <a:ext cx="8716006" cy="64936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520280"/>
                <a:gridCol w="6195726"/>
              </a:tblGrid>
              <a:tr h="58001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Подпрограмма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"Дети и семья" </a:t>
                      </a:r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25,0 </a:t>
                      </a: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9282" marR="9282" marT="928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оплата </a:t>
                      </a:r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призы, подарки участникам мероприятий 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93827"/>
              </p:ext>
            </p:extLst>
          </p:nvPr>
        </p:nvGraphicFramePr>
        <p:xfrm>
          <a:off x="179512" y="2060848"/>
          <a:ext cx="8716576" cy="463746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20280"/>
                <a:gridCol w="6196296"/>
              </a:tblGrid>
              <a:tr h="25087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</a:t>
                      </a:r>
                      <a:endParaRPr lang="ru-RU" sz="1400" b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Дети-сироты"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54 721,8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за </a:t>
                      </a:r>
                      <a:r>
                        <a:rPr lang="ru-RU" sz="11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подарки для проведения зональных этапов краевых</a:t>
                      </a:r>
                      <a:r>
                        <a:rPr lang="ru-RU" sz="1100" b="1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конкурсов</a:t>
                      </a:r>
                      <a:r>
                        <a:rPr lang="ru-RU" sz="11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63,7 тыс. руб. </a:t>
                      </a:r>
                      <a:endParaRPr lang="ru-RU" sz="1100" b="1" i="1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1322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денежные выплаты на содержание детей-сирот и детей, оставшихся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попечения родителей, находящихся под опекой (попечительством) или переданных на воспитание в приемные семьи -  28 769,1  тыс.руб.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5985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 по оплате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проезда детей-сирот и детей, оставшихся без попечения родителей к месту лечения и обратно </a:t>
                      </a:r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15,0 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9194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на обеспечение жилыми помещениями детей-сирот и детей, оставшихся без попечения родителей, лиц из их числа –  28,3 тыс.руб.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48817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выплате единовременного пособия детям-сиротам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детям, оставшимся без попечения родителей на </a:t>
                      </a:r>
                      <a:r>
                        <a:rPr lang="ru-RU" sz="1100" b="1" i="0" u="none" strike="noStrike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гос.регистрацию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права</a:t>
                      </a:r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собственности –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5,2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4201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на выплату единовременного пособия на ремонт жилых помещений –  66,0  тыс. руб.</a:t>
                      </a: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53477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выплате ежемесячного вознаграждения, причитающегося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приемным родителям за оказание услуг по воспитанию приемных детей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16 158,4  тыс. руб.</a:t>
                      </a: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54630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осуществление деятельности по опеке и попечительству –  8 139,2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0862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оздоровления и отдыха детей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612,7 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2844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выявлению обстоятельств, свидетельствующих о необходимости оказания детям сиротам и детям, оставшимся без попечения родителей, лицам из числа детей сирот и детей, оставшихся без попечения родителей, содействия в преодолении трудной жизненной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ситуации –   459,0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61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512198"/>
              </p:ext>
            </p:extLst>
          </p:nvPr>
        </p:nvGraphicFramePr>
        <p:xfrm>
          <a:off x="194282" y="1556792"/>
          <a:ext cx="8644568" cy="157819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80827"/>
                <a:gridCol w="6163741"/>
              </a:tblGrid>
              <a:tr h="7890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"Дети-сироты" </a:t>
                      </a:r>
                      <a:endParaRPr lang="ru-RU" sz="16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на выплату ежемесячного вознаграждения патронатным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воспитателям за оказание услуг по осуществлению патронатного воспитания и постинтернатного сопровождения</a:t>
                      </a:r>
                      <a:r>
                        <a:rPr lang="ru-RU" sz="12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–  221,4 тыс. руб.</a:t>
                      </a: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89098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выплате ежемесячных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денежных средств на содержание детей,  переданных на патронатное воспитание – 183,8 тыс. руб.</a:t>
                      </a: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\\Server38\53\Общий доступ 2019\ИСПОЛНЕНИЕ БЮДЖЕТА\БЮДЖЕТ ДЛЯ ГРАЖДАН\КАРТИНКИ\priemnaya_semy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3356992"/>
            <a:ext cx="388843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52" y="3356992"/>
            <a:ext cx="4032448" cy="305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43608" y="6807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«По улучшению положения детей в муниципальном образовании Туапсинский район»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393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-5680"/>
            <a:ext cx="9108504" cy="108012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«По улучшению положения детей в муниципальном образовании Туапсинский район»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711470"/>
              </p:ext>
            </p:extLst>
          </p:nvPr>
        </p:nvGraphicFramePr>
        <p:xfrm>
          <a:off x="214282" y="1785926"/>
          <a:ext cx="8643998" cy="117505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038589"/>
                <a:gridCol w="4605409"/>
              </a:tblGrid>
              <a:tr h="525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«Организация отдыха, оздоровления и занятости детей и подростков" – 100,9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на базе образовательных учреждений лагерей дневного пребывания</a:t>
                      </a:r>
                      <a:endParaRPr lang="ru-RU" sz="1200" b="1" i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5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«Одаренные дети» - 2,8 тыс.руб.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</a:t>
                      </a:r>
                      <a:endParaRPr lang="ru-RU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78530"/>
            <a:ext cx="5832648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1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chemeClr val="bg2">
                <a:lumMod val="60000"/>
                <a:lumOff val="40000"/>
              </a:schemeClr>
            </a:gs>
            <a:gs pos="0">
              <a:schemeClr val="bg2">
                <a:lumMod val="20000"/>
                <a:lumOff val="80000"/>
              </a:schemeClr>
            </a:gs>
            <a:gs pos="55000">
              <a:schemeClr val="bg2">
                <a:lumMod val="40000"/>
                <a:lumOff val="60000"/>
              </a:schemeClr>
            </a:gs>
            <a:gs pos="100000">
              <a:schemeClr val="bg2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Муниципальная программа</a:t>
            </a:r>
            <a:b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«Содействие развитию гражданского общества и гармонизации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межнациональных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отношений»</a:t>
            </a:r>
            <a:b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Расходы –  10 673,9 тыс. руб.</a:t>
            </a:r>
            <a:endParaRPr lang="ru-RU" sz="2000" b="1" dirty="0">
              <a:ln w="10541" cmpd="sng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214282" y="1428736"/>
            <a:ext cx="3925670" cy="1857388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«Гармонизация межнациональных отношений и развития национальных культур МО Туапсинский район»: 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55,2  тыс. руб.  - проведение фестивалей,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5214942" y="1428736"/>
            <a:ext cx="3714776" cy="1857388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единства российской нации на территории МО Туапсинский район»: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2 554,5  тыс. руб.  -  проведение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одготовка 12"/>
          <p:cNvSpPr/>
          <p:nvPr/>
        </p:nvSpPr>
        <p:spPr>
          <a:xfrm>
            <a:off x="2987823" y="2982707"/>
            <a:ext cx="3370127" cy="3240360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sz="1200" b="1" dirty="0" err="1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поддержка общественных инициатив и мероприятий, направленных на формирование и укрепление гражданского общества, гражданской идентичности и развитие национальных культур»: </a:t>
            </a:r>
          </a:p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8 064,2 тыс. руб.-перечисление субсидий общественным  организациям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1" y="3429000"/>
            <a:ext cx="267854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430140"/>
            <a:ext cx="2880320" cy="302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734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«Защита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населения и территории от чрезвычайных ситуаций, обеспечение пожарной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Расходы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– 132 068,1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тыс. руб.</a:t>
            </a:r>
          </a:p>
        </p:txBody>
      </p:sp>
      <p:pic>
        <p:nvPicPr>
          <p:cNvPr id="7" name="Рисунок 6" descr="\\Server38\53\БЮДЖЕТ 2016\БЮДЖЕТ ДЛЯ ГРАЖДАН\КАРТИНКИ БЮДЖЕТ ДЛЯ ГРАЖДАН\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725144"/>
            <a:ext cx="2725474" cy="18471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714884"/>
            <a:ext cx="2857520" cy="18504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034" y="1714488"/>
            <a:ext cx="3429024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«Мероприятия по предупреждению и ликвидации ЧС, стихийных бедствий и их последствий»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- 44 365,8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1714488"/>
            <a:ext cx="3714776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содержание аварийно-спасательной службы, обеспечение безопасности людей на водных объектах</a:t>
            </a:r>
            <a:endParaRPr lang="ru-RU" sz="14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3214686"/>
            <a:ext cx="3500462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пожарной безопасности» -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9 048,0 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00628" y="3214686"/>
            <a:ext cx="3643338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содержание противопожарной службы</a:t>
            </a:r>
            <a:endParaRPr lang="ru-RU" sz="14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G:\pxDM2RGH-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14884"/>
            <a:ext cx="2775253" cy="188246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2" name="Выгнутая вверх стрелка 11"/>
          <p:cNvSpPr/>
          <p:nvPr/>
        </p:nvSpPr>
        <p:spPr>
          <a:xfrm>
            <a:off x="3929058" y="2214554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000496" y="3500438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9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«Защита населения и территории от чрезвычайных ситуаций, обеспечение пожарной 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504336"/>
            <a:ext cx="3500462" cy="8572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«Служба - 112» - </a:t>
            </a:r>
          </a:p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15 502,2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8145" y="1464455"/>
            <a:ext cx="4143404" cy="9286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ситуационного центра «Службы 112»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2678900"/>
            <a:ext cx="3500462" cy="10381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терроризма на территории МО Туапсинский район» - </a:t>
            </a:r>
          </a:p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63 152,1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14875" y="2564904"/>
            <a:ext cx="4196673" cy="1152126"/>
          </a:xfrm>
          <a:prstGeom prst="roundRect">
            <a:avLst>
              <a:gd name="adj" fmla="val 1547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террористических проявлений на территории муниципального образования  Туапсинский район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://raion-tuapse.ru/images/1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69" y="4020996"/>
            <a:ext cx="4320480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217" name="Picture 1" descr="G:\ustanovka-videonabljud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3816424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5" name="Выгнутая вверх стрелка 14"/>
          <p:cNvSpPr/>
          <p:nvPr/>
        </p:nvSpPr>
        <p:spPr>
          <a:xfrm>
            <a:off x="3714000" y="2745234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3714744" y="1678769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305" y="206080"/>
            <a:ext cx="8229600" cy="9906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собственностью»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подготовка 15"/>
          <p:cNvSpPr/>
          <p:nvPr/>
        </p:nvSpPr>
        <p:spPr>
          <a:xfrm>
            <a:off x="2188065" y="980728"/>
            <a:ext cx="6848431" cy="3456384"/>
          </a:xfrm>
          <a:prstGeom prst="flowChartPreparati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обеспечение деятельности отраслевого органа – </a:t>
            </a: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6 570,3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предоставление субсидии на выполнение муниципального задания  МБУ  «Комитет земельных отношений» – 12 050,1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проведение мероприятий по оценке недвижимости муниципальной собственности – </a:t>
            </a: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1 022,9 тыс. руб.</a:t>
            </a:r>
          </a:p>
          <a:p>
            <a:pPr algn="ctr"/>
            <a:endParaRPr lang="ru-RU" sz="13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работы по внесению изменений в генеральные планы – 118,7  тыс. руб.</a:t>
            </a:r>
          </a:p>
          <a:p>
            <a:pPr algn="ctr"/>
            <a:endParaRPr lang="ru-RU" sz="13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о</a:t>
            </a:r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беспечение отдельных полномочий по предоставлению жилых помещений детям-сиротам </a:t>
            </a:r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33 984,8  </a:t>
            </a:r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5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31376"/>
            <a:ext cx="4032448" cy="22099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Овал 2"/>
          <p:cNvSpPr/>
          <p:nvPr/>
        </p:nvSpPr>
        <p:spPr>
          <a:xfrm>
            <a:off x="8564" y="1484784"/>
            <a:ext cx="2331188" cy="13847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Расходы – </a:t>
            </a:r>
          </a:p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53 746,8 тыс. руб.</a:t>
            </a:r>
            <a:endParaRPr lang="ru-RU" sz="2400" b="1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31376"/>
            <a:ext cx="4032448" cy="2261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1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52"/>
            <a:ext cx="8390166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«Экономическое развитие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района»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901350"/>
              </p:ext>
            </p:extLst>
          </p:nvPr>
        </p:nvGraphicFramePr>
        <p:xfrm>
          <a:off x="107504" y="1268366"/>
          <a:ext cx="8928992" cy="73187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20480"/>
                <a:gridCol w="4608512"/>
              </a:tblGrid>
              <a:tr h="73187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 «Формирование инвестиционной привлекательности муниципального образования Туапсинский район» –650,4 тыс.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за изготовление презентационной продукции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249702"/>
              </p:ext>
            </p:extLst>
          </p:nvPr>
        </p:nvGraphicFramePr>
        <p:xfrm>
          <a:off x="107504" y="2143116"/>
          <a:ext cx="8928992" cy="63781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80"/>
                <a:gridCol w="4608512"/>
              </a:tblGrid>
              <a:tr h="637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«Жилище» – 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3 244,0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социальные выплаты молодым семьям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на приобретение жилого помещения</a:t>
                      </a:r>
                      <a:r>
                        <a:rPr lang="en-US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(3 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семьи)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378066"/>
              </p:ext>
            </p:extLst>
          </p:nvPr>
        </p:nvGraphicFramePr>
        <p:xfrm>
          <a:off x="107504" y="2924944"/>
          <a:ext cx="8928992" cy="1440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20480"/>
                <a:gridCol w="4608512"/>
              </a:tblGrid>
              <a:tr h="14401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"Информационное обеспечение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населения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муниципального образования Туапсинский район"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–  7 062,6 тыс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обслуживание интернет-сайта администрации МО Туапсинский район;  организация информационного обеспечения через радиоэфир в рамках новостных и тематических программ;  организация информационного обеспечения через печатные СМИ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и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через телеэфир в рамках новостных и тематических программ 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1520" y="285728"/>
            <a:ext cx="2304256" cy="839016"/>
          </a:xfrm>
          <a:prstGeom prst="rect">
            <a:avLst/>
          </a:prstGeom>
          <a:solidFill>
            <a:srgbClr val="FCC5A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11 215,1  тыс. руб.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993160"/>
              </p:ext>
            </p:extLst>
          </p:nvPr>
        </p:nvGraphicFramePr>
        <p:xfrm>
          <a:off x="107504" y="4508726"/>
          <a:ext cx="8894824" cy="64846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79"/>
                <a:gridCol w="4574345"/>
              </a:tblGrid>
              <a:tr h="648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«Поддержка малого и среднего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предпринимательства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» – 258,1 тыс. руб.</a:t>
                      </a: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консультационные услуги субъектам малого и среднего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предпринимательства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29200"/>
            <a:ext cx="4320480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229201"/>
            <a:ext cx="424847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2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85728"/>
            <a:ext cx="73448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«Доступная среда муниципального образования Туапсинский район» </a:t>
            </a:r>
          </a:p>
          <a:p>
            <a:pPr algn="ctr"/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 рамках программы произведены расходы на повышение уровня доступности приоритетных объектов и услуг для инвалидов и маломобильных групп населения</a:t>
            </a:r>
          </a:p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-21403" y="620688"/>
            <a:ext cx="2231232" cy="1919136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Расходы – 973,1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тыс.руб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Рисунок 7" descr="\\Server38\53\БЮДЖЕТ 2016\БЮДЖЕТ ДЛЯ ГРАЖДАН\КАРТИНКИ БЮДЖЕТ ДЛЯ ГРАЖДАН\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3573016"/>
            <a:ext cx="4392487" cy="288032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73016"/>
            <a:ext cx="3672408" cy="288032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5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852"/>
            <a:ext cx="5500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«Обеспечение безопасности населения  Туапсинского района»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с двумя вырезанными соседними углами 2"/>
          <p:cNvSpPr/>
          <p:nvPr/>
        </p:nvSpPr>
        <p:spPr>
          <a:xfrm>
            <a:off x="6572264" y="214290"/>
            <a:ext cx="2214578" cy="857256"/>
          </a:xfrm>
          <a:prstGeom prst="snip2Same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10 649,8 тыс. руб.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карточка 7"/>
          <p:cNvSpPr/>
          <p:nvPr/>
        </p:nvSpPr>
        <p:spPr>
          <a:xfrm>
            <a:off x="285720" y="1357298"/>
            <a:ext cx="178595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«Поддержка реестровых казачьих обществ Туапсинского района» -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10 178,9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карточка 8"/>
          <p:cNvSpPr/>
          <p:nvPr/>
        </p:nvSpPr>
        <p:spPr>
          <a:xfrm>
            <a:off x="2143108" y="1357298"/>
            <a:ext cx="2000264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1285852" y="1000108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Блок-схема: карточка 15"/>
          <p:cNvSpPr/>
          <p:nvPr/>
        </p:nvSpPr>
        <p:spPr>
          <a:xfrm>
            <a:off x="4357686" y="1357298"/>
            <a:ext cx="2071702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правопорядка,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профилактика правонарушений, усиление борьбы с преступностью и противодействие коррупции в Туапсинском  районе –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470,9 тыс. руб.   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карточка 16"/>
          <p:cNvSpPr/>
          <p:nvPr/>
        </p:nvSpPr>
        <p:spPr>
          <a:xfrm>
            <a:off x="6643702" y="1357298"/>
            <a:ext cx="214314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изготовление методических и агитационных материалов профилактической направленности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Круговая стрелка 19"/>
          <p:cNvSpPr/>
          <p:nvPr/>
        </p:nvSpPr>
        <p:spPr>
          <a:xfrm>
            <a:off x="5715008" y="1142984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1" name="Picture 3" descr="G:\2633547.jpg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285719" y="4857760"/>
            <a:ext cx="3821925" cy="178595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4857760"/>
            <a:ext cx="4429156" cy="178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96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7724" y="116632"/>
            <a:ext cx="6958848" cy="18722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33" y="2260343"/>
            <a:ext cx="8726710" cy="1888737"/>
          </a:xfrm>
          <a:prstGeom prst="roundRect">
            <a:avLst/>
          </a:prstGeom>
          <a:solidFill>
            <a:srgbClr val="C5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Утвержден решением Совета муниципального образования Туапсинский район от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года №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256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 бюджете муниципального образования Туапсинский район на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плановый период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2022 годов« (с последующими внесенными изменениями)</a:t>
            </a:r>
            <a:endParaRPr lang="ru-RU" sz="2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494" y="4437112"/>
            <a:ext cx="6786340" cy="2232248"/>
          </a:xfrm>
          <a:prstGeom prst="roundRect">
            <a:avLst/>
          </a:prstGeom>
          <a:solidFill>
            <a:srgbClr val="79B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*Публичные слушания проведены </a:t>
            </a:r>
            <a:r>
              <a:rPr lang="ru-RU" sz="20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28 апреля 2021 года</a:t>
            </a:r>
          </a:p>
          <a:p>
            <a:endParaRPr lang="ru-RU" sz="2000" b="1" u="sng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*Получено положительное заключение Контрольно-   счетной палаты муниципального образования Туапсинский район </a:t>
            </a:r>
            <a:r>
              <a:rPr lang="ru-RU" sz="20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23 апреля 2021 года</a:t>
            </a:r>
            <a:endParaRPr lang="ru-RU" sz="2000" b="1" u="sng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6" y="188640"/>
            <a:ext cx="1571636" cy="20717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omaliyskayaOR\Desktop\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222840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868" y="116632"/>
            <a:ext cx="80283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«Социальная поддержка отдельных категорий граждан муниципального образования Туапсинский район». </a:t>
            </a:r>
          </a:p>
          <a:p>
            <a:pPr algn="ctr"/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рамках программы произведены расходы на:</a:t>
            </a:r>
          </a:p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907704" y="2204864"/>
            <a:ext cx="6408712" cy="864096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выплату доплат к пенсии муниципальным служащим – 3 598,8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907704" y="3140968"/>
            <a:ext cx="6552728" cy="1080120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оказание адресной помощи гражданам, оказавшимся в трудной жизненной  ситуации – 200,0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38" name="Picture 2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9119"/>
            <a:ext cx="3528392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39" name="Picture 2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437113"/>
            <a:ext cx="43544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0" y="1196752"/>
            <a:ext cx="1763688" cy="1944216"/>
          </a:xfrm>
          <a:prstGeom prst="hexag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Расходы – 3 798,8 тыс. руб.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санаторно-курортного и туристского комплекса муниципального образования Туапсинский район»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– 9 281,3 тыс. руб.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79512" y="2629654"/>
            <a:ext cx="273630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5 462,3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987824" y="2629654"/>
            <a:ext cx="309634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выполнение муниципального задания МБУ «Центр развития пляжного отдыха и туризма» - 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3 071,2 тыс. руб.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156176" y="2629655"/>
            <a:ext cx="2880320" cy="1015370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выставках,  перечисление членских взносов в ассоциацию «Совет муниципальных образований Краснодарского края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747,8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79512" y="1686293"/>
            <a:ext cx="8856984" cy="806603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программы осуществлялись расходы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89040"/>
            <a:ext cx="5650063" cy="303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81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5281" y="2590378"/>
            <a:ext cx="5116799" cy="21347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lvl="0" algn="ctr"/>
            <a:r>
              <a:rPr lang="ru-RU" sz="2800" b="1" dirty="0" smtClean="0">
                <a:solidFill>
                  <a:srgbClr val="000099"/>
                </a:solidFill>
              </a:rPr>
              <a:t>«Современная </a:t>
            </a:r>
            <a:r>
              <a:rPr lang="ru-RU" sz="2800" b="1" dirty="0">
                <a:solidFill>
                  <a:srgbClr val="000099"/>
                </a:solidFill>
              </a:rPr>
              <a:t>школа</a:t>
            </a:r>
            <a:r>
              <a:rPr lang="ru-RU" sz="2800" b="1" dirty="0" smtClean="0">
                <a:solidFill>
                  <a:srgbClr val="000099"/>
                </a:solidFill>
              </a:rPr>
              <a:t>» - </a:t>
            </a:r>
          </a:p>
          <a:p>
            <a:pPr lvl="0" algn="ctr"/>
            <a:r>
              <a:rPr lang="ru-RU" sz="2800" b="1" dirty="0" smtClean="0">
                <a:solidFill>
                  <a:srgbClr val="000099"/>
                </a:solidFill>
              </a:rPr>
              <a:t>11,8 млн. руб. </a:t>
            </a:r>
          </a:p>
          <a:p>
            <a:pPr lvl="0" algn="just"/>
            <a:r>
              <a:rPr lang="ru-RU" sz="2000" b="1" dirty="0">
                <a:solidFill>
                  <a:srgbClr val="000099"/>
                </a:solidFill>
              </a:rPr>
              <a:t>-</a:t>
            </a:r>
            <a:r>
              <a:rPr lang="ru-RU" sz="2000" b="1" dirty="0" smtClean="0">
                <a:solidFill>
                  <a:srgbClr val="000099"/>
                </a:solidFill>
              </a:rPr>
              <a:t>«Технология» - СОШ № 8 г. Туапсе, </a:t>
            </a:r>
          </a:p>
          <a:p>
            <a:pPr lvl="0" algn="just"/>
            <a:r>
              <a:rPr lang="ru-RU" sz="2000" b="1" dirty="0" smtClean="0">
                <a:solidFill>
                  <a:srgbClr val="000099"/>
                </a:solidFill>
              </a:rPr>
              <a:t>                               СОШ № 14 с. </a:t>
            </a:r>
            <a:r>
              <a:rPr lang="ru-RU" sz="2000" b="1" dirty="0" err="1" smtClean="0">
                <a:solidFill>
                  <a:srgbClr val="000099"/>
                </a:solidFill>
              </a:rPr>
              <a:t>Кривенковское</a:t>
            </a:r>
            <a:r>
              <a:rPr lang="ru-RU" sz="2000" b="1" dirty="0" smtClean="0">
                <a:solidFill>
                  <a:srgbClr val="000099"/>
                </a:solidFill>
              </a:rPr>
              <a:t>,</a:t>
            </a:r>
            <a:r>
              <a:rPr lang="ru-RU" sz="2000" b="1" dirty="0">
                <a:solidFill>
                  <a:srgbClr val="000099"/>
                </a:solidFill>
              </a:rPr>
              <a:t> </a:t>
            </a:r>
            <a:endParaRPr lang="ru-RU" sz="2000" b="1" dirty="0" smtClean="0">
              <a:solidFill>
                <a:srgbClr val="000099"/>
              </a:solidFill>
            </a:endParaRPr>
          </a:p>
          <a:p>
            <a:pPr lvl="0" algn="just"/>
            <a:r>
              <a:rPr lang="ru-RU" sz="2000" b="1" dirty="0" smtClean="0">
                <a:solidFill>
                  <a:srgbClr val="000099"/>
                </a:solidFill>
              </a:rPr>
              <a:t>                               СОШ № 34 </a:t>
            </a:r>
            <a:r>
              <a:rPr lang="ru-RU" sz="2000" b="1" dirty="0" err="1" smtClean="0">
                <a:solidFill>
                  <a:srgbClr val="000099"/>
                </a:solidFill>
              </a:rPr>
              <a:t>пгт</a:t>
            </a:r>
            <a:r>
              <a:rPr lang="ru-RU" sz="2000" b="1" dirty="0" smtClean="0">
                <a:solidFill>
                  <a:srgbClr val="000099"/>
                </a:solidFill>
              </a:rPr>
              <a:t>. Джубга;</a:t>
            </a:r>
          </a:p>
          <a:p>
            <a:pPr lvl="0" algn="just"/>
            <a:r>
              <a:rPr lang="ru-RU" sz="2000" b="1" dirty="0" smtClean="0">
                <a:solidFill>
                  <a:srgbClr val="000099"/>
                </a:solidFill>
              </a:rPr>
              <a:t>-«Точки роста» -СОШ № 24 с. Агой.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1" y="4953164"/>
            <a:ext cx="5116799" cy="1764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528" y="188641"/>
            <a:ext cx="8496944" cy="144016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smtClean="0">
                <a:solidFill>
                  <a:srgbClr val="000099"/>
                </a:solidFill>
              </a:rPr>
              <a:t>Национальные </a:t>
            </a:r>
            <a:r>
              <a:rPr lang="ru-RU" sz="2800" b="1" dirty="0" smtClean="0">
                <a:solidFill>
                  <a:srgbClr val="000099"/>
                </a:solidFill>
              </a:rPr>
              <a:t>проекты</a:t>
            </a:r>
            <a:endParaRPr lang="ru-RU" sz="2800" b="1" dirty="0">
              <a:solidFill>
                <a:srgbClr val="000099"/>
              </a:solidFill>
            </a:endParaRPr>
          </a:p>
          <a:p>
            <a:pPr lvl="0" algn="ctr"/>
            <a:r>
              <a:rPr lang="ru-RU" sz="2800" b="1" dirty="0">
                <a:solidFill>
                  <a:srgbClr val="000099"/>
                </a:solidFill>
              </a:rPr>
              <a:t>на условиях </a:t>
            </a:r>
            <a:r>
              <a:rPr lang="ru-RU" sz="2800" b="1" dirty="0" smtClean="0">
                <a:solidFill>
                  <a:srgbClr val="000099"/>
                </a:solidFill>
              </a:rPr>
              <a:t>софинансирования</a:t>
            </a:r>
            <a:r>
              <a:rPr lang="ru-RU" sz="2800" dirty="0" smtClean="0">
                <a:solidFill>
                  <a:srgbClr val="000099"/>
                </a:solidFill>
              </a:rPr>
              <a:t> 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8103" y="2608078"/>
            <a:ext cx="3456383" cy="21170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0099"/>
                </a:solidFill>
              </a:rPr>
              <a:t>«Спорт-норма жизни» - 3,3 млн. руб.</a:t>
            </a:r>
          </a:p>
          <a:p>
            <a:pPr lvl="0" algn="ctr"/>
            <a:r>
              <a:rPr lang="ru-RU" sz="2400" b="1" dirty="0" smtClean="0">
                <a:solidFill>
                  <a:srgbClr val="000099"/>
                </a:solidFill>
              </a:rPr>
              <a:t> (</a:t>
            </a:r>
            <a:r>
              <a:rPr lang="ru-RU" sz="2400" b="1" dirty="0">
                <a:solidFill>
                  <a:srgbClr val="000099"/>
                </a:solidFill>
              </a:rPr>
              <a:t>спортивная школа № </a:t>
            </a:r>
            <a:r>
              <a:rPr lang="ru-RU" sz="2400" b="1" dirty="0" smtClean="0">
                <a:solidFill>
                  <a:srgbClr val="000099"/>
                </a:solidFill>
              </a:rPr>
              <a:t>6 г. Туапсе)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993978" y="1672567"/>
            <a:ext cx="484632" cy="936103"/>
          </a:xfrm>
          <a:prstGeom prst="down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Журналистам Владимирской области расскажут о нацпроекте «Спорт – норма жизни»  - AVO.RU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3" y="4977172"/>
            <a:ext cx="3456383" cy="176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трелка вниз 1"/>
          <p:cNvSpPr/>
          <p:nvPr/>
        </p:nvSpPr>
        <p:spPr>
          <a:xfrm>
            <a:off x="2100220" y="1664804"/>
            <a:ext cx="484632" cy="925574"/>
          </a:xfrm>
          <a:prstGeom prst="down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1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0527"/>
            <a:ext cx="3521403" cy="217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94404"/>
            <a:ext cx="338437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6105" y="4382879"/>
            <a:ext cx="3547114" cy="216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188640"/>
            <a:ext cx="8496944" cy="144016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0099"/>
                </a:solidFill>
              </a:rPr>
              <a:t>Строительство здания амбулатории врача общей практики с</a:t>
            </a:r>
            <a:r>
              <a:rPr lang="ru-RU" sz="2800" b="1" dirty="0" smtClean="0">
                <a:solidFill>
                  <a:srgbClr val="000099"/>
                </a:solidFill>
              </a:rPr>
              <a:t>. Агой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1421" y="1794404"/>
            <a:ext cx="3456383" cy="228266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0099"/>
                </a:solidFill>
              </a:rPr>
              <a:t>средства бюджета Краснодарского края 14,0 млн. руб.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587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936104"/>
          </a:xfrm>
          <a:solidFill>
            <a:srgbClr val="C5FFC5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66FF66"/>
                </a:solidFill>
              </a:rPr>
              <a:t/>
            </a:r>
            <a:br>
              <a:rPr lang="ru-RU" sz="2000" b="1" dirty="0" smtClean="0">
                <a:solidFill>
                  <a:srgbClr val="66FF66"/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средств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составляет  146 680,1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 рублей: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013102"/>
              </p:ext>
            </p:extLst>
          </p:nvPr>
        </p:nvGraphicFramePr>
        <p:xfrm>
          <a:off x="0" y="908720"/>
          <a:ext cx="9108503" cy="2374856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627782"/>
                <a:gridCol w="2160240"/>
                <a:gridCol w="2140489"/>
                <a:gridCol w="2179992"/>
              </a:tblGrid>
              <a:tr h="2374856"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высшего должностного лица муниципального образования Туапсинский 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1 815,4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Совета муниципального образования </a:t>
                      </a:r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1 805,5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администрации муниципального образования </a:t>
                      </a:r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90 121,8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внутреннего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муниципального финансового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448,0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363674"/>
              </p:ext>
            </p:extLst>
          </p:nvPr>
        </p:nvGraphicFramePr>
        <p:xfrm>
          <a:off x="35496" y="3429000"/>
          <a:ext cx="9073008" cy="235509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74163"/>
                <a:gridCol w="2196512"/>
                <a:gridCol w="2142093"/>
                <a:gridCol w="2160240"/>
              </a:tblGrid>
              <a:tr h="2232248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полномочий в области строительства,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архитектуры, градостроительства и муниципального земельного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745,2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расходов по исполнительным листам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5 662,7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 отдельных полномочий Краснодарского края по созданию и организации деятельности комиссий по делам несовершеннолетних и защите их прав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3 280,1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отдельных полномочий Краснодарского края по поддержке сельскохозяйственного производства – 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601,0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:\Users\KarmryanAR\Desktop\комиссия-768x576-720x4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805264"/>
            <a:ext cx="3096345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rmryanA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805264"/>
            <a:ext cx="263195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6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446428"/>
              </p:ext>
            </p:extLst>
          </p:nvPr>
        </p:nvGraphicFramePr>
        <p:xfrm>
          <a:off x="35496" y="1268760"/>
          <a:ext cx="9073008" cy="178645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593738"/>
                <a:gridCol w="2721965"/>
                <a:gridCol w="2757305"/>
              </a:tblGrid>
              <a:tr h="178645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полномочий по составлению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(изменению) списков кандидатов в присяжные заседатели федеральных судов общей юрисдикции в Российской Федерации</a:t>
                      </a: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 тыс. рублей</a:t>
                      </a: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проведение мероприятий по мобилизационной подготовке –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44,5 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финансовое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обеспечение непредвиденных расходов – </a:t>
                      </a:r>
                    </a:p>
                    <a:p>
                      <a:pPr algn="ctr" fontAlgn="t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10 487,3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512168"/>
          </a:xfrm>
          <a:solidFill>
            <a:srgbClr val="C5FFC5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79404"/>
              </p:ext>
            </p:extLst>
          </p:nvPr>
        </p:nvGraphicFramePr>
        <p:xfrm>
          <a:off x="35496" y="3212976"/>
          <a:ext cx="9073008" cy="165618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00400"/>
                <a:gridCol w="2736304"/>
                <a:gridCol w="2736304"/>
              </a:tblGrid>
              <a:tr h="165618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финансового управления администрации муниципального образования Туапсинский район  - </a:t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22 104,8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по поддержке дорожного хозяйства –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2 045,0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контрольно-счетной палаты  муниципального образования Туапсинский район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7 516,0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KarmryanAR\Desktop\575c74fb2a962028f09d151bda054a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41168"/>
            <a:ext cx="5290348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6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2024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ФИНАНСОВОЕ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УПРАВЛЕНИЕ АДМИНИСТРАЦИИ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МУНИЦИПАЛЬНОГО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ОБРАЗОВАНИЯ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ТУАПСИНСКИЙ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РАЙОН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Наш адрес: 352800, г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. Туапсе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, ул. Свободы, д.3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Телефон:  (86167)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2-28-17, 2-57-11, 2-53-11   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Адрес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электронной почты: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tuaprfin@mail.ru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KarmryanA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1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75692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 экономические показатели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3774" y="676375"/>
            <a:ext cx="4523460" cy="1532334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Численность населения </a:t>
            </a:r>
          </a:p>
          <a:p>
            <a:pPr algn="ctr"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01.01.2020 год  - </a:t>
            </a:r>
          </a:p>
          <a:p>
            <a:pPr algn="ctr">
              <a:defRPr/>
            </a:pPr>
            <a:r>
              <a:rPr lang="ru-RU" sz="2800" b="1" u="sng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128  411 человек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7121" y="3693826"/>
            <a:ext cx="3723659" cy="1368153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2020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19 652 руб.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7121" y="5371616"/>
            <a:ext cx="3672408" cy="1368152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2020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19 652 руб.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47596" y="4850747"/>
            <a:ext cx="4635818" cy="2077164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Величина прожиточного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минимума на душу населения          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Краснодарском крае </a:t>
            </a:r>
          </a:p>
          <a:p>
            <a:pPr lvl="0"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</a:p>
          <a:p>
            <a:pPr lvl="0" algn="ctr"/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11 261 руб.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3" y="783949"/>
            <a:ext cx="3367820" cy="25258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2" name="Picture 2" descr="E:\v-tuap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75" y="2342576"/>
            <a:ext cx="4523460" cy="249713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4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775"/>
            <a:ext cx="8928992" cy="77809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прогноза по основным показателям </a:t>
            </a:r>
            <a:b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социально-экономического </a:t>
            </a:r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за </a:t>
            </a: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542877"/>
              </p:ext>
            </p:extLst>
          </p:nvPr>
        </p:nvGraphicFramePr>
        <p:xfrm>
          <a:off x="107503" y="764703"/>
          <a:ext cx="8928993" cy="597666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192689"/>
                <a:gridCol w="864096"/>
                <a:gridCol w="792088"/>
                <a:gridCol w="1080120"/>
              </a:tblGrid>
              <a:tr h="25154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</a:t>
                      </a:r>
                      <a:r>
                        <a:rPr lang="ru-RU" sz="14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51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3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Промышленное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производство 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отгруженной продукции) по крупным и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средним предприятиям,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019,9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18 792,4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транспорта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34 093,8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34 473,5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354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розничной торговли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14 244,4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13 242,5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4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общественного питания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294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платных услуг населению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1 448,1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Ввод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эксплуатацию жилых домов, тыс. кв. м общей площади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34,97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65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t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Среднегодовой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регистрируемой  безработицы  (в % к численности трудоспособного населения в трудоспособном возрасте)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Сальдированный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 по крупным и средним организациям,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млн.руб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21 467,3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23 851,5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Прибыль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прибыльных  предприятий 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21 779,0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24 381,9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Убыток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всем видам деятельности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Фонд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заработной платы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14 715,8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13 688,3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62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работающих для расчета среднемесячной заработной платы по крупным и средним организациям, тыс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чел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725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Среднемесячная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заработная плата по крупным и средним организациям, рублей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40 676,5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40 118,3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постоянного населения (среднегодовая), тыс. человек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49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620" y="188640"/>
            <a:ext cx="8229600" cy="404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БЮДЖЕТА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93640"/>
              </p:ext>
            </p:extLst>
          </p:nvPr>
        </p:nvGraphicFramePr>
        <p:xfrm>
          <a:off x="318612" y="836712"/>
          <a:ext cx="8640960" cy="24282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61136"/>
                <a:gridCol w="2160240"/>
                <a:gridCol w="2088232"/>
                <a:gridCol w="2131352"/>
              </a:tblGrid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Наименование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показателей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План 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(млн. 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Факт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 (млн. 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50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ДОХОДЫ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2 404,3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2 523,5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105,0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РАСХОДЫ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</a:t>
                      </a:r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460 ,7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2 440,8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99,2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70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Дефицит </a:t>
                      </a:r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(-), профицит (+)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-56,4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82,7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х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587369"/>
              </p:ext>
            </p:extLst>
          </p:nvPr>
        </p:nvGraphicFramePr>
        <p:xfrm>
          <a:off x="251520" y="4437112"/>
          <a:ext cx="8684080" cy="2000934"/>
        </p:xfrm>
        <a:graphic>
          <a:graphicData uri="http://schemas.openxmlformats.org/drawingml/2006/table">
            <a:tbl>
              <a:tblPr>
                <a:solidFill>
                  <a:srgbClr val="EAD6E7"/>
                </a:solidFill>
                <a:tableStyleId>{08FB837D-C827-4EFA-A057-4D05807E0F7C}</a:tableStyleId>
              </a:tblPr>
              <a:tblGrid>
                <a:gridCol w="2809024"/>
                <a:gridCol w="5875056"/>
              </a:tblGrid>
              <a:tr h="28557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Источники внутреннего </a:t>
                      </a:r>
                      <a:r>
                        <a:rPr lang="ru-RU" sz="2000" u="none" strike="noStrike" kern="1200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финансирования</a:t>
                      </a:r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дефицитов бюджетов - </a:t>
                      </a:r>
                      <a:b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</a:b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ВСЕГО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-56,4  млн. руб. (план)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Уменьшение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4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Погашение коммерческого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кредита – 33,6 млн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. руб. 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94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Увеличение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5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Возврат кредитов от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поселений  – 0,2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9868">
                <a:tc v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Привлечение коммерческого кредита –  33,6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Остатки средств на 01.01.2020 года – 56,2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90620" y="3501008"/>
            <a:ext cx="85689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2800">
                <a:ln>
                  <a:solidFill>
                    <a:srgbClr val="FFC000"/>
                  </a:solidFill>
                </a:ln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</a:t>
            </a:r>
            <a:endParaRPr lang="ru-RU" sz="2400" b="1" dirty="0" smtClean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ДЕФИЦИТА БЮДЖЕТА</a:t>
            </a:r>
            <a:endParaRPr lang="ru-RU" sz="2400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8627"/>
            <a:ext cx="8928992" cy="9121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Доходы бюджета муниципального образования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Туапсинский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район  за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 2020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год 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cs typeface="Rod" pitchFamily="49" charset="-79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65611092"/>
              </p:ext>
            </p:extLst>
          </p:nvPr>
        </p:nvGraphicFramePr>
        <p:xfrm>
          <a:off x="0" y="836712"/>
          <a:ext cx="9144000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бюджета района</a:t>
            </a:r>
            <a:b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по собственным доходам  за 2020 год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28868370"/>
              </p:ext>
            </p:extLst>
          </p:nvPr>
        </p:nvGraphicFramePr>
        <p:xfrm>
          <a:off x="0" y="930259"/>
          <a:ext cx="9144000" cy="60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-1" y="980728"/>
            <a:ext cx="1043651" cy="373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Sylfaen" panose="010A0502050306030303" pitchFamily="18" charset="0"/>
              </a:rPr>
              <a:t>м</a:t>
            </a:r>
            <a:r>
              <a:rPr lang="ru-RU" sz="1600" dirty="0" smtClean="0">
                <a:latin typeface="Sylfaen" panose="010A0502050306030303" pitchFamily="18" charset="0"/>
              </a:rPr>
              <a:t>лн</a:t>
            </a:r>
            <a:r>
              <a:rPr lang="ru-RU" sz="1200" dirty="0" smtClean="0">
                <a:latin typeface="Sylfaen" panose="010A0502050306030303" pitchFamily="18" charset="0"/>
              </a:rPr>
              <a:t>. </a:t>
            </a:r>
            <a:r>
              <a:rPr lang="ru-RU" sz="1600" dirty="0" smtClean="0">
                <a:latin typeface="Sylfaen" panose="010A0502050306030303" pitchFamily="18" charset="0"/>
              </a:rPr>
              <a:t>руб. </a:t>
            </a: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4226" y="6057292"/>
            <a:ext cx="1296144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План 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972</a:t>
            </a:r>
            <a:endParaRPr lang="ru-RU" sz="2400" b="1" dirty="0">
              <a:solidFill>
                <a:srgbClr val="0000CC"/>
              </a:solidFill>
              <a:latin typeface="Palatino Linotyp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34011" y="6057292"/>
            <a:ext cx="1505322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Факт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 1 098</a:t>
            </a:r>
            <a:endParaRPr lang="ru-RU" sz="2400" b="1" dirty="0">
              <a:solidFill>
                <a:srgbClr val="0000CC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30290</TotalTime>
  <Words>3928</Words>
  <Application>Microsoft Office PowerPoint</Application>
  <PresentationFormat>Экран (4:3)</PresentationFormat>
  <Paragraphs>728</Paragraphs>
  <Slides>46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Тема Office</vt:lpstr>
      <vt:lpstr>1_Тема Office</vt:lpstr>
      <vt:lpstr>МУНИЦИПАЛЬНОЕ ОБРАЗОВАНИЕ ТУАПСИНСКИЙ РАЙОН </vt:lpstr>
      <vt:lpstr>Бюджет муниципального образования  Туапсинский район </vt:lpstr>
      <vt:lpstr>Презентация PowerPoint</vt:lpstr>
      <vt:lpstr>Бюджет  муниципального образования  Туапсинский район </vt:lpstr>
      <vt:lpstr>Социально экономические показатели </vt:lpstr>
      <vt:lpstr>Исполнение прогноза по основным показателям  социально-экономического развития за 2020 год</vt:lpstr>
      <vt:lpstr>ОСНОВНЫЕ ХАРАКТЕРИСТИКИ БЮДЖЕТА</vt:lpstr>
      <vt:lpstr>Доходы бюджета муниципального образования  Туапсинский район  за  2020 год </vt:lpstr>
      <vt:lpstr>Исполнение бюджета района по собственным доходам  за 2020 год</vt:lpstr>
      <vt:lpstr>МО Туапсинский район  в рейтинге  среди ГО И МР  Краснодарского края по исполнению бюджета за 2020 г.</vt:lpstr>
      <vt:lpstr>Структура собственных доходов бюджета района                          в разрезе главных администраторов  доходов</vt:lpstr>
      <vt:lpstr>Исполнение собственных доходов  бюджета МО Туапсинский район в разрезе основных отраслей экономики за 2020 год (уд. вес в нормативе)                    </vt:lpstr>
      <vt:lpstr>Исполнение бюджета муниципального образования Туапсинский район по расходам за 2020 год</vt:lpstr>
      <vt:lpstr>Презентация PowerPoint</vt:lpstr>
      <vt:lpstr>РАСХОДЫ БЮДЖЕТА муниципального образования  Туапсинский район за 2020 год</vt:lpstr>
      <vt:lpstr>РАСХОДЫ БЮДЖЕТА муниципального образования  Туапсинский район</vt:lpstr>
      <vt:lpstr> Исполнение бюджета муниципального образования  Туапсинский район  по отраслям социальной сферы  за 2020 год</vt:lpstr>
      <vt:lpstr>МУНИЦИПАЛЬНЫЕ ПРОГРАММЫ</vt:lpstr>
      <vt:lpstr> МУНИЦИПАЛЬНЫЕ ПРОГРАММЫ </vt:lpstr>
      <vt:lpstr> Муниципальная программа «Развитие образования в  МО Туапсинский район». Расходы – 1 598 211,6 тыс. руб.</vt:lpstr>
      <vt:lpstr>Презентация PowerPoint</vt:lpstr>
      <vt:lpstr>Муниципальная программа  «Туапсинский район – территория комфортного проживания»</vt:lpstr>
      <vt:lpstr>Муниципальная программа  «Управление муниципальными финансами» Расходы – 40 477,8 тыс. руб.</vt:lpstr>
      <vt:lpstr>Муниципальная программа  «Развитие культуры в Туапсинском районе» Расходы в объеме 84 948,1 тыс. рублей направлены на:</vt:lpstr>
      <vt:lpstr>Муниципальная программа  «Развитие физической культуры и спорта  в Туапсинском районе». Расходы – 131 553,0 тыс. руб.</vt:lpstr>
      <vt:lpstr>Муниципальная программа  «Развитие жилищно-коммунального хозяйства в МО Туапсинский район» Расходы – 18 596,3 тыс. руб.</vt:lpstr>
      <vt:lpstr> Муниципальная программа  «Функционирование органов местного самоуправления в МО Туапсинский район»</vt:lpstr>
      <vt:lpstr>Муниципальная программа  «Молодежь Туапсинского района»  Расходы – 9 958,2 тыс. руб.</vt:lpstr>
      <vt:lpstr> Ведомственная целевая программа  «Развитие агропромышленного комплекса на территории  МО Туапсинский район»  </vt:lpstr>
      <vt:lpstr>Муниципальная программа  «По улучшению положения детей в муниципальном образовании Туапсинский район» Расходы – 54 850,5 тыс. руб.</vt:lpstr>
      <vt:lpstr>Презентация PowerPoint</vt:lpstr>
      <vt:lpstr> Муниципальная программа  «По улучшению положения детей в муниципальном образовании Туапсинский район»</vt:lpstr>
      <vt:lpstr>Муниципальная программа  «Содействие развитию гражданского общества и гармонизации межнациональных отношений» Расходы –  10 673,9 тыс. руб.</vt:lpstr>
      <vt:lpstr>Муниципальная программа  «Защита населения и территории от чрезвычайных ситуаций, обеспечение пожарной безопасности» Расходы – 132 068,1 тыс. руб.</vt:lpstr>
      <vt:lpstr>Презентация PowerPoint</vt:lpstr>
      <vt:lpstr>Муниципальная программа  «Управление муниципальной собственностью» </vt:lpstr>
      <vt:lpstr> Муниципальная программа  «Экономическое развитие  Туапсинского района»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НЕПРОГРАММНЫЕ РАСХОДЫ Объем средств составляет  146 680,1 тыс. рублей:</vt:lpstr>
      <vt:lpstr> НЕПРОГРАММНЫЕ РАСХОДЫ</vt:lpstr>
      <vt:lpstr>                ФИНАНСОВОЕ УПРАВЛЕНИЕ АДМИНИСТРАЦИИ  МУНИЦИПАЛЬНОГО ОБРАЗОВАНИЯ  ТУАПСИНСКИЙ РАЙОН  Наш адрес: 352800, г. Туапсе, ул. Свободы, д.3  Телефон:  (86167) 2-28-17, 2-57-11, 2-53-11     Адрес электронной почты: tuaprfin@mail.ru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Бритов Сергей Сергеевич</dc:creator>
  <cp:lastModifiedBy>Елена Россиева</cp:lastModifiedBy>
  <cp:revision>1092</cp:revision>
  <cp:lastPrinted>2021-05-21T07:05:30Z</cp:lastPrinted>
  <dcterms:created xsi:type="dcterms:W3CDTF">2016-04-25T11:56:59Z</dcterms:created>
  <dcterms:modified xsi:type="dcterms:W3CDTF">2021-05-21T11:55:22Z</dcterms:modified>
</cp:coreProperties>
</file>