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4"/>
  </p:notesMasterIdLst>
  <p:sldIdLst>
    <p:sldId id="256" r:id="rId2"/>
    <p:sldId id="297" r:id="rId3"/>
    <p:sldId id="286" r:id="rId4"/>
    <p:sldId id="258" r:id="rId5"/>
    <p:sldId id="298" r:id="rId6"/>
    <p:sldId id="305" r:id="rId7"/>
    <p:sldId id="306" r:id="rId8"/>
    <p:sldId id="311" r:id="rId9"/>
    <p:sldId id="307" r:id="rId10"/>
    <p:sldId id="308" r:id="rId11"/>
    <p:sldId id="309" r:id="rId12"/>
    <p:sldId id="313" r:id="rId13"/>
    <p:sldId id="261" r:id="rId14"/>
    <p:sldId id="292" r:id="rId15"/>
    <p:sldId id="312" r:id="rId16"/>
    <p:sldId id="262" r:id="rId17"/>
    <p:sldId id="295" r:id="rId18"/>
    <p:sldId id="264" r:id="rId19"/>
    <p:sldId id="291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87" r:id="rId29"/>
    <p:sldId id="273" r:id="rId30"/>
    <p:sldId id="274" r:id="rId31"/>
    <p:sldId id="275" r:id="rId32"/>
    <p:sldId id="288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9" r:id="rId42"/>
    <p:sldId id="284" r:id="rId4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66FF66"/>
    <a:srgbClr val="FFFFFF"/>
    <a:srgbClr val="FE00F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6624674088500494"/>
          <c:y val="0.14302007754124191"/>
          <c:w val="0.52162195003402456"/>
          <c:h val="0.7742177276117955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1"/>
          <c:dPt>
            <c:idx val="0"/>
            <c:spPr>
              <a:solidFill>
                <a:srgbClr val="0066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dPt>
          <c:dPt>
            <c:idx val="1"/>
            <c:explosion val="8"/>
            <c:spPr>
              <a:solidFill>
                <a:srgbClr val="FFFF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dPt>
          <c:dPt>
            <c:idx val="2"/>
            <c:spPr>
              <a:solidFill>
                <a:srgbClr val="00FF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dPt>
          <c:dPt>
            <c:idx val="3"/>
            <c:spPr>
              <a:solidFill>
                <a:srgbClr val="7030A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dPt>
          <c:dLbls>
            <c:dLbl>
              <c:idx val="0"/>
              <c:layout>
                <c:manualLayout>
                  <c:x val="0.19902718992458121"/>
                  <c:y val="6.8821947134079117E-2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Налоговые, </a:t>
                    </a:r>
                    <a:r>
                      <a:rPr lang="ru-RU" sz="1800" dirty="0">
                        <a:solidFill>
                          <a:srgbClr val="002060"/>
                        </a:solidFill>
                      </a:rPr>
                      <a:t>неналоговые доходы, прочие </a:t>
                    </a:r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безвозмездные  поступления      967 млн. руб. </a:t>
                    </a:r>
                    <a:endParaRPr lang="ru-RU" dirty="0">
                      <a:solidFill>
                        <a:srgbClr val="002060"/>
                      </a:solidFill>
                    </a:endParaRPr>
                  </a:p>
                </c:rich>
              </c:tx>
              <c:showLegendKey val="1"/>
              <c:showVal val="1"/>
              <c:showCatName val="1"/>
              <c:separator> </c:separator>
            </c:dLbl>
            <c:dLbl>
              <c:idx val="1"/>
              <c:layout>
                <c:manualLayout>
                  <c:x val="-0.20394800377941993"/>
                  <c:y val="1.8881271026866001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rgbClr val="7030A0"/>
                        </a:solidFill>
                      </a:defRPr>
                    </a:pPr>
                    <a:r>
                      <a:rPr lang="ru-RU" sz="2000" dirty="0" smtClean="0">
                        <a:solidFill>
                          <a:srgbClr val="002060"/>
                        </a:solidFill>
                      </a:rPr>
                      <a:t>Субвенции        </a:t>
                    </a:r>
                  </a:p>
                  <a:p>
                    <a:pPr>
                      <a:defRPr sz="2000" b="1">
                        <a:solidFill>
                          <a:srgbClr val="7030A0"/>
                        </a:solidFill>
                      </a:defRPr>
                    </a:pPr>
                    <a:r>
                      <a:rPr lang="ru-RU" sz="2000" dirty="0" smtClean="0">
                        <a:solidFill>
                          <a:srgbClr val="002060"/>
                        </a:solidFill>
                      </a:rPr>
                      <a:t>  </a:t>
                    </a:r>
                    <a:r>
                      <a:rPr lang="ru-RU" sz="2000" dirty="0">
                        <a:solidFill>
                          <a:srgbClr val="002060"/>
                        </a:solidFill>
                      </a:rPr>
                      <a:t>1 </a:t>
                    </a:r>
                    <a:r>
                      <a:rPr lang="ru-RU" sz="2000" dirty="0" smtClean="0">
                        <a:solidFill>
                          <a:srgbClr val="002060"/>
                        </a:solidFill>
                      </a:rPr>
                      <a:t>060 млн. руб.</a:t>
                    </a:r>
                    <a:endParaRPr lang="ru-RU" sz="2000" dirty="0">
                      <a:solidFill>
                        <a:srgbClr val="002060"/>
                      </a:solidFill>
                    </a:endParaRPr>
                  </a:p>
                </c:rich>
              </c:tx>
              <c:spPr>
                <a:scene3d>
                  <a:camera prst="orthographicFront"/>
                  <a:lightRig rig="threePt" dir="t"/>
                </a:scene3d>
              </c:spPr>
              <c:showLegendKey val="1"/>
              <c:showVal val="1"/>
              <c:showCatName val="1"/>
              <c:separator> </c:separator>
            </c:dLbl>
            <c:dLbl>
              <c:idx val="2"/>
              <c:layout>
                <c:manualLayout>
                  <c:x val="-0.24141091475274054"/>
                  <c:y val="-0.12882667595338387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rgbClr val="7030A0"/>
                        </a:solidFill>
                      </a:defRPr>
                    </a:pPr>
                    <a:r>
                      <a:rPr lang="ru-RU" sz="2000" dirty="0" smtClean="0">
                        <a:solidFill>
                          <a:srgbClr val="002060"/>
                        </a:solidFill>
                      </a:rPr>
                      <a:t>Субсидии </a:t>
                    </a:r>
                  </a:p>
                  <a:p>
                    <a:pPr>
                      <a:defRPr sz="2000" b="1">
                        <a:solidFill>
                          <a:srgbClr val="7030A0"/>
                        </a:solidFill>
                      </a:defRPr>
                    </a:pPr>
                    <a:r>
                      <a:rPr lang="ru-RU" sz="2000" dirty="0" smtClean="0">
                        <a:solidFill>
                          <a:srgbClr val="002060"/>
                        </a:solidFill>
                      </a:rPr>
                      <a:t>174 млн. руб.</a:t>
                    </a:r>
                    <a:endParaRPr lang="ru-RU" sz="2000" dirty="0">
                      <a:solidFill>
                        <a:srgbClr val="002060"/>
                      </a:solidFill>
                    </a:endParaRPr>
                  </a:p>
                </c:rich>
              </c:tx>
              <c:spPr>
                <a:effectLst>
                  <a:innerShdw blurRad="63500" dist="50800" dir="13500000">
                    <a:srgbClr val="FF3300">
                      <a:alpha val="50000"/>
                    </a:srgbClr>
                  </a:innerShdw>
                </a:effectLst>
                <a:scene3d>
                  <a:camera prst="orthographicFront"/>
                  <a:lightRig rig="threePt" dir="t"/>
                </a:scene3d>
              </c:spPr>
              <c:showLegendKey val="1"/>
              <c:showVal val="1"/>
              <c:showCatName val="1"/>
            </c:dLbl>
            <c:dLbl>
              <c:idx val="3"/>
              <c:layout>
                <c:manualLayout>
                  <c:x val="-9.0049406099809992E-3"/>
                  <c:y val="-0.17891583983546011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rgbClr val="7030A0"/>
                        </a:solidFill>
                      </a:defRPr>
                    </a:pPr>
                    <a:r>
                      <a:rPr lang="ru-RU" sz="1700" dirty="0" smtClean="0">
                        <a:solidFill>
                          <a:srgbClr val="002060"/>
                        </a:solidFill>
                      </a:rPr>
                      <a:t>Межбюджетные трансферты</a:t>
                    </a:r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 </a:t>
                    </a:r>
                  </a:p>
                  <a:p>
                    <a:pPr>
                      <a:defRPr sz="1800" b="1">
                        <a:solidFill>
                          <a:srgbClr val="7030A0"/>
                        </a:solidFill>
                      </a:defRPr>
                    </a:pPr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66 млн. руб. </a:t>
                    </a:r>
                    <a:endParaRPr lang="ru-RU" dirty="0">
                      <a:solidFill>
                        <a:srgbClr val="002060"/>
                      </a:solidFill>
                    </a:endParaRPr>
                  </a:p>
                </c:rich>
              </c:tx>
              <c:spPr>
                <a:scene3d>
                  <a:camera prst="orthographicFront"/>
                  <a:lightRig rig="threePt" dir="t"/>
                </a:scene3d>
                <a:sp3d prstMaterial="matte"/>
              </c:spPr>
              <c:showLegendKey val="1"/>
              <c:showVal val="1"/>
              <c:showCatName val="1"/>
              <c:separator> </c:separator>
            </c:dLbl>
            <c:spPr>
              <a:scene3d>
                <a:camera prst="orthographicFront"/>
                <a:lightRig rig="threePt" dir="t"/>
              </a:scene3d>
            </c:spPr>
            <c:txPr>
              <a:bodyPr/>
              <a:lstStyle/>
              <a:p>
                <a:pPr>
                  <a:defRPr sz="1800" b="1">
                    <a:solidFill>
                      <a:srgbClr val="7030A0"/>
                    </a:solidFill>
                  </a:defRPr>
                </a:pPr>
                <a:endParaRPr lang="ru-RU"/>
              </a:p>
            </c:txPr>
            <c:showVal val="1"/>
            <c:showCatName val="1"/>
            <c:showLeaderLines val="1"/>
          </c:dLbls>
          <c:cat>
            <c:strRef>
              <c:f>Лист1!$A$2:$A$5</c:f>
              <c:strCache>
                <c:ptCount val="4"/>
                <c:pt idx="0">
                  <c:v>Налоговы, неналоговые доходы, прочие безвозмездныепоступления</c:v>
                </c:pt>
                <c:pt idx="1">
                  <c:v>Субвенции </c:v>
                </c:pt>
                <c:pt idx="2">
                  <c:v>Субсидии</c:v>
                </c:pt>
                <c:pt idx="3">
                  <c:v>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966.79000000000053</c:v>
                </c:pt>
                <c:pt idx="1">
                  <c:v>1059.8699999999999</c:v>
                </c:pt>
                <c:pt idx="2">
                  <c:v>173.75</c:v>
                </c:pt>
                <c:pt idx="3">
                  <c:v>65.86999999999999</c:v>
                </c:pt>
              </c:numCache>
            </c:numRef>
          </c:val>
        </c:ser>
        <c:firstSliceAng val="337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10"/>
      <c:rAngAx val="1"/>
    </c:view3D>
    <c:sideWall>
      <c:spPr>
        <a:effectLst>
          <a:glow rad="711200">
            <a:schemeClr val="accent1"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6350"/>
        </a:sp3d>
      </c:spPr>
    </c:sideWall>
    <c:backWall>
      <c:spPr>
        <a:effectLst>
          <a:glow rad="711200">
            <a:schemeClr val="accent1"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6350"/>
        </a:sp3d>
      </c:spPr>
    </c:backWall>
    <c:plotArea>
      <c:layout>
        <c:manualLayout>
          <c:layoutTarget val="inner"/>
          <c:xMode val="edge"/>
          <c:yMode val="edge"/>
          <c:x val="9.4208367092003475E-2"/>
          <c:y val="9.4939821501314664E-2"/>
          <c:w val="0.57445039982007418"/>
          <c:h val="0.86185553457023389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spPr>
            <a:solidFill>
              <a:srgbClr val="7030A0"/>
            </a:solidFill>
          </c:spPr>
          <c:dLbls>
            <c:dLbl>
              <c:idx val="0"/>
              <c:layout>
                <c:manualLayout>
                  <c:x val="-1.1290525081675713E-7"/>
                  <c:y val="9.4063622560456566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32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-1.4338966853727558E-3"/>
                  <c:y val="9.4063622560456566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32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32.300000000000004</c:v>
                </c:pt>
                <c:pt idx="1">
                  <c:v>32.4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Продажа материальных и нематериальных активов </c:v>
                </c:pt>
              </c:strCache>
            </c:strRef>
          </c:tx>
          <c:spPr>
            <a:solidFill>
              <a:srgbClr val="FF6600"/>
            </a:solidFill>
          </c:spPr>
          <c:dLbls>
            <c:dLbl>
              <c:idx val="1"/>
              <c:layout>
                <c:manualLayout>
                  <c:x val="-2.8677933707455714E-3"/>
                  <c:y val="-2.3515905640114102E-3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61.5</c:v>
                </c:pt>
                <c:pt idx="1">
                  <c:v>63.7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доходы 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2.8677933707456252E-3"/>
                  <c:y val="-2.3515905640114102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141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1.003716389235884E-2"/>
                  <c:y val="2.3514053994000625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155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140.69999999999999</c:v>
                </c:pt>
                <c:pt idx="1">
                  <c:v>154.6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ЕНВД</c:v>
                </c:pt>
              </c:strCache>
            </c:strRef>
          </c:tx>
          <c:spPr>
            <a:solidFill>
              <a:srgbClr val="FF3300"/>
            </a:solidFill>
          </c:spPr>
          <c:dLbls>
            <c:dLbl>
              <c:idx val="0"/>
              <c:layout>
                <c:manualLayout>
                  <c:x val="0"/>
                  <c:y val="-2.3515905640114089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107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4.3016900561184323E-3"/>
                  <c:y val="-4.7031811280228196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109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106.7</c:v>
                </c:pt>
                <c:pt idx="1">
                  <c:v>109.4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Арендная плата за землю</c:v>
                </c:pt>
              </c:strCache>
            </c:strRef>
          </c:tx>
          <c:spPr>
            <a:solidFill>
              <a:srgbClr val="00B0F0"/>
            </a:solidFill>
          </c:spPr>
          <c:dLbls>
            <c:dLbl>
              <c:idx val="0"/>
              <c:layout>
                <c:manualLayout>
                  <c:x val="7.1694834268640258E-3"/>
                  <c:y val="2.3515905640114102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119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8.6033801122368525E-3"/>
                  <c:y val="2.3515905640114102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139</a:t>
                    </a:r>
                  </a:p>
                </c:rich>
              </c:tx>
              <c:showVal val="1"/>
            </c:dLbl>
            <c:numFmt formatCode="#,###" sourceLinked="0"/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118.7</c:v>
                </c:pt>
                <c:pt idx="1">
                  <c:v>139.19999999999999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>
                <a:rot lat="0" lon="0" rev="5400000"/>
              </a:lightRig>
            </a:scene3d>
            <a:sp3d prstMaterial="flat"/>
          </c:spPr>
          <c:dPt>
            <c:idx val="0"/>
            <c:spPr>
              <a:solidFill>
                <a:srgbClr val="00B050"/>
              </a:solidFill>
              <a:ln w="12700"/>
              <a:scene3d>
                <a:camera prst="orthographicFront"/>
                <a:lightRig rig="threePt" dir="t">
                  <a:rot lat="0" lon="0" rev="5400000"/>
                </a:lightRig>
              </a:scene3d>
              <a:sp3d prstMaterial="flat"/>
            </c:spPr>
          </c:dPt>
          <c:dPt>
            <c:idx val="1"/>
            <c:spPr>
              <a:solidFill>
                <a:srgbClr val="00B050"/>
              </a:solidFill>
              <a:effectLst>
                <a:glow>
                  <a:schemeClr val="accent1"/>
                </a:glow>
              </a:effectLst>
              <a:scene3d>
                <a:camera prst="orthographicFront"/>
                <a:lightRig rig="threePt" dir="t">
                  <a:rot lat="0" lon="0" rev="5400000"/>
                </a:lightRig>
              </a:scene3d>
              <a:sp3d prstMaterial="flat"/>
            </c:spPr>
          </c:dPt>
          <c:dLbls>
            <c:dLbl>
              <c:idx val="0"/>
              <c:layout>
                <c:manualLayout>
                  <c:x val="7.169483426864025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455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1.00371638923588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468</a:t>
                    </a:r>
                  </a:p>
                </c:rich>
              </c:tx>
              <c:showVal val="1"/>
            </c:dLbl>
            <c:numFmt formatCode="#,###" sourceLinked="0"/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Лист1!$G$2:$G$3</c:f>
              <c:numCache>
                <c:formatCode>0</c:formatCode>
                <c:ptCount val="2"/>
                <c:pt idx="0">
                  <c:v>455.1</c:v>
                </c:pt>
                <c:pt idx="1">
                  <c:v>467.5</c:v>
                </c:pt>
              </c:numCache>
            </c:numRef>
          </c:val>
        </c:ser>
        <c:gapWidth val="216"/>
        <c:gapDepth val="100"/>
        <c:shape val="box"/>
        <c:axId val="83405440"/>
        <c:axId val="83681664"/>
        <c:axId val="0"/>
      </c:bar3DChart>
      <c:catAx>
        <c:axId val="83405440"/>
        <c:scaling>
          <c:orientation val="minMax"/>
        </c:scaling>
        <c:delete val="1"/>
        <c:axPos val="b"/>
        <c:tickLblPos val="none"/>
        <c:crossAx val="83681664"/>
        <c:crosses val="autoZero"/>
        <c:auto val="1"/>
        <c:lblAlgn val="ctr"/>
        <c:lblOffset val="100"/>
      </c:catAx>
      <c:valAx>
        <c:axId val="83681664"/>
        <c:scaling>
          <c:orientation val="minMax"/>
          <c:max val="1000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" sourceLinked="1"/>
        <c:tickLblPos val="nextTo"/>
        <c:spPr>
          <a:ln cap="sq">
            <a:miter lim="800000"/>
          </a:ln>
        </c:spPr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83405440"/>
        <c:crosses val="autoZero"/>
        <c:crossBetween val="between"/>
        <c:majorUnit val="200"/>
      </c:valAx>
    </c:plotArea>
    <c:legend>
      <c:legendPos val="r"/>
      <c:layout>
        <c:manualLayout>
          <c:xMode val="edge"/>
          <c:yMode val="edge"/>
          <c:x val="0.66148928348521363"/>
          <c:y val="1.3365551975706401E-2"/>
          <c:w val="0.32990733640254982"/>
          <c:h val="0.98663444802429368"/>
        </c:manualLayout>
      </c:layout>
      <c:txPr>
        <a:bodyPr/>
        <a:lstStyle/>
        <a:p>
          <a:pPr>
            <a:defRPr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</c:chart>
  <c:spPr>
    <a:scene3d>
      <a:camera prst="orthographicFront"/>
      <a:lightRig rig="threePt" dir="t"/>
    </a:scene3d>
    <a:sp3d>
      <a:bevelT prst="angle"/>
    </a:sp3d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40643624234470721"/>
          <c:y val="1.2293006404771751E-2"/>
          <c:w val="0.55030209799566832"/>
          <c:h val="0.89461900432042663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3300"/>
            </a:solidFill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3"/>
            <c:spPr>
              <a:solidFill>
                <a:schemeClr val="accent3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4"/>
            <c:spPr>
              <a:solidFill>
                <a:schemeClr val="accent3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5"/>
            <c:spPr>
              <a:solidFill>
                <a:schemeClr val="accent3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6"/>
            <c:spPr>
              <a:solidFill>
                <a:schemeClr val="accent3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7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rgbClr val="002060"/>
                        </a:solidFill>
                        <a:latin typeface="Calibri" pitchFamily="34" charset="0"/>
                      </a:rPr>
                      <a:t>8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7%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1.4054120092566761E-2"/>
                  <c:y val="2.5560767000123085E-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2000" b="1" i="0" u="none" strike="noStrike" kern="1200" baseline="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ru-RU" sz="2000" b="1" i="0" u="none" strike="noStrike" kern="1200" baseline="0" dirty="0" smtClean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92%</a:t>
                    </a:r>
                    <a:endParaRPr lang="en-US" sz="2000" b="1" i="0" u="none" strike="noStrike" kern="1200" baseline="0" dirty="0">
                      <a:solidFill>
                        <a:srgbClr val="002060"/>
                      </a:solidFill>
                      <a:latin typeface="Calibri" pitchFamily="34" charset="0"/>
                      <a:ea typeface="+mn-ea"/>
                      <a:cs typeface="+mn-cs"/>
                    </a:endParaRPr>
                  </a:p>
                </c:rich>
              </c:tx>
              <c:spPr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2060"/>
                        </a:solidFill>
                        <a:latin typeface="Calibri" pitchFamily="34" charset="0"/>
                      </a:rPr>
                      <a:t>96</a:t>
                    </a:r>
                    <a:r>
                      <a:rPr lang="ru-RU" dirty="0" smtClean="0">
                        <a:solidFill>
                          <a:srgbClr val="002060"/>
                        </a:solidFill>
                        <a:latin typeface="Calibri" pitchFamily="34" charset="0"/>
                      </a:rPr>
                      <a:t>%</a:t>
                    </a:r>
                    <a:endParaRPr lang="en-US" dirty="0">
                      <a:latin typeface="Calibri" pitchFamily="34" charset="0"/>
                    </a:endParaRP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2060"/>
                        </a:solidFill>
                        <a:latin typeface="Calibri" pitchFamily="34" charset="0"/>
                      </a:rPr>
                      <a:t>1</a:t>
                    </a:r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00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2060"/>
                        </a:solidFill>
                        <a:latin typeface="Calibri" pitchFamily="34" charset="0"/>
                      </a:rPr>
                      <a:t>1</a:t>
                    </a:r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00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,2%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>
                <c:manualLayout>
                  <c:x val="-1.405412009256686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2060"/>
                        </a:solidFill>
                        <a:latin typeface="Calibri" pitchFamily="34" charset="0"/>
                      </a:rPr>
                      <a:t>1</a:t>
                    </a:r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02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2060"/>
                        </a:solidFill>
                        <a:latin typeface="Calibri" pitchFamily="34" charset="0"/>
                      </a:rPr>
                      <a:t>1</a:t>
                    </a:r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02</a:t>
                    </a:r>
                    <a:r>
                      <a:rPr lang="ru-RU" dirty="0" smtClean="0">
                        <a:solidFill>
                          <a:srgbClr val="002060"/>
                        </a:solidFill>
                      </a:rPr>
                      <a:t>,3%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>
                <c:manualLayout>
                  <c:x val="0"/>
                  <c:y val="2.6548276742699613E-4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rgbClr val="AB0521"/>
                        </a:solidFill>
                        <a:latin typeface="Calibri" pitchFamily="34" charset="0"/>
                      </a:defRPr>
                    </a:pPr>
                    <a:r>
                      <a:rPr lang="en-US" sz="2800" dirty="0" smtClean="0">
                        <a:solidFill>
                          <a:srgbClr val="AB0521"/>
                        </a:solidFill>
                        <a:latin typeface="Calibri" pitchFamily="34" charset="0"/>
                      </a:rPr>
                      <a:t>1</a:t>
                    </a:r>
                    <a:r>
                      <a:rPr lang="en-US" sz="2800" dirty="0" smtClean="0">
                        <a:solidFill>
                          <a:srgbClr val="AB0521"/>
                        </a:solidFill>
                      </a:rPr>
                      <a:t>06</a:t>
                    </a:r>
                    <a:r>
                      <a:rPr lang="ru-RU" sz="2800" dirty="0" smtClean="0">
                        <a:solidFill>
                          <a:srgbClr val="AB0521"/>
                        </a:solidFill>
                      </a:rPr>
                      <a:t>%</a:t>
                    </a:r>
                    <a:endParaRPr lang="en-US" sz="2800" dirty="0">
                      <a:solidFill>
                        <a:srgbClr val="AB0521"/>
                      </a:solidFill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rgbClr val="002060"/>
                    </a:solidFill>
                    <a:latin typeface="Calibri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город Краснодар </c:v>
                </c:pt>
                <c:pt idx="1">
                  <c:v>город Горячий Ключ           </c:v>
                </c:pt>
                <c:pt idx="2">
                  <c:v>город Армавир                </c:v>
                </c:pt>
                <c:pt idx="3">
                  <c:v>город-курорт Анапа</c:v>
                </c:pt>
                <c:pt idx="4">
                  <c:v>город Новороссийск           </c:v>
                </c:pt>
                <c:pt idx="5">
                  <c:v>город Сочи     </c:v>
                </c:pt>
                <c:pt idx="6">
                  <c:v>город-курорт Геленджик</c:v>
                </c:pt>
                <c:pt idx="7">
                  <c:v>Туапсинский р-н          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87.158237508823447</c:v>
                </c:pt>
                <c:pt idx="1">
                  <c:v>91.978868171531317</c:v>
                </c:pt>
                <c:pt idx="2">
                  <c:v>95.638230757052355</c:v>
                </c:pt>
                <c:pt idx="3">
                  <c:v>100.16751283513975</c:v>
                </c:pt>
                <c:pt idx="4">
                  <c:v>100.01994280593694</c:v>
                </c:pt>
                <c:pt idx="5">
                  <c:v>102.21523092040616</c:v>
                </c:pt>
                <c:pt idx="6">
                  <c:v>102.26442098959521</c:v>
                </c:pt>
                <c:pt idx="7">
                  <c:v>105.7</c:v>
                </c:pt>
              </c:numCache>
            </c:numRef>
          </c:val>
        </c:ser>
        <c:gapWidth val="40"/>
        <c:axId val="97021312"/>
        <c:axId val="97125504"/>
      </c:barChart>
      <c:catAx>
        <c:axId val="97021312"/>
        <c:scaling>
          <c:orientation val="minMax"/>
        </c:scaling>
        <c:axPos val="l"/>
        <c:tickLblPos val="nextTo"/>
        <c:spPr>
          <a:solidFill>
            <a:srgbClr val="92D050"/>
          </a:solidFill>
          <a:ln w="28575" cap="flat" cmpd="sng" algn="ctr">
            <a:solidFill>
              <a:schemeClr val="accent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c:spPr>
        <c:txPr>
          <a:bodyPr anchor="t"/>
          <a:lstStyle/>
          <a:p>
            <a:pPr>
              <a:defRPr sz="2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125504"/>
        <c:crossesAt val="0"/>
        <c:auto val="1"/>
        <c:lblAlgn val="l"/>
        <c:lblOffset val="100"/>
      </c:catAx>
      <c:valAx>
        <c:axId val="97125504"/>
        <c:scaling>
          <c:orientation val="minMax"/>
          <c:max val="120"/>
        </c:scaling>
        <c:axPos val="b"/>
        <c:majorGridlines/>
        <c:numFmt formatCode="#,##0" sourceLinked="1"/>
        <c:tickLblPos val="nextTo"/>
        <c:crossAx val="97021312"/>
        <c:crosses val="autoZero"/>
        <c:crossBetween val="between"/>
        <c:majorUnit val="20"/>
      </c:valAx>
      <c:spPr>
        <a:noFill/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203"/>
      <c:perspective val="30"/>
    </c:view3D>
    <c:plotArea>
      <c:layout>
        <c:manualLayout>
          <c:layoutTarget val="inner"/>
          <c:xMode val="edge"/>
          <c:yMode val="edge"/>
          <c:x val="1.7680883639545078E-2"/>
          <c:y val="0.16232710231958367"/>
          <c:w val="0.516584208223972"/>
          <c:h val="0.758491655675309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spPr>
              <a:solidFill>
                <a:srgbClr val="2ED6DE"/>
              </a:solidFill>
            </c:spPr>
          </c:dPt>
          <c:dPt>
            <c:idx val="1"/>
            <c:spPr>
              <a:solidFill>
                <a:srgbClr val="AB0521"/>
              </a:solidFill>
            </c:spPr>
          </c:dPt>
          <c:dPt>
            <c:idx val="2"/>
            <c:spPr>
              <a:solidFill>
                <a:srgbClr val="00FF00"/>
              </a:solidFill>
            </c:spPr>
          </c:dPt>
          <c:dPt>
            <c:idx val="3"/>
            <c:spPr>
              <a:solidFill>
                <a:srgbClr val="6455CF"/>
              </a:solidFill>
            </c:spPr>
          </c:dPt>
          <c:dPt>
            <c:idx val="4"/>
            <c:spPr>
              <a:solidFill>
                <a:srgbClr val="FFC000"/>
              </a:solidFill>
            </c:spPr>
          </c:dPt>
          <c:dPt>
            <c:idx val="5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8.8729549431321206E-2"/>
                  <c:y val="-0.12087891316857606"/>
                </c:manualLayout>
              </c:layout>
              <c:dLblPos val="bestFit"/>
              <c:showVal val="1"/>
              <c:separator> </c:separator>
            </c:dLbl>
            <c:dLbl>
              <c:idx val="1"/>
              <c:layout>
                <c:manualLayout>
                  <c:x val="9.3687554680664947E-2"/>
                  <c:y val="8.702726599395437E-2"/>
                </c:manualLayout>
              </c:layout>
              <c:dLblPos val="bestFit"/>
              <c:showVal val="1"/>
              <c:separator> </c:separator>
            </c:dLbl>
            <c:dLbl>
              <c:idx val="2"/>
              <c:layout>
                <c:manualLayout>
                  <c:x val="-9.8604986876640613E-2"/>
                  <c:y val="5.3139040607765357E-2"/>
                </c:manualLayout>
              </c:layout>
              <c:dLblPos val="bestFit"/>
              <c:showVal val="1"/>
              <c:separator> </c:separator>
            </c:dLbl>
            <c:dLbl>
              <c:idx val="8"/>
              <c:layout>
                <c:manualLayout>
                  <c:x val="2.6600448381452379E-2"/>
                  <c:y val="6.4613867279524173E-2"/>
                </c:manualLayout>
              </c:layout>
              <c:dLblPos val="bestFit"/>
              <c:showVal val="1"/>
              <c:separator> </c:separator>
            </c:dLbl>
            <c:dLbl>
              <c:idx val="10"/>
              <c:layout>
                <c:manualLayout>
                  <c:x val="1.2600885826771661E-2"/>
                  <c:y val="6.82840334570569E-2"/>
                </c:manualLayout>
              </c:layout>
              <c:dLblPos val="bestFit"/>
              <c:showVal val="1"/>
              <c:separator> </c:separator>
            </c:dLbl>
            <c:txPr>
              <a:bodyPr/>
              <a:lstStyle/>
              <a:p>
                <a:pPr>
                  <a:defRPr sz="28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dLblPos val="bestFit"/>
            <c:showVal val="1"/>
            <c:separator> </c:separator>
          </c:dLbls>
          <c:cat>
            <c:strRef>
              <c:f>Лист1!$A$2:$A$7</c:f>
              <c:strCache>
                <c:ptCount val="6"/>
                <c:pt idx="0">
                  <c:v>Операции с недвижимым имуществом 23%</c:v>
                </c:pt>
                <c:pt idx="1">
                  <c:v>Транспорт и связь  18%</c:v>
                </c:pt>
                <c:pt idx="2">
                  <c:v>Торговля, общественное питание 14%</c:v>
                </c:pt>
                <c:pt idx="3">
                  <c:v>Промышленность 12%</c:v>
                </c:pt>
                <c:pt idx="4">
                  <c:v>Санаторно-курортная 8%  </c:v>
                </c:pt>
                <c:pt idx="5">
                  <c:v>Строительство 7%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221</c:v>
                </c:pt>
                <c:pt idx="1">
                  <c:v>175</c:v>
                </c:pt>
                <c:pt idx="2">
                  <c:v>135</c:v>
                </c:pt>
                <c:pt idx="3">
                  <c:v>109</c:v>
                </c:pt>
                <c:pt idx="4">
                  <c:v>77</c:v>
                </c:pt>
                <c:pt idx="5">
                  <c:v>62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Операции с недвижимым имуществом 23%</c:v>
                </c:pt>
                <c:pt idx="1">
                  <c:v>Транспорт и связь  18%</c:v>
                </c:pt>
                <c:pt idx="2">
                  <c:v>Торговля, общественное питание 14%</c:v>
                </c:pt>
                <c:pt idx="3">
                  <c:v>Промышленность 12%</c:v>
                </c:pt>
                <c:pt idx="4">
                  <c:v>Санаторно-курортная 8%  </c:v>
                </c:pt>
                <c:pt idx="5">
                  <c:v>Строительство 7%</c:v>
                </c:pt>
              </c:strCache>
            </c:strRef>
          </c:cat>
          <c:val>
            <c:numRef>
              <c:f>Лист1!$C$2:$C$7</c:f>
              <c:numCache>
                <c:formatCode>0%</c:formatCode>
                <c:ptCount val="6"/>
                <c:pt idx="0">
                  <c:v>0.23</c:v>
                </c:pt>
                <c:pt idx="1">
                  <c:v>0.18000000000000016</c:v>
                </c:pt>
                <c:pt idx="2">
                  <c:v>0.14000000000000001</c:v>
                </c:pt>
                <c:pt idx="3">
                  <c:v>0.12000000000000002</c:v>
                </c:pt>
                <c:pt idx="4">
                  <c:v>8.0000000000000043E-2</c:v>
                </c:pt>
                <c:pt idx="5">
                  <c:v>7.0000000000000021E-2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2718405511811062"/>
          <c:y val="7.557163518956965E-2"/>
          <c:w val="0.46864927821522312"/>
          <c:h val="0.90664680358935634"/>
        </c:manualLayout>
      </c:layout>
      <c:txPr>
        <a:bodyPr/>
        <a:lstStyle/>
        <a:p>
          <a:pPr>
            <a:defRPr sz="24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180"/>
      <c:perspective val="20"/>
    </c:view3D>
    <c:plotArea>
      <c:layout>
        <c:manualLayout>
          <c:layoutTarget val="inner"/>
          <c:xMode val="edge"/>
          <c:yMode val="edge"/>
          <c:x val="0"/>
          <c:y val="0.11791229386240365"/>
          <c:w val="0.63878335520560003"/>
          <c:h val="0.85529832981341869"/>
        </c:manualLayout>
      </c:layout>
      <c:pie3DChart>
        <c:varyColors val="1"/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230063429571451"/>
          <c:y val="0.14932326993484038"/>
          <c:w val="0.33769936570428777"/>
          <c:h val="0.85067673006515965"/>
        </c:manualLayout>
      </c:layout>
      <c:txPr>
        <a:bodyPr/>
        <a:lstStyle/>
        <a:p>
          <a:pPr>
            <a:defRPr sz="1400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>
          <a:solidFill>
            <a:srgbClr val="002060"/>
          </a:solidFill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190"/>
      <c:perspective val="0"/>
    </c:view3D>
    <c:plotArea>
      <c:layout>
        <c:manualLayout>
          <c:layoutTarget val="inner"/>
          <c:xMode val="edge"/>
          <c:yMode val="edge"/>
          <c:x val="9.7222222222222224E-3"/>
          <c:y val="6.0994372720422331E-2"/>
          <c:w val="0.60625999886531434"/>
          <c:h val="0.840534039451091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</c:v>
                </c:pt>
              </c:strCache>
            </c:strRef>
          </c:tx>
          <c:explosion val="12"/>
          <c:dPt>
            <c:idx val="0"/>
            <c:explosion val="0"/>
            <c:spPr>
              <a:solidFill>
                <a:srgbClr val="66FF33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0000FF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Pt>
            <c:idx val="4"/>
            <c:spPr>
              <a:solidFill>
                <a:srgbClr val="C00000"/>
              </a:solidFill>
            </c:spPr>
          </c:dPt>
          <c:dPt>
            <c:idx val="5"/>
            <c:spPr>
              <a:solidFill>
                <a:srgbClr val="7030A0"/>
              </a:solidFill>
            </c:spPr>
          </c:dPt>
          <c:dPt>
            <c:idx val="6"/>
            <c:spPr>
              <a:solidFill>
                <a:srgbClr val="00DE64"/>
              </a:solidFill>
            </c:spPr>
          </c:dPt>
          <c:dPt>
            <c:idx val="7"/>
            <c:spPr>
              <a:solidFill>
                <a:srgbClr val="BE58A1"/>
              </a:solidFill>
            </c:spPr>
          </c:dPt>
          <c:dPt>
            <c:idx val="8"/>
            <c:spPr>
              <a:solidFill>
                <a:srgbClr val="70F8EB"/>
              </a:solidFill>
            </c:spPr>
          </c:dPt>
          <c:dPt>
            <c:idx val="9"/>
            <c:spPr>
              <a:solidFill>
                <a:srgbClr val="FFFF00"/>
              </a:solidFill>
            </c:spPr>
          </c:dPt>
          <c:dPt>
            <c:idx val="10"/>
            <c:spPr>
              <a:solidFill>
                <a:srgbClr val="E32D2D"/>
              </a:solidFill>
            </c:spPr>
          </c:dPt>
          <c:dPt>
            <c:idx val="11"/>
            <c:spPr>
              <a:solidFill>
                <a:srgbClr val="CFEA6C"/>
              </a:solidFill>
            </c:spPr>
          </c:dPt>
          <c:dLbls>
            <c:dLbl>
              <c:idx val="0"/>
              <c:layout>
                <c:manualLayout>
                  <c:x val="0.11749037620297463"/>
                  <c:y val="-3.53269854219894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66FF66"/>
                        </a:solidFill>
                      </a:rPr>
                      <a:t>107,4</a:t>
                    </a:r>
                  </a:p>
                </c:rich>
              </c:tx>
              <c:showLegendKey val="1"/>
              <c:showVal val="1"/>
            </c:dLbl>
            <c:dLbl>
              <c:idx val="1"/>
              <c:layout>
                <c:manualLayout>
                  <c:x val="0.17266404199475066"/>
                  <c:y val="-3.5158626217517944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FF0000"/>
                        </a:solidFill>
                      </a:rPr>
                      <a:t>3 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527,8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2"/>
              <c:layout>
                <c:manualLayout>
                  <c:x val="0.21524748468941415"/>
                  <c:y val="4.931332345721432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rgbClr val="0000FF"/>
                        </a:solidFill>
                      </a:rPr>
                      <a:t>10 </a:t>
                    </a:r>
                    <a:r>
                      <a:rPr lang="en-US" b="1" dirty="0" smtClean="0">
                        <a:solidFill>
                          <a:srgbClr val="0000FF"/>
                        </a:solidFill>
                      </a:rPr>
                      <a:t>458,4</a:t>
                    </a:r>
                    <a:endParaRPr lang="en-US" b="1" dirty="0">
                      <a:solidFill>
                        <a:srgbClr val="0000FF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3"/>
              <c:layout>
                <c:manualLayout>
                  <c:x val="0.23968722659667541"/>
                  <c:y val="0.11568961075208796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FFC000"/>
                        </a:solidFill>
                      </a:rPr>
                      <a:t>22 </a:t>
                    </a:r>
                    <a:r>
                      <a:rPr lang="en-US" dirty="0" smtClean="0">
                        <a:solidFill>
                          <a:srgbClr val="FFC000"/>
                        </a:solidFill>
                      </a:rPr>
                      <a:t>470,2</a:t>
                    </a:r>
                    <a:endParaRPr lang="en-US" dirty="0">
                      <a:solidFill>
                        <a:srgbClr val="FFC000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4"/>
              <c:layout>
                <c:manualLayout>
                  <c:x val="0.12013232720909886"/>
                  <c:y val="8.152306932606240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rgbClr val="C00000"/>
                        </a:solidFill>
                      </a:rPr>
                      <a:t>23 </a:t>
                    </a:r>
                    <a:r>
                      <a:rPr lang="en-US" b="1" dirty="0" smtClean="0">
                        <a:solidFill>
                          <a:srgbClr val="C00000"/>
                        </a:solidFill>
                      </a:rPr>
                      <a:t>805,6</a:t>
                    </a:r>
                    <a:endParaRPr lang="en-US" b="1" dirty="0">
                      <a:solidFill>
                        <a:srgbClr val="C00000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5"/>
              <c:layout>
                <c:manualLayout>
                  <c:x val="8.1358705161854797E-2"/>
                  <c:y val="0.1269700352820777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7030A0"/>
                        </a:solidFill>
                      </a:rPr>
                      <a:t>28 </a:t>
                    </a:r>
                    <a:r>
                      <a:rPr lang="en-US" dirty="0" smtClean="0">
                        <a:solidFill>
                          <a:srgbClr val="7030A0"/>
                        </a:solidFill>
                      </a:rPr>
                      <a:t>487,7</a:t>
                    </a:r>
                    <a:endParaRPr lang="en-US" dirty="0">
                      <a:solidFill>
                        <a:srgbClr val="7030A0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6"/>
              <c:layout>
                <c:manualLayout>
                  <c:x val="7.2325787401574818E-2"/>
                  <c:y val="6.1038531177762985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DE64"/>
                        </a:solidFill>
                      </a:rPr>
                      <a:t>45 </a:t>
                    </a:r>
                    <a:r>
                      <a:rPr lang="en-US" dirty="0" smtClean="0">
                        <a:solidFill>
                          <a:srgbClr val="00DE64"/>
                        </a:solidFill>
                      </a:rPr>
                      <a:t>612,4</a:t>
                    </a:r>
                    <a:endParaRPr lang="en-US" dirty="0">
                      <a:solidFill>
                        <a:srgbClr val="00DE64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7"/>
              <c:layout>
                <c:manualLayout>
                  <c:x val="1.6505260945687647E-2"/>
                  <c:y val="4.724453530450979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BE58A1"/>
                        </a:solidFill>
                      </a:rPr>
                      <a:t>59 </a:t>
                    </a:r>
                    <a:r>
                      <a:rPr lang="en-US" dirty="0" smtClean="0">
                        <a:solidFill>
                          <a:srgbClr val="BE58A1"/>
                        </a:solidFill>
                      </a:rPr>
                      <a:t>354,0</a:t>
                    </a:r>
                    <a:endParaRPr lang="en-US" dirty="0">
                      <a:solidFill>
                        <a:srgbClr val="BE58A1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8"/>
              <c:layout>
                <c:manualLayout>
                  <c:x val="0"/>
                  <c:y val="0.170220854727709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70F8EB"/>
                        </a:solidFill>
                      </a:rPr>
                      <a:t>64 </a:t>
                    </a:r>
                    <a:r>
                      <a:rPr lang="en-US" dirty="0" smtClean="0">
                        <a:solidFill>
                          <a:srgbClr val="70F8EB"/>
                        </a:solidFill>
                      </a:rPr>
                      <a:t>965,8</a:t>
                    </a:r>
                    <a:endParaRPr lang="en-US" dirty="0">
                      <a:solidFill>
                        <a:srgbClr val="70F8EB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9"/>
              <c:layout>
                <c:manualLayout>
                  <c:x val="0"/>
                  <c:y val="6.552286178442869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FFFF00"/>
                        </a:solidFill>
                      </a:rPr>
                      <a:t>109 </a:t>
                    </a:r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660,4</a:t>
                    </a:r>
                    <a:endParaRPr lang="en-US" dirty="0">
                      <a:solidFill>
                        <a:srgbClr val="FFFF00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10"/>
              <c:layout>
                <c:manualLayout>
                  <c:x val="5.6072014126615499E-3"/>
                  <c:y val="-7.8745083772245331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</a:rPr>
                      <a:t>251 </a:t>
                    </a: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796,8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1"/>
              <c:showVal val="1"/>
            </c:dLbl>
            <c:dLbl>
              <c:idx val="11"/>
              <c:layout>
                <c:manualLayout>
                  <c:x val="-0.30646434820647445"/>
                  <c:y val="3.080883984226837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</a:rPr>
                      <a:t>1 704 </a:t>
                    </a: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611,6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1"/>
              <c:showVal val="1"/>
            </c:dLbl>
            <c:numFmt formatCode="#,##0.0" sourceLinked="0"/>
            <c:showLegendKey val="1"/>
            <c:showVal val="1"/>
            <c:showLeaderLines val="1"/>
          </c:dLbls>
          <c:cat>
            <c:strRef>
              <c:f>Лист1!$A$2:$A$13</c:f>
              <c:strCache>
                <c:ptCount val="12"/>
                <c:pt idx="0">
                  <c:v>Национальная оборона</c:v>
                </c:pt>
                <c:pt idx="1">
                  <c:v>Физическая культура,  0,2 %</c:v>
                </c:pt>
                <c:pt idx="2">
                  <c:v>Обслуживание государственного и муниципального долга,  0,4%</c:v>
                </c:pt>
                <c:pt idx="3">
                  <c:v>Жилищно-коммунальное хозяйство,1%</c:v>
                </c:pt>
                <c:pt idx="4">
                  <c:v>Национальная экономика, 1 %</c:v>
                </c:pt>
                <c:pt idx="5">
                  <c:v>Культура, кинематография и СМИ, 1,2%</c:v>
                </c:pt>
                <c:pt idx="6">
                  <c:v>Нацбезопасность и правоохран деятельность, 2 %</c:v>
                </c:pt>
                <c:pt idx="7">
                  <c:v>Социальная политика, 2,6 %</c:v>
                </c:pt>
                <c:pt idx="8">
                  <c:v>Межбюджетные трансферты, 2,8 %</c:v>
                </c:pt>
                <c:pt idx="9">
                  <c:v>Здравоохранение, 4,7%</c:v>
                </c:pt>
                <c:pt idx="10">
                  <c:v>Общегосударственные вопросы, 10,8%</c:v>
                </c:pt>
                <c:pt idx="11">
                  <c:v>Образование, 73,3%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107.4</c:v>
                </c:pt>
                <c:pt idx="1">
                  <c:v>3527.8</c:v>
                </c:pt>
                <c:pt idx="2">
                  <c:v>10458.4</c:v>
                </c:pt>
                <c:pt idx="3">
                  <c:v>22470.2</c:v>
                </c:pt>
                <c:pt idx="4">
                  <c:v>23805.599999999988</c:v>
                </c:pt>
                <c:pt idx="5">
                  <c:v>28487.7</c:v>
                </c:pt>
                <c:pt idx="6">
                  <c:v>45612.4</c:v>
                </c:pt>
                <c:pt idx="7">
                  <c:v>59354</c:v>
                </c:pt>
                <c:pt idx="8">
                  <c:v>64965.8</c:v>
                </c:pt>
                <c:pt idx="9">
                  <c:v>109660.4</c:v>
                </c:pt>
                <c:pt idx="10">
                  <c:v>251796.8</c:v>
                </c:pt>
                <c:pt idx="11">
                  <c:v>1704611.6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153853880304796"/>
          <c:y val="0"/>
          <c:w val="0.38461461196952107"/>
          <c:h val="0.99963984369968095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</c:chart>
  <c:spPr>
    <a:solidFill>
      <a:srgbClr val="72A376">
        <a:alpha val="0"/>
      </a:srgbClr>
    </a:solidFill>
    <a:ln>
      <a:solidFill>
        <a:schemeClr val="accent1"/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50"/>
      <c:rotY val="90"/>
      <c:perspective val="30"/>
    </c:view3D>
    <c:plotArea>
      <c:layout>
        <c:manualLayout>
          <c:layoutTarget val="inner"/>
          <c:xMode val="edge"/>
          <c:yMode val="edge"/>
          <c:x val="1.1161417322834645E-3"/>
          <c:y val="0.11824723239133678"/>
          <c:w val="0.60312740594925629"/>
          <c:h val="0.878484202024458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dPt>
            <c:idx val="0"/>
            <c:spPr>
              <a:solidFill>
                <a:srgbClr val="73B818"/>
              </a:solidFill>
              <a:ln>
                <a:solidFill>
                  <a:schemeClr val="accent1"/>
                </a:solidFill>
              </a:ln>
            </c:spPr>
          </c:dPt>
          <c:dPt>
            <c:idx val="1"/>
            <c:explosion val="10"/>
            <c:spPr>
              <a:solidFill>
                <a:srgbClr val="FE00FE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explosion val="10"/>
            <c:spPr>
              <a:solidFill>
                <a:srgbClr val="0000FF"/>
              </a:solidFill>
              <a:ln>
                <a:solidFill>
                  <a:schemeClr val="accent1"/>
                </a:solidFill>
              </a:ln>
            </c:spPr>
          </c:dPt>
          <c:dPt>
            <c:idx val="3"/>
            <c:explosion val="7"/>
            <c:spPr>
              <a:solidFill>
                <a:srgbClr val="FFFF00"/>
              </a:solidFill>
              <a:ln>
                <a:solidFill>
                  <a:schemeClr val="accent1"/>
                </a:solidFill>
              </a:ln>
            </c:spPr>
          </c:dPt>
          <c:dPt>
            <c:idx val="4"/>
            <c:explosion val="18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0"/>
              <c:layout>
                <c:manualLayout>
                  <c:x val="6.0270122484689355E-3"/>
                  <c:y val="0.15638744765466583"/>
                </c:manualLayout>
              </c:layout>
              <c:showLegendKey val="1"/>
              <c:showVal val="1"/>
            </c:dLbl>
            <c:dLbl>
              <c:idx val="1"/>
              <c:layout>
                <c:manualLayout>
                  <c:x val="-1.6111329833770789E-2"/>
                  <c:y val="-7.4820906529010522E-2"/>
                </c:manualLayout>
              </c:layout>
              <c:showLegendKey val="1"/>
              <c:showVal val="1"/>
            </c:dLbl>
            <c:dLbl>
              <c:idx val="2"/>
              <c:layout>
                <c:manualLayout>
                  <c:x val="-1.070751312335958E-2"/>
                  <c:y val="-1.9803984829729521E-2"/>
                </c:manualLayout>
              </c:layout>
              <c:showLegendKey val="1"/>
              <c:showVal val="1"/>
            </c:dLbl>
            <c:dLbl>
              <c:idx val="3"/>
              <c:layout>
                <c:manualLayout>
                  <c:x val="1.0125546806649158E-2"/>
                  <c:y val="-8.479505210390953E-3"/>
                </c:manualLayout>
              </c:layout>
              <c:showLegendKey val="1"/>
              <c:showVal val="1"/>
            </c:dLbl>
            <c:dLbl>
              <c:idx val="4"/>
              <c:layout>
                <c:manualLayout>
                  <c:x val="-2.7589020122484691E-2"/>
                  <c:y val="9.8486045633718711E-2"/>
                </c:manualLayout>
              </c:layout>
              <c:showLegendKey val="1"/>
              <c:showVal val="1"/>
            </c:dLbl>
            <c:showLegendKey val="1"/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Культура, кинематография и средства массовой информации</c:v>
                </c:pt>
                <c:pt idx="2">
                  <c:v>Здравоохранение</c:v>
                </c:pt>
                <c:pt idx="3">
                  <c:v>Социальная политика</c:v>
                </c:pt>
                <c:pt idx="4">
                  <c:v>Физическая культура и спорт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1704611.6</c:v>
                </c:pt>
                <c:pt idx="1">
                  <c:v>28487.7</c:v>
                </c:pt>
                <c:pt idx="2">
                  <c:v>109660.4</c:v>
                </c:pt>
                <c:pt idx="3">
                  <c:v>59354</c:v>
                </c:pt>
                <c:pt idx="4">
                  <c:v>3527.8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409270559930017"/>
          <c:y val="9.7557656684839539E-2"/>
          <c:w val="0.3569319772528442"/>
          <c:h val="0.86835203279868722"/>
        </c:manualLayout>
      </c:layout>
      <c:txPr>
        <a:bodyPr/>
        <a:lstStyle/>
        <a:p>
          <a:pPr>
            <a:defRPr sz="1600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706491-B414-4678-9256-EFA98204950C}" type="doc">
      <dgm:prSet loTypeId="urn:microsoft.com/office/officeart/2008/layout/RadialCluster" loCatId="cycle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E5B514A9-895A-4C53-948F-EC8AE577B0A0}">
      <dgm:prSet phldrT="[Текст]" custT="1"/>
      <dgm:spPr/>
      <dgm:t>
        <a:bodyPr/>
        <a:lstStyle/>
        <a:p>
          <a:r>
            <a:rPr lang="ru-RU" sz="1800" dirty="0" smtClean="0"/>
            <a:t>В рамках данной программы осуществлялись расходы на следующие цели</a:t>
          </a:r>
          <a:endParaRPr lang="ru-RU" dirty="0"/>
        </a:p>
      </dgm:t>
    </dgm:pt>
    <dgm:pt modelId="{66DE74F8-5A34-4DBD-9AAD-5C162B5EBBC4}" type="parTrans" cxnId="{6900C901-8E50-4A59-B9DD-91421133941D}">
      <dgm:prSet/>
      <dgm:spPr/>
      <dgm:t>
        <a:bodyPr/>
        <a:lstStyle/>
        <a:p>
          <a:endParaRPr lang="ru-RU"/>
        </a:p>
      </dgm:t>
    </dgm:pt>
    <dgm:pt modelId="{856FF3E3-48B2-40AF-A49C-A1EA43F1A0CE}" type="sibTrans" cxnId="{6900C901-8E50-4A59-B9DD-91421133941D}">
      <dgm:prSet/>
      <dgm:spPr/>
      <dgm:t>
        <a:bodyPr/>
        <a:lstStyle/>
        <a:p>
          <a:endParaRPr lang="ru-RU"/>
        </a:p>
      </dgm:t>
    </dgm:pt>
    <dgm:pt modelId="{E6C0EC4D-E27A-43AA-BF16-309CE46C767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возмещение части процентной ставки по долгосрочным, среднесрочным и краткосрочным кредитам, взятыми малыми формами хозяйствования</a:t>
          </a:r>
          <a:endParaRPr lang="en-US" sz="1800" dirty="0" smtClean="0"/>
        </a:p>
      </dgm:t>
    </dgm:pt>
    <dgm:pt modelId="{A774B43E-81DF-4959-BAA2-736D8EF77430}" type="parTrans" cxnId="{341BFF18-6EA0-41CB-9DE9-14E377E85534}">
      <dgm:prSet/>
      <dgm:spPr/>
      <dgm:t>
        <a:bodyPr/>
        <a:lstStyle/>
        <a:p>
          <a:endParaRPr lang="ru-RU"/>
        </a:p>
      </dgm:t>
    </dgm:pt>
    <dgm:pt modelId="{F726C1E5-537E-4CC7-82D5-305CF63F9785}" type="sibTrans" cxnId="{341BFF18-6EA0-41CB-9DE9-14E377E85534}">
      <dgm:prSet/>
      <dgm:spPr/>
      <dgm:t>
        <a:bodyPr/>
        <a:lstStyle/>
        <a:p>
          <a:endParaRPr lang="ru-RU"/>
        </a:p>
      </dgm:t>
    </dgm:pt>
    <dgm:pt modelId="{B063F1C1-4CC6-4126-8B94-60094F933D07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перечисление субсидий на строительство теплиц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F728C2BF-B95B-46D3-A46B-75544D86F06D}" type="parTrans" cxnId="{5B94D31C-371A-488D-8BD0-594F64E53580}">
      <dgm:prSet/>
      <dgm:spPr/>
      <dgm:t>
        <a:bodyPr/>
        <a:lstStyle/>
        <a:p>
          <a:endParaRPr lang="ru-RU"/>
        </a:p>
      </dgm:t>
    </dgm:pt>
    <dgm:pt modelId="{177AD225-BED8-4343-B7E4-D20834A4D11D}" type="sibTrans" cxnId="{5B94D31C-371A-488D-8BD0-594F64E53580}">
      <dgm:prSet/>
      <dgm:spPr/>
      <dgm:t>
        <a:bodyPr/>
        <a:lstStyle/>
        <a:p>
          <a:endParaRPr lang="ru-RU"/>
        </a:p>
      </dgm:t>
    </dgm:pt>
    <dgm:pt modelId="{AC82D715-D749-4BB0-985B-D4F25F427DC8}" type="pres">
      <dgm:prSet presAssocID="{82706491-B414-4678-9256-EFA98204950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78BFB9C-E240-4C2E-8BF3-8167D2503C39}" type="pres">
      <dgm:prSet presAssocID="{E5B514A9-895A-4C53-948F-EC8AE577B0A0}" presName="singleCycle" presStyleCnt="0"/>
      <dgm:spPr/>
    </dgm:pt>
    <dgm:pt modelId="{5387DD3E-1D03-4C20-8E55-9D283A70EABB}" type="pres">
      <dgm:prSet presAssocID="{E5B514A9-895A-4C53-948F-EC8AE577B0A0}" presName="singleCenter" presStyleLbl="node1" presStyleIdx="0" presStyleCnt="3" custScaleX="679614" custScaleY="41747" custLinFactNeighborX="-1185" custLinFactNeighborY="-52050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5999045D-FE63-4129-870A-88FFD4E916C6}" type="pres">
      <dgm:prSet presAssocID="{A774B43E-81DF-4959-BAA2-736D8EF77430}" presName="Name56" presStyleLbl="parChTrans1D2" presStyleIdx="0" presStyleCnt="2"/>
      <dgm:spPr/>
      <dgm:t>
        <a:bodyPr/>
        <a:lstStyle/>
        <a:p>
          <a:endParaRPr lang="ru-RU"/>
        </a:p>
      </dgm:t>
    </dgm:pt>
    <dgm:pt modelId="{259ECE99-D730-4101-8341-1A3765A49E4A}" type="pres">
      <dgm:prSet presAssocID="{E6C0EC4D-E27A-43AA-BF16-309CE46C767B}" presName="text0" presStyleLbl="node1" presStyleIdx="1" presStyleCnt="3" custScaleX="499431" custScaleY="185118" custRadScaleRad="140868" custRadScaleInc="954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2607AE-D5AD-4A22-BB64-6A943FA474CB}" type="pres">
      <dgm:prSet presAssocID="{F728C2BF-B95B-46D3-A46B-75544D86F06D}" presName="Name56" presStyleLbl="parChTrans1D2" presStyleIdx="1" presStyleCnt="2"/>
      <dgm:spPr/>
      <dgm:t>
        <a:bodyPr/>
        <a:lstStyle/>
        <a:p>
          <a:endParaRPr lang="ru-RU"/>
        </a:p>
      </dgm:t>
    </dgm:pt>
    <dgm:pt modelId="{D7F3F8D2-99DA-4AD7-A1A2-3F1792A2895D}" type="pres">
      <dgm:prSet presAssocID="{B063F1C1-4CC6-4126-8B94-60094F933D07}" presName="text0" presStyleLbl="node1" presStyleIdx="2" presStyleCnt="3" custScaleX="519757" custScaleY="174788" custRadScaleRad="140058" custRadScaleInc="1036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A11ABA-D518-4C8B-91FF-F309CA477C61}" type="presOf" srcId="{E6C0EC4D-E27A-43AA-BF16-309CE46C767B}" destId="{259ECE99-D730-4101-8341-1A3765A49E4A}" srcOrd="0" destOrd="0" presId="urn:microsoft.com/office/officeart/2008/layout/RadialCluster"/>
    <dgm:cxn modelId="{8F7CC155-1CA9-4D86-9E4B-9873DFB4F1D9}" type="presOf" srcId="{A774B43E-81DF-4959-BAA2-736D8EF77430}" destId="{5999045D-FE63-4129-870A-88FFD4E916C6}" srcOrd="0" destOrd="0" presId="urn:microsoft.com/office/officeart/2008/layout/RadialCluster"/>
    <dgm:cxn modelId="{5B94D31C-371A-488D-8BD0-594F64E53580}" srcId="{E5B514A9-895A-4C53-948F-EC8AE577B0A0}" destId="{B063F1C1-4CC6-4126-8B94-60094F933D07}" srcOrd="1" destOrd="0" parTransId="{F728C2BF-B95B-46D3-A46B-75544D86F06D}" sibTransId="{177AD225-BED8-4343-B7E4-D20834A4D11D}"/>
    <dgm:cxn modelId="{6900C901-8E50-4A59-B9DD-91421133941D}" srcId="{82706491-B414-4678-9256-EFA98204950C}" destId="{E5B514A9-895A-4C53-948F-EC8AE577B0A0}" srcOrd="0" destOrd="0" parTransId="{66DE74F8-5A34-4DBD-9AAD-5C162B5EBBC4}" sibTransId="{856FF3E3-48B2-40AF-A49C-A1EA43F1A0CE}"/>
    <dgm:cxn modelId="{CA06545F-D644-4489-B44C-863B1505185D}" type="presOf" srcId="{B063F1C1-4CC6-4126-8B94-60094F933D07}" destId="{D7F3F8D2-99DA-4AD7-A1A2-3F1792A2895D}" srcOrd="0" destOrd="0" presId="urn:microsoft.com/office/officeart/2008/layout/RadialCluster"/>
    <dgm:cxn modelId="{0CBD9E03-ADC4-4A3D-86B6-ED020AE9CBF4}" type="presOf" srcId="{E5B514A9-895A-4C53-948F-EC8AE577B0A0}" destId="{5387DD3E-1D03-4C20-8E55-9D283A70EABB}" srcOrd="0" destOrd="0" presId="urn:microsoft.com/office/officeart/2008/layout/RadialCluster"/>
    <dgm:cxn modelId="{E9B5A475-BFD7-44DE-8740-5D4FA680A515}" type="presOf" srcId="{F728C2BF-B95B-46D3-A46B-75544D86F06D}" destId="{B72607AE-D5AD-4A22-BB64-6A943FA474CB}" srcOrd="0" destOrd="0" presId="urn:microsoft.com/office/officeart/2008/layout/RadialCluster"/>
    <dgm:cxn modelId="{341BFF18-6EA0-41CB-9DE9-14E377E85534}" srcId="{E5B514A9-895A-4C53-948F-EC8AE577B0A0}" destId="{E6C0EC4D-E27A-43AA-BF16-309CE46C767B}" srcOrd="0" destOrd="0" parTransId="{A774B43E-81DF-4959-BAA2-736D8EF77430}" sibTransId="{F726C1E5-537E-4CC7-82D5-305CF63F9785}"/>
    <dgm:cxn modelId="{50A11888-FF0B-41A5-9550-C97AFD26B0D1}" type="presOf" srcId="{82706491-B414-4678-9256-EFA98204950C}" destId="{AC82D715-D749-4BB0-985B-D4F25F427DC8}" srcOrd="0" destOrd="0" presId="urn:microsoft.com/office/officeart/2008/layout/RadialCluster"/>
    <dgm:cxn modelId="{FBDC843B-4223-419E-BCF2-F876BF611ED2}" type="presParOf" srcId="{AC82D715-D749-4BB0-985B-D4F25F427DC8}" destId="{378BFB9C-E240-4C2E-8BF3-8167D2503C39}" srcOrd="0" destOrd="0" presId="urn:microsoft.com/office/officeart/2008/layout/RadialCluster"/>
    <dgm:cxn modelId="{59CC38BD-87E2-4643-80AA-0F590FA85FDC}" type="presParOf" srcId="{378BFB9C-E240-4C2E-8BF3-8167D2503C39}" destId="{5387DD3E-1D03-4C20-8E55-9D283A70EABB}" srcOrd="0" destOrd="0" presId="urn:microsoft.com/office/officeart/2008/layout/RadialCluster"/>
    <dgm:cxn modelId="{DCFB744B-F9F2-4F84-9CC9-6538B4C8A65D}" type="presParOf" srcId="{378BFB9C-E240-4C2E-8BF3-8167D2503C39}" destId="{5999045D-FE63-4129-870A-88FFD4E916C6}" srcOrd="1" destOrd="0" presId="urn:microsoft.com/office/officeart/2008/layout/RadialCluster"/>
    <dgm:cxn modelId="{4C57036D-49CD-4D64-9159-7B94E1EE3E27}" type="presParOf" srcId="{378BFB9C-E240-4C2E-8BF3-8167D2503C39}" destId="{259ECE99-D730-4101-8341-1A3765A49E4A}" srcOrd="2" destOrd="0" presId="urn:microsoft.com/office/officeart/2008/layout/RadialCluster"/>
    <dgm:cxn modelId="{A64B1CA9-8AA1-4C67-9E62-B48A71454696}" type="presParOf" srcId="{378BFB9C-E240-4C2E-8BF3-8167D2503C39}" destId="{B72607AE-D5AD-4A22-BB64-6A943FA474CB}" srcOrd="3" destOrd="0" presId="urn:microsoft.com/office/officeart/2008/layout/RadialCluster"/>
    <dgm:cxn modelId="{8F8C6BAB-07A0-46F0-A37C-AE1BFE36333B}" type="presParOf" srcId="{378BFB9C-E240-4C2E-8BF3-8167D2503C39}" destId="{D7F3F8D2-99DA-4AD7-A1A2-3F1792A2895D}" srcOrd="4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7DD3E-1D03-4C20-8E55-9D283A70EABB}">
      <dsp:nvSpPr>
        <dsp:cNvPr id="0" name=""/>
        <dsp:cNvSpPr/>
      </dsp:nvSpPr>
      <dsp:spPr>
        <a:xfrm>
          <a:off x="283098" y="108835"/>
          <a:ext cx="8285853" cy="50897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 рамках данной программы осуществлялись расходы на следующие цели</a:t>
          </a:r>
          <a:endParaRPr lang="ru-RU" kern="1200" dirty="0"/>
        </a:p>
      </dsp:txBody>
      <dsp:txXfrm>
        <a:off x="283098" y="108835"/>
        <a:ext cx="8285853" cy="508979"/>
      </dsp:txXfrm>
    </dsp:sp>
    <dsp:sp modelId="{5999045D-FE63-4129-870A-88FFD4E916C6}">
      <dsp:nvSpPr>
        <dsp:cNvPr id="0" name=""/>
        <dsp:cNvSpPr/>
      </dsp:nvSpPr>
      <dsp:spPr>
        <a:xfrm rot="1999588">
          <a:off x="4736085" y="874982"/>
          <a:ext cx="9361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6164" y="0"/>
              </a:lnTo>
            </a:path>
          </a:pathLst>
        </a:custGeom>
        <a:noFill/>
        <a:ln w="381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ECE99-D730-4101-8341-1A3765A49E4A}">
      <dsp:nvSpPr>
        <dsp:cNvPr id="0" name=""/>
        <dsp:cNvSpPr/>
      </dsp:nvSpPr>
      <dsp:spPr>
        <a:xfrm>
          <a:off x="4705304" y="1132151"/>
          <a:ext cx="4079672" cy="15121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/>
            <a:t>возмещение части процентной ставки по долгосрочным, среднесрочным и краткосрочным кредитам, взятыми малыми формами хозяйствования</a:t>
          </a:r>
          <a:endParaRPr lang="en-US" sz="1800" kern="1200" dirty="0" smtClean="0"/>
        </a:p>
      </dsp:txBody>
      <dsp:txXfrm>
        <a:off x="4705304" y="1132151"/>
        <a:ext cx="4079672" cy="1512162"/>
      </dsp:txXfrm>
    </dsp:sp>
    <dsp:sp modelId="{B72607AE-D5AD-4A22-BB64-6A943FA474CB}">
      <dsp:nvSpPr>
        <dsp:cNvPr id="0" name=""/>
        <dsp:cNvSpPr/>
      </dsp:nvSpPr>
      <dsp:spPr>
        <a:xfrm rot="8704280">
          <a:off x="3124335" y="912695"/>
          <a:ext cx="103005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30050" y="0"/>
              </a:lnTo>
            </a:path>
          </a:pathLst>
        </a:custGeom>
        <a:noFill/>
        <a:ln w="381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F3F8D2-99DA-4AD7-A1A2-3F1792A2895D}">
      <dsp:nvSpPr>
        <dsp:cNvPr id="0" name=""/>
        <dsp:cNvSpPr/>
      </dsp:nvSpPr>
      <dsp:spPr>
        <a:xfrm>
          <a:off x="72008" y="1207576"/>
          <a:ext cx="4245707" cy="14277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/>
            <a:t>перечисление субсидий на строительство теплиц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72008" y="1207576"/>
        <a:ext cx="4245707" cy="1427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0.41341</cdr:x>
      <cdr:y>0.46154</cdr:y>
    </cdr:from>
    <cdr:to>
      <cdr:x>0.68906</cdr:x>
      <cdr:y>0.56544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79912" y="2592288"/>
          <a:ext cx="2520324" cy="583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2 258 млн. руб. </a:t>
          </a:r>
          <a:endParaRPr lang="ru-RU" sz="2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0.1748</cdr:x>
      <cdr:y>0.02291</cdr:y>
    </cdr:from>
    <cdr:to>
      <cdr:x>0.37805</cdr:x>
      <cdr:y>0.12548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48201" y="123728"/>
          <a:ext cx="1800171" cy="5539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solidFill>
                <a:srgbClr val="008000"/>
              </a:solidFill>
            </a:rPr>
            <a:t>План 915 </a:t>
          </a:r>
          <a:endParaRPr lang="ru-RU" sz="2800" b="1" dirty="0">
            <a:solidFill>
              <a:srgbClr val="008000"/>
            </a:solidFill>
          </a:endParaRPr>
        </a:p>
      </cdr:txBody>
    </cdr:sp>
  </cdr:relSizeAnchor>
  <cdr:relSizeAnchor xmlns:cdr="http://schemas.openxmlformats.org/drawingml/2006/chartDrawing">
    <cdr:from>
      <cdr:x>0.42683</cdr:x>
      <cdr:y>0.02291</cdr:y>
    </cdr:from>
    <cdr:to>
      <cdr:x>0.62602</cdr:x>
      <cdr:y>0.12548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780420" y="123720"/>
          <a:ext cx="1764223" cy="5539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>
              <a:solidFill>
                <a:srgbClr val="008000"/>
              </a:solidFill>
            </a:rPr>
            <a:t>Факт 967 </a:t>
          </a:r>
          <a:endParaRPr lang="ru-RU" sz="2800" b="1" dirty="0">
            <a:solidFill>
              <a:srgbClr val="008000"/>
            </a:solidFill>
          </a:endParaRPr>
        </a:p>
      </cdr:txBody>
    </cdr:sp>
  </cdr:relSizeAnchor>
  <cdr:relSizeAnchor xmlns:cdr="http://schemas.openxmlformats.org/drawingml/2006/chartDrawing">
    <cdr:from>
      <cdr:x>0.31301</cdr:x>
      <cdr:y>0.18667</cdr:y>
    </cdr:from>
    <cdr:to>
      <cdr:x>0.42683</cdr:x>
      <cdr:y>0.24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2772308" y="1008112"/>
          <a:ext cx="1008102" cy="288014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CC3300"/>
          </a:solidFill>
          <a:tailEnd type="arrow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0.31301</cdr:x>
      <cdr:y>0.10839</cdr:y>
    </cdr:from>
    <cdr:to>
      <cdr:x>0.45122</cdr:x>
      <cdr:y>0.18086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772308" y="585356"/>
          <a:ext cx="1224123" cy="391381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0"/>
          </a:camera>
          <a:lightRig rig="threePt" dir="t"/>
        </a:scene3d>
        <a:sp3d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rgbClr val="CC3300"/>
              </a:solidFill>
            </a:rPr>
            <a:t>106%</a:t>
          </a:r>
          <a:endParaRPr lang="ru-RU" sz="2400" b="1" dirty="0">
            <a:solidFill>
              <a:srgbClr val="CC33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0.51667</cdr:x>
      <cdr:y>0.06494</cdr:y>
    </cdr:from>
    <cdr:to>
      <cdr:x>0.73333</cdr:x>
      <cdr:y>0.09091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64496" y="360040"/>
          <a:ext cx="1872208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0.60484</cdr:x>
      <cdr:y>0.02597</cdr:y>
    </cdr:from>
    <cdr:to>
      <cdr:x>0.77151</cdr:x>
      <cdr:y>0.1039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00600" y="144016"/>
          <a:ext cx="1488165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bg2">
                  <a:lumMod val="10000"/>
                </a:schemeClr>
              </a:solidFill>
            </a:rPr>
            <a:t>10 место </a:t>
          </a:r>
          <a:endParaRPr lang="ru-RU" sz="2400" b="1" dirty="0">
            <a:solidFill>
              <a:schemeClr val="bg2">
                <a:lumMod val="1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0.60484</cdr:x>
      <cdr:y>0.14286</cdr:y>
    </cdr:from>
    <cdr:to>
      <cdr:x>0.80645</cdr:x>
      <cdr:y>0.23377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400600" y="792088"/>
          <a:ext cx="180020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21 место 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0.25974</cdr:y>
    </cdr:from>
    <cdr:to>
      <cdr:x>0.75563</cdr:x>
      <cdr:y>0.33766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400600" y="1440160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24 место 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0.37013</cdr:y>
    </cdr:from>
    <cdr:to>
      <cdr:x>0.77419</cdr:x>
      <cdr:y>0.43506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400600" y="2052227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36 место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0.48052</cdr:y>
    </cdr:from>
    <cdr:to>
      <cdr:x>0.77419</cdr:x>
      <cdr:y>0.55844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400600" y="2664296"/>
          <a:ext cx="151216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37 место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0.58442</cdr:y>
    </cdr:from>
    <cdr:to>
      <cdr:x>0.8629</cdr:x>
      <cdr:y>0.66234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00600" y="3240360"/>
          <a:ext cx="230425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41 место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0.7013</cdr:y>
    </cdr:from>
    <cdr:to>
      <cdr:x>0.76613</cdr:x>
      <cdr:y>0.80519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400600" y="3888432"/>
          <a:ext cx="144016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43 место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0.81818</cdr:y>
    </cdr:from>
    <cdr:to>
      <cdr:x>0.76613</cdr:x>
      <cdr:y>0.9831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400600" y="4536504"/>
          <a:ext cx="144016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44 место </a:t>
          </a:r>
          <a:endParaRPr lang="ru-RU" sz="24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0.03781</cdr:y>
    </cdr:from>
    <cdr:to>
      <cdr:x>0.16537</cdr:x>
      <cdr:y>0.11225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6876" y="216024"/>
          <a:ext cx="1512168" cy="425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/>
            <a:t>млн. руб.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0.074</cdr:x>
      <cdr:y>0.80656</cdr:y>
    </cdr:from>
    <cdr:to>
      <cdr:x>0.49925</cdr:x>
      <cdr:y>0.90738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76692" y="4608512"/>
          <a:ext cx="3888432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solidFill>
                <a:srgbClr val="000099"/>
              </a:solidFill>
            </a:rPr>
            <a:t>Факт 967 млн. руб.</a:t>
          </a:r>
          <a:endParaRPr lang="ru-RU" sz="2800" b="1" dirty="0">
            <a:solidFill>
              <a:srgbClr val="000099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53400-D54E-4D4C-947F-32A95B38F108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A8FD6-A51C-4539-9477-50890BDC8E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0160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24646-7EB6-464F-BB63-269871F5C09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0430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24646-7EB6-464F-BB63-269871F5C09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0806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2417EF2-64F3-4075-8F41-D14824B9C89E}" type="datetimeFigureOut">
              <a:rPr lang="ru-RU" smtClean="0"/>
              <a:pPr/>
              <a:t>20.05.2016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\\Server38\53\Общий доступ 2016\Исполнение бюджета решение\БЮДЖЕТ ДЛЯ  ГРАЖДАН\КАРТИНКИ\1.JPG"/>
          <p:cNvPicPr/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МУНИЦИПАЛЬНОЕ ОБРАЗОВАНИЕ</a:t>
            </a:r>
            <a:r>
              <a:rPr lang="en-US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ТУАПСИНСКИЙ РАЙОН</a:t>
            </a:r>
            <a:endParaRPr lang="ru-RU" b="1" dirty="0">
              <a:ln w="12700">
                <a:noFill/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7360" y="3429000"/>
            <a:ext cx="6400800" cy="1152128"/>
          </a:xfrm>
          <a:effectLst/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ИСПОЛНЕНИЕ БЮДЖЕТА </a:t>
            </a:r>
          </a:p>
          <a:p>
            <a:pPr algn="ctr"/>
            <a:endParaRPr lang="ru-RU" sz="36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ЗА 2015 ГОД</a:t>
            </a:r>
            <a:endParaRPr lang="ru-RU" sz="36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202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12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640960" cy="100811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>
              <a:lnSpc>
                <a:spcPct val="100000"/>
              </a:lnSpc>
            </a:pPr>
            <a:r>
              <a:rPr lang="ru-RU" sz="32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Бюджет муниципального образования </a:t>
            </a:r>
            <a:br>
              <a:rPr lang="ru-RU" sz="32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2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Туапсинский район </a:t>
            </a:r>
            <a:endParaRPr lang="ru-RU" sz="3200" b="1" spc="150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51520" y="1556792"/>
            <a:ext cx="7992888" cy="41044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052736"/>
            <a:ext cx="52920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Настоящий информационный сборник «Бюджет для граждан» посвящен отчету об исполнении </a:t>
            </a:r>
            <a:r>
              <a:rPr lang="ru-RU" b="1" dirty="0" smtClean="0">
                <a:solidFill>
                  <a:srgbClr val="002060"/>
                </a:solidFill>
              </a:rPr>
              <a:t>бюджета  муниципального образования Туапсинский район за 2015 </a:t>
            </a:r>
            <a:r>
              <a:rPr lang="ru-RU" b="1" dirty="0">
                <a:solidFill>
                  <a:srgbClr val="002060"/>
                </a:solidFill>
              </a:rPr>
              <a:t>год.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Данный </a:t>
            </a:r>
            <a:r>
              <a:rPr lang="ru-RU" b="1" dirty="0">
                <a:solidFill>
                  <a:srgbClr val="002060"/>
                </a:solidFill>
              </a:rPr>
              <a:t>отчет является основным документом, в котором содержатся сведения о том, какие доходы получил </a:t>
            </a:r>
            <a:r>
              <a:rPr lang="ru-RU" b="1" dirty="0" smtClean="0">
                <a:solidFill>
                  <a:srgbClr val="002060"/>
                </a:solidFill>
              </a:rPr>
              <a:t>бюджет </a:t>
            </a:r>
            <a:r>
              <a:rPr lang="ru-RU" b="1" dirty="0">
                <a:solidFill>
                  <a:srgbClr val="002060"/>
                </a:solidFill>
              </a:rPr>
              <a:t>по итогам года, на какие цели и в каком объеме были израсходованы бюджетные средства.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этом сборнике мы хотим познакомить население </a:t>
            </a:r>
            <a:r>
              <a:rPr lang="ru-RU" b="1" dirty="0" smtClean="0">
                <a:solidFill>
                  <a:srgbClr val="002060"/>
                </a:solidFill>
              </a:rPr>
              <a:t>Туапсинского района не </a:t>
            </a:r>
            <a:r>
              <a:rPr lang="ru-RU" b="1" dirty="0">
                <a:solidFill>
                  <a:srgbClr val="002060"/>
                </a:solidFill>
              </a:rPr>
              <a:t>только с цифрами, объемами доходов и расходов, но и пояснить, каким образом были получены соответствующие доходы и каких результатов удалось добиться </a:t>
            </a:r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результате расходования бюджетных средств.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48680"/>
            <a:ext cx="3995062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0556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578" y="27244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БЮДЖЕТ МУНИЦИПАЛЬНОГО ОБРАЗОВАНИЯ </a:t>
            </a:r>
            <a:br>
              <a:rPr lang="ru-RU" sz="2800" b="1" dirty="0" smtClean="0"/>
            </a:br>
            <a:r>
              <a:rPr lang="ru-RU" sz="2800" b="1" dirty="0" smtClean="0"/>
              <a:t>ТУАПСИНСКИЙ РАЙОН</a:t>
            </a:r>
            <a:endParaRPr lang="ru-RU" sz="2800" b="1" dirty="0"/>
          </a:p>
        </p:txBody>
      </p:sp>
      <p:pic>
        <p:nvPicPr>
          <p:cNvPr id="6" name="Рисунок 5" descr="\\Server38\53\Общий доступ 2016\Исполнение бюджета решение\БЮДЖЕТ ДЛЯ  ГРАЖДАН\КАРТИНКИ\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4923180"/>
            <a:ext cx="3419475" cy="157162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19643" y="1844824"/>
            <a:ext cx="8496944" cy="16561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Утвержден решением Совета муниципального образования Туапсинский район от 17 декабря 2014 года № 233"О бюджете муниципального образования Туапсинский район на 2015 год и на плановый период 2016 и 2017 годов"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3604" y="3717032"/>
            <a:ext cx="8496944" cy="108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Публичные слушания об исполнении бюджета проведены 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22 </a:t>
            </a: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апреля 2016 года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904640"/>
            <a:ext cx="1800200" cy="154869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vl\Desktop\image0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920383"/>
            <a:ext cx="1303124" cy="15648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82224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8928992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Порядок составления, рассмотрения и утверждения годового отчета об исполнении бюджета муниципального образования Туапсинский район</a:t>
            </a:r>
            <a:endParaRPr lang="ru-RU" sz="20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980728"/>
            <a:ext cx="8928992" cy="4680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район составляется финансовым управлением администрации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448780"/>
            <a:ext cx="8928992" cy="14041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Администрация муниципального образования Туапсинский район не позднее 1 апреля текущего года направляет в Контрольно-счетную палату муниципального образования Туапсинский район для подготовки заключения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*иные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документы, подлежащие представлению в Совет муниципального образования Туапсинский район одновременно с годовым отчетом об исполнении бюджета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2852936"/>
            <a:ext cx="8928992" cy="16561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  <a:buBlip>
                <a:blip r:embed="rId2"/>
              </a:buBlip>
            </a:pP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Контрольно-счетная палата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осуществляет внешнюю проверку годового отчета об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исполнении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готовит заключение на годовой отчет об исполнении бюджета муниципального образования Туапсинский район в срок, не превышающий один месяц со дня его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представления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представляет заключение на годовой отчет об исполнении бюджета муниципального образования Туапсинский район в Совет муниципального образования Туапсинский район с одновременным направлением в администрацию муниципального образования Туапсинский район"</a:t>
            </a:r>
          </a:p>
          <a:p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4491064"/>
            <a:ext cx="8928992" cy="1314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"Глава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после получения заключения Контрольно-счетной палаты муниципального образования Туапсинский район в течение 10 дней назначает публичные слушания по отчету об исполнении бюджета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не позднее 1 мая текущего года представляет в Совет муниципального образования Туапсинский район годовой отчет об исполнении местного бюджета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5819618"/>
            <a:ext cx="8928992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район утверждается решением Совета муниципального образования Туапсинский район с указанием общего объема доходов, расходов и дефицита (профицита) бюджета</a:t>
            </a:r>
          </a:p>
        </p:txBody>
      </p:sp>
    </p:spTree>
    <p:extLst>
      <p:ext uri="{BB962C8B-B14F-4D97-AF65-F5344CB8AC3E}">
        <p14:creationId xmlns="" xmlns:p14="http://schemas.microsoft.com/office/powerpoint/2010/main" val="16002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Социально-экономические показатели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Объект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3888432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Скругленный прямоугольник 8"/>
          <p:cNvSpPr/>
          <p:nvPr/>
        </p:nvSpPr>
        <p:spPr>
          <a:xfrm>
            <a:off x="4355976" y="2348880"/>
            <a:ext cx="4585359" cy="1148975"/>
          </a:xfrm>
          <a:prstGeom prst="roundRect">
            <a:avLst/>
          </a:prstGeom>
          <a:solidFill>
            <a:srgbClr val="FF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Объем доходов на 1 жителя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  17 347  рублей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47015" y="3840885"/>
            <a:ext cx="4517473" cy="936104"/>
          </a:xfrm>
          <a:prstGeom prst="roundRect">
            <a:avLst/>
          </a:prstGeom>
          <a:solidFill>
            <a:srgbClr val="FF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Объем расходов на 1жителя 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17 864  рублей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4466997" y="4930323"/>
            <a:ext cx="4425483" cy="1739038"/>
          </a:xfrm>
          <a:prstGeom prst="flowChartAlternateProcess">
            <a:avLst/>
          </a:prstGeom>
          <a:solidFill>
            <a:srgbClr val="2ED6DE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Величина прожиточного минимума в Краснодарском крае в </a:t>
            </a:r>
            <a:r>
              <a:rPr lang="ru-RU" sz="2400" b="1" dirty="0" smtClean="0">
                <a:solidFill>
                  <a:srgbClr val="002060"/>
                </a:solidFill>
              </a:rPr>
              <a:t>2015</a:t>
            </a:r>
            <a:endParaRPr lang="ru-RU" sz="2400" b="1" dirty="0">
              <a:solidFill>
                <a:srgbClr val="002060"/>
              </a:solidFill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9 326 рублей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61048"/>
            <a:ext cx="3895981" cy="2759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08181" y="0"/>
            <a:ext cx="8517632" cy="685436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54864" algn="ctr"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Социально-экономические показатели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405332" y="692696"/>
            <a:ext cx="4487147" cy="1476163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Численность населения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на 01.01.2015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130 140 человек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00811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7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Исполнение основных показателей социально-экономического развития за 2015 год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43548144"/>
              </p:ext>
            </p:extLst>
          </p:nvPr>
        </p:nvGraphicFramePr>
        <p:xfrm>
          <a:off x="0" y="927955"/>
          <a:ext cx="9144000" cy="593004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6372200"/>
                <a:gridCol w="792088"/>
                <a:gridCol w="792088"/>
                <a:gridCol w="1187624"/>
              </a:tblGrid>
              <a:tr h="2357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</a:rPr>
                        <a:t>НАИМЕНОВАНИЕ ПОКАЗАТЕЛЕЙ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</a:rPr>
                        <a:t>2015 год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</a:rPr>
                        <a:t>выполнение, %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86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</a:rPr>
                        <a:t>план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000099"/>
                          </a:solidFill>
                          <a:effectLst/>
                        </a:rPr>
                        <a:t>факт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9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Промышленное производство  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(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объем отгруженной продукции) по крупным и средним предприятиям, млн. руб.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25 345,6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23 198,8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91,5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Объем услуг транспорта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11 930,0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15 927,5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133,5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Оборот розничной торговли по крупным и средним организациям, млн.руб.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9 479,5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9 296,5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98,1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Оборот общественного питания по крупным и средним организациям, млн.руб.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175,9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192,6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109,5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Объем платных услуг населению по крупным и средним организациям, млн.руб.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3 259,8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2 702,6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82,9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Ввод в эксплуатацию жилых домов, тыс. кв. м общей площади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102,0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</a:rPr>
                        <a:t>102,3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100,3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85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Среднегодовой уровень регистрируемой  безработицы  (в % к численности трудоспособного населения в трудоспособном возрасте)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0,3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0,1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3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Сальдированный финансовый результат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3 840,1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22 022,9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573,5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5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Прибыль прибыльных  предприятий 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4 172,9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22 280,6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533,9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5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Убыток по всем видам деятельности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solidFill>
                            <a:srgbClr val="000099"/>
                          </a:solidFill>
                          <a:effectLst/>
                        </a:rPr>
                        <a:t>332,8</a:t>
                      </a:r>
                      <a:endParaRPr lang="ru-RU" sz="1400" b="1" i="0" u="none" strike="noStrike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257,7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77,4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Фонд заработной платы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12 656,7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10 821,8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85,5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Численность работающих для расчета среднемесячной заработной платы по крупным и средним организациям, тыс</a:t>
                      </a:r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. чел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32,197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30,066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93,4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0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Среднемесячная заработная плата по крупным и средним организациям, рублей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32 758,5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29 994,5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91,6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Численность постоянного населения (среднегодовая), тыс. человек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128,9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solidFill>
                            <a:srgbClr val="000099"/>
                          </a:solidFill>
                          <a:effectLst/>
                        </a:rPr>
                        <a:t>130,1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</a:rPr>
                        <a:t>101,0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lnL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9715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Объект 1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0" y="-22381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0"/>
            <a:ext cx="8811090" cy="92035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8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Основные мероприятия по мобилизации доходов бюджета в 2015 году</a:t>
            </a:r>
            <a:endParaRPr lang="ru-RU" sz="2800" b="1" spc="150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987061"/>
            <a:ext cx="3096344" cy="280197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Проведение мероприятий направленных на снижение недоимки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</a:rPr>
              <a:t>(проведено 908 МВК взыскано 153 млн. руб., в том числе  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</a:rPr>
              <a:t>8 арестов имущества)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60420" y="987061"/>
            <a:ext cx="2520280" cy="280197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Организация работы по снижению «Неформальной занятости» </a:t>
            </a:r>
            <a:r>
              <a:rPr lang="ru-RU" b="1" dirty="0" smtClean="0">
                <a:solidFill>
                  <a:schemeClr val="bg1"/>
                </a:solidFill>
              </a:rPr>
              <a:t>(заключено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3 759 договоров поступило НДФЛ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15 млн.руб.)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4005064"/>
            <a:ext cx="4320480" cy="273630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Проведение мероприятий по привлечению предпринимателей  к применению патентной системы налогообложения 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(выкуплено патентов 1 357 шт.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на сумму на 10 млн. руб.,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для сравнения за 2014 год –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445 патентов на сумму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7,3 млн.руб.)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12160" y="932619"/>
            <a:ext cx="3024336" cy="2856421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chemeClr val="accent6">
                    <a:lumMod val="10000"/>
                  </a:schemeClr>
                </a:solidFill>
              </a:rPr>
              <a:t>Проведение мероприятий по собираемости имущественных налогов с физических лиц  </a:t>
            </a:r>
          </a:p>
          <a:p>
            <a:pPr algn="ctr"/>
            <a:r>
              <a:rPr lang="ru-RU" sz="1700" b="1" dirty="0" smtClean="0">
                <a:solidFill>
                  <a:srgbClr val="C00000"/>
                </a:solidFill>
              </a:rPr>
              <a:t>(процент собираемости по району 95%  или в сумме 202 млн.руб.               при среднекраевом 93%) </a:t>
            </a:r>
            <a:endParaRPr lang="ru-RU" sz="1700" b="1" dirty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32040" y="4005064"/>
            <a:ext cx="3924436" cy="2736303"/>
          </a:xfrm>
          <a:prstGeom prst="roundRect">
            <a:avLst/>
          </a:prstGeom>
          <a:solidFill>
            <a:srgbClr val="00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Проведение мероприятий по выявлению налогоплательщиков имеющих  недвижимое имущество (жилые дома), по оказанию услуг по временному проживанию  и уклоняющихся </a:t>
            </a:r>
            <a:r>
              <a:rPr lang="ru-RU" b="1" dirty="0">
                <a:solidFill>
                  <a:srgbClr val="002060"/>
                </a:solidFill>
              </a:rPr>
              <a:t>от декларирования </a:t>
            </a:r>
            <a:r>
              <a:rPr lang="ru-RU" b="1" dirty="0" smtClean="0">
                <a:solidFill>
                  <a:srgbClr val="002060"/>
                </a:solidFill>
              </a:rPr>
              <a:t>доходов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327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4900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ОСНОВНЫЕ ХАРАКТЕРИСТИКИ</a:t>
            </a:r>
            <a:endParaRPr lang="ru-RU" sz="2800" b="1" dirty="0">
              <a:ln w="17780" cmpd="sng">
                <a:noFill/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4934925"/>
              </p:ext>
            </p:extLst>
          </p:nvPr>
        </p:nvGraphicFramePr>
        <p:xfrm>
          <a:off x="323528" y="892695"/>
          <a:ext cx="8640960" cy="186860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83438"/>
                <a:gridCol w="1355879"/>
                <a:gridCol w="1175727"/>
                <a:gridCol w="4525916"/>
              </a:tblGrid>
              <a:tr h="70706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Наименование показателей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Плановые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Фактическое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исполнение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% исполнения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/>
                </a:tc>
              </a:tr>
              <a:tr h="3890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ДОХОДЫ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solidFill>
                            <a:srgbClr val="002060"/>
                          </a:solidFill>
                          <a:effectLst/>
                        </a:rPr>
                        <a:t>2 227 529,6</a:t>
                      </a:r>
                      <a:endParaRPr lang="ru-RU" sz="14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solidFill>
                            <a:srgbClr val="002060"/>
                          </a:solidFill>
                          <a:effectLst/>
                        </a:rPr>
                        <a:t>2 257 552,1</a:t>
                      </a:r>
                      <a:endParaRPr lang="ru-RU" sz="14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101,3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</a:tr>
              <a:tr h="3367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РАСХОДЫ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2 416 973,8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solidFill>
                            <a:srgbClr val="002060"/>
                          </a:solidFill>
                          <a:effectLst/>
                        </a:rPr>
                        <a:t>2 324 858,1</a:t>
                      </a:r>
                      <a:endParaRPr lang="ru-RU" sz="14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solidFill>
                            <a:srgbClr val="002060"/>
                          </a:solidFill>
                          <a:effectLst/>
                        </a:rPr>
                        <a:t>96,2</a:t>
                      </a:r>
                      <a:endParaRPr lang="ru-RU" sz="14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</a:tr>
              <a:tr h="4197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solidFill>
                            <a:srgbClr val="002060"/>
                          </a:solidFill>
                          <a:effectLst/>
                        </a:rPr>
                        <a:t>Дефицит (-), профицит (+)</a:t>
                      </a:r>
                      <a:endParaRPr lang="ru-RU" sz="14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solidFill>
                            <a:srgbClr val="002060"/>
                          </a:solidFill>
                          <a:effectLst/>
                        </a:rPr>
                        <a:t>-189 444,2</a:t>
                      </a:r>
                      <a:endParaRPr lang="ru-RU" sz="14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solidFill>
                            <a:srgbClr val="002060"/>
                          </a:solidFill>
                          <a:effectLst/>
                        </a:rPr>
                        <a:t>-67 306,0</a:t>
                      </a:r>
                      <a:endParaRPr lang="ru-RU" sz="14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х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506743"/>
              </p:ext>
            </p:extLst>
          </p:nvPr>
        </p:nvGraphicFramePr>
        <p:xfrm>
          <a:off x="179512" y="3851920"/>
          <a:ext cx="8784976" cy="273695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989400"/>
                <a:gridCol w="5795576"/>
              </a:tblGrid>
              <a:tr h="90492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Источники внутреннего </a:t>
                      </a: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финансирования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дефицитов бюджетов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ВСЕГО 67 306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Получение кредитов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: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- от кредитных организаций - 80 000,0 тыс. рублей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     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- от других бюджетов бюджетной системы - 50 000,0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618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Погашение кредитов:</a:t>
                      </a:r>
                      <a:b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- полученных от кредитных организаций - 69 238,2 тыс.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рублей</a:t>
                      </a:r>
                      <a:endParaRPr lang="ru-RU" sz="1400" u="none" strike="noStrike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285750" indent="-285750" algn="ctr" fontAlgn="t">
                        <a:buFontTx/>
                        <a:buChar char="-"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полученных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от других бюджетов бюджетной системы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</a:t>
                      </a:r>
                    </a:p>
                    <a:p>
                      <a:pPr marL="285750" indent="-285750" algn="ctr" fontAlgn="t">
                        <a:buFontTx/>
                        <a:buChar char="-"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60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000,0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334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Возврат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кредитов, предоставленных поселениям - 4 000,0 тыс. рублей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Предоставление кредитов поселениям - 2 500,0 тыс. рублей</a:t>
                      </a:r>
                      <a:endParaRPr lang="ru-RU" sz="1400" b="1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6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Остатки средств - 65 044,2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395536" y="2708920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2800">
                <a:ln>
                  <a:solidFill>
                    <a:srgbClr val="FFC000"/>
                  </a:solidFill>
                </a:ln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n w="18000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ИСТОЧНИКИ ФИНАНСИРОВАНИЯ ДЕФИЦИТА БЮДЖЕТА</a:t>
            </a:r>
          </a:p>
        </p:txBody>
      </p:sp>
    </p:spTree>
    <p:extLst>
      <p:ext uri="{BB962C8B-B14F-4D97-AF65-F5344CB8AC3E}">
        <p14:creationId xmlns="" xmlns:p14="http://schemas.microsoft.com/office/powerpoint/2010/main" val="387457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" y="0"/>
            <a:ext cx="921702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100811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Доходы бюджета муниципального образования Туапсинский район 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за 2015 </a:t>
            </a:r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год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00594178"/>
              </p:ext>
            </p:extLst>
          </p:nvPr>
        </p:nvGraphicFramePr>
        <p:xfrm>
          <a:off x="0" y="1124744"/>
          <a:ext cx="9143203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20178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1152128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Исполнение бюджета МО Туапсинский район по налоговым, неналоговым доходам и прочим безвозмездным поступлениям за 2015 год</a:t>
            </a:r>
            <a:endParaRPr lang="ru-RU" sz="2400" b="1" spc="150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24505082"/>
              </p:ext>
            </p:extLst>
          </p:nvPr>
        </p:nvGraphicFramePr>
        <p:xfrm>
          <a:off x="143508" y="1340768"/>
          <a:ext cx="8856984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556792"/>
            <a:ext cx="125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м</a:t>
            </a:r>
            <a:r>
              <a:rPr lang="ru-RU" b="1" dirty="0" smtClean="0">
                <a:solidFill>
                  <a:srgbClr val="002060"/>
                </a:solidFill>
              </a:rPr>
              <a:t>лн. руб.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556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26876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100000"/>
              </a:lnSpc>
            </a:pPr>
            <a:r>
              <a:rPr lang="ru-RU" sz="2700" b="1" dirty="0" smtClean="0">
                <a:ln w="50800"/>
                <a:solidFill>
                  <a:srgbClr val="002060"/>
                </a:solidFill>
                <a:effectLst/>
                <a:latin typeface="+mn-lt"/>
              </a:rPr>
              <a:t> </a:t>
            </a:r>
            <a:r>
              <a:rPr lang="ru-RU" sz="2600" b="1" dirty="0" smtClean="0">
                <a:ln w="50800"/>
                <a:solidFill>
                  <a:srgbClr val="002060"/>
                </a:solidFill>
                <a:effectLst/>
                <a:latin typeface="+mn-lt"/>
              </a:rPr>
              <a:t>МО Туапсинский район  в рейтинге среди  ГО и МР Краснодарского края по исполнению бюджета по доходам  за 2015 год</a:t>
            </a:r>
            <a:endParaRPr lang="ru-RU" sz="2600" b="1" dirty="0">
              <a:ln w="50800"/>
              <a:solidFill>
                <a:srgbClr val="002060"/>
              </a:solidFill>
              <a:effectLst/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69722614"/>
              </p:ext>
            </p:extLst>
          </p:nvPr>
        </p:nvGraphicFramePr>
        <p:xfrm>
          <a:off x="0" y="1196752"/>
          <a:ext cx="914400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44738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2212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52128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6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Исполнение собственных доходов бюджета                   МО Туапсинский район в разрезе основных отраслей экономики за 2015 год (уд. вес)</a:t>
            </a:r>
            <a:endParaRPr lang="ru-RU" sz="2600" b="1" spc="150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4115251523"/>
              </p:ext>
            </p:extLst>
          </p:nvPr>
        </p:nvGraphicFramePr>
        <p:xfrm>
          <a:off x="6876" y="1124744"/>
          <a:ext cx="9144000" cy="5713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339912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188640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algn="ctr"/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бюджета муниципального образования Туапсинский район </a:t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расходам за 2015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8288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SzPct val="133000"/>
              <a:buNone/>
            </a:pPr>
            <a:r>
              <a:rPr lang="ru-RU" sz="1800" dirty="0"/>
              <a:t>					</a:t>
            </a:r>
          </a:p>
          <a:p>
            <a:pPr marL="0" indent="0">
              <a:buSzPct val="133000"/>
              <a:buNone/>
            </a:pPr>
            <a:endParaRPr lang="ru-RU" sz="1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0855877"/>
              </p:ext>
            </p:extLst>
          </p:nvPr>
        </p:nvGraphicFramePr>
        <p:xfrm>
          <a:off x="179511" y="4725144"/>
          <a:ext cx="8805979" cy="194421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493758"/>
                <a:gridCol w="2132069"/>
                <a:gridCol w="2002990"/>
                <a:gridCol w="2177162"/>
              </a:tblGrid>
              <a:tr h="509907">
                <a:tc gridSpan="2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ru-RU" sz="1400" u="none" strike="noStrike" kern="120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ВСЕГО РАСХОДЫ</a:t>
                      </a:r>
                    </a:p>
                    <a:p>
                      <a:pPr marL="0" algn="ctr" defTabSz="914400" rtl="0" eaLnBrk="1" fontAlgn="t" latinLnBrk="0" hangingPunct="1"/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РАСХОДЫ НА СОЦИАЛЬНУЮ СФЕРУ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ДРУГИЕ РАСХОДЫ 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</a:tr>
              <a:tr h="449819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Утверждено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2 416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973,8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1 938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701,6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478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272,2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</a:tr>
              <a:tr h="424332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Исполнено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2 324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858,1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1 905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641,5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419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216,6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</a:tr>
              <a:tr h="4210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Процент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исполнения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96,2 %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98,3 %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87,7 %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816014" y="4450716"/>
            <a:ext cx="120243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тыс. рублей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79712" y="1511430"/>
            <a:ext cx="5184576" cy="15121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Исполнение бюджета по расходам представлено в программном формате на основе 17 муниципальных программ  Туапсинского </a:t>
            </a:r>
            <a:r>
              <a:rPr lang="ru-RU" b="1" dirty="0" smtClean="0">
                <a:solidFill>
                  <a:srgbClr val="002060"/>
                </a:solidFill>
              </a:rPr>
              <a:t>района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1920" y="3080967"/>
            <a:ext cx="3672408" cy="14401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82,0 % всех расходов бюджета - это расходы, направленные на финансирование отраслей социально-культурной сферы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60032" y="3068960"/>
            <a:ext cx="3888432" cy="144016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Непрограммные расходы бюджета составили 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279 </a:t>
            </a:r>
            <a:r>
              <a:rPr lang="ru-RU" dirty="0">
                <a:solidFill>
                  <a:srgbClr val="002060"/>
                </a:solidFill>
              </a:rPr>
              <a:t>032,2 тыс. рублей.</a:t>
            </a:r>
          </a:p>
        </p:txBody>
      </p:sp>
    </p:spTree>
    <p:extLst>
      <p:ext uri="{BB962C8B-B14F-4D97-AF65-F5344CB8AC3E}">
        <p14:creationId xmlns="" xmlns:p14="http://schemas.microsoft.com/office/powerpoint/2010/main" val="85200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122413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БЮДЖЕТА муниципального образования Туапсинский район в расчете на одного жителя: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17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864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43482147"/>
              </p:ext>
            </p:extLst>
          </p:nvPr>
        </p:nvGraphicFramePr>
        <p:xfrm>
          <a:off x="179512" y="1412776"/>
          <a:ext cx="8784978" cy="5118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365"/>
                <a:gridCol w="926085"/>
                <a:gridCol w="1468086"/>
                <a:gridCol w="1318311"/>
                <a:gridCol w="1966131"/>
              </a:tblGrid>
              <a:tr h="5760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План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(тыс. руб.)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Исполнено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(тыс. руб.)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%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доля исполнения расходов в общем объеме расходов</a:t>
                      </a:r>
                      <a:endParaRPr lang="ru-RU" sz="12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2 416 973,8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2 324 858,1</a:t>
                      </a:r>
                      <a:endParaRPr lang="ru-RU" sz="12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96,2</a:t>
                      </a:r>
                      <a:endParaRPr lang="ru-RU" sz="12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268 905,1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251 796,8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93,6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10,8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оборона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123,3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107,4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87,1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46 278,2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45 612,4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98,6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2,0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60 195,9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23 805,6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39,5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1,0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26 785,6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22 470,2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83,9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1,0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Образование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1 735 092,8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1 704 611,6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98,2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73,3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Культура, кинематография и средства массовой информации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29 339,5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28 487,7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97,1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1,2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Здравоохранение, физическая культура и спорт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109 980,6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109 660,4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99,7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Социальная политика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60 760,9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59 354,0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97,7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Физическая культура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3 527,8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3 527,8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11 018,3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10 458,4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94,9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Межбюджетные трансферты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64 965,8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64 965,8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2595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="" xmlns:p14="http://schemas.microsoft.com/office/powerpoint/2010/main" val="1548634931"/>
              </p:ext>
            </p:extLst>
          </p:nvPr>
        </p:nvGraphicFramePr>
        <p:xfrm>
          <a:off x="0" y="28763"/>
          <a:ext cx="9144000" cy="682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6936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РАСХОДЫ БЮДЖЕТА муниципального образования Туапсинский район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 2015 год</a:t>
            </a:r>
            <a:endParaRPr lang="ru-RU" sz="2400" b="1" dirty="0">
              <a:ln w="17780" cmpd="sng">
                <a:noFill/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1052736"/>
          <a:ext cx="9059778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80757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6"/>
            <a:ext cx="9144000" cy="105151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Структура безвозмездных поступлений 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в </a:t>
            </a:r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2015 году</a:t>
            </a:r>
          </a:p>
        </p:txBody>
      </p:sp>
      <p:sp>
        <p:nvSpPr>
          <p:cNvPr id="6" name="Овал 5"/>
          <p:cNvSpPr/>
          <p:nvPr/>
        </p:nvSpPr>
        <p:spPr>
          <a:xfrm>
            <a:off x="2868996" y="1484784"/>
            <a:ext cx="3888432" cy="13464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ВСЕГО ПОСТУПИЛО </a:t>
            </a:r>
            <a:r>
              <a:rPr lang="ru-RU" sz="2000" b="1" dirty="0">
                <a:solidFill>
                  <a:schemeClr val="bg1"/>
                </a:solidFill>
              </a:rPr>
              <a:t>- </a:t>
            </a:r>
            <a:r>
              <a:rPr lang="ru-RU" sz="2000" b="1" dirty="0" smtClean="0">
                <a:solidFill>
                  <a:schemeClr val="bg1"/>
                </a:solidFill>
              </a:rPr>
              <a:t>           </a:t>
            </a:r>
            <a:r>
              <a:rPr lang="ru-RU" sz="2000" b="1" dirty="0" smtClean="0">
                <a:solidFill>
                  <a:srgbClr val="FF0000"/>
                </a:solidFill>
              </a:rPr>
              <a:t>1 </a:t>
            </a:r>
            <a:r>
              <a:rPr lang="ru-RU" sz="2000" b="1" dirty="0">
                <a:solidFill>
                  <a:srgbClr val="FF0000"/>
                </a:solidFill>
              </a:rPr>
              <a:t>299 499 тыс. рублей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3157452"/>
            <a:ext cx="3744416" cy="1440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СУБСИДИИ </a:t>
            </a:r>
            <a:r>
              <a:rPr lang="ru-RU" b="1" dirty="0">
                <a:solidFill>
                  <a:schemeClr val="bg1"/>
                </a:solidFill>
              </a:rPr>
              <a:t>- 173 754,1 тыс. рублей или 13,4 % от общего объема безвозмездных поступлений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48064" y="3140968"/>
            <a:ext cx="3744416" cy="15121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СУБВЕНЦИИ</a:t>
            </a:r>
            <a:r>
              <a:rPr lang="ru-RU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- 1 059 874,3 тыс. рублей или 81,5 % от общего объема безвозмездных поступлений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59832" y="5013176"/>
            <a:ext cx="3672408" cy="1440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ИНЫЕ МЕЖБЮДЖЕТНЫЕ ТРАНСФЕРТЫ  </a:t>
            </a:r>
            <a:r>
              <a:rPr lang="ru-RU" b="1" dirty="0">
                <a:solidFill>
                  <a:schemeClr val="bg1"/>
                </a:solidFill>
              </a:rPr>
              <a:t>- 65 870,6 тыс. рублей или 5,1 % от общего объема безвозмездных поступлений</a:t>
            </a:r>
          </a:p>
        </p:txBody>
      </p:sp>
    </p:spTree>
    <p:extLst>
      <p:ext uri="{BB962C8B-B14F-4D97-AF65-F5344CB8AC3E}">
        <p14:creationId xmlns="" xmlns:p14="http://schemas.microsoft.com/office/powerpoint/2010/main" val="48281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Исполнение бюджета муниципального образования Туапсинский район  по отраслям социальной сферы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2015 год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4217383218"/>
              </p:ext>
            </p:extLst>
          </p:nvPr>
        </p:nvGraphicFramePr>
        <p:xfrm>
          <a:off x="0" y="3284984"/>
          <a:ext cx="9144000" cy="3573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10570889"/>
              </p:ext>
            </p:extLst>
          </p:nvPr>
        </p:nvGraphicFramePr>
        <p:xfrm>
          <a:off x="251520" y="1124744"/>
          <a:ext cx="8712967" cy="23762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44802"/>
                <a:gridCol w="1166432"/>
                <a:gridCol w="1029204"/>
                <a:gridCol w="2572529"/>
              </a:tblGrid>
              <a:tr h="356322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 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план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исполнено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доля </a:t>
                      </a:r>
                      <a:r>
                        <a:rPr lang="ru-RU" sz="1200" u="none" strike="noStrike" kern="1200" dirty="0" smtClean="0">
                          <a:effectLst/>
                        </a:rPr>
                        <a:t>расходов </a:t>
                      </a:r>
                      <a:r>
                        <a:rPr lang="ru-RU" sz="1200" u="none" strike="noStrike" kern="1200" dirty="0">
                          <a:effectLst/>
                        </a:rPr>
                        <a:t>в общем объеме расходов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/>
                </a:tc>
              </a:tr>
              <a:tr h="27315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200" b="1" u="none" strike="noStrike" kern="1200" dirty="0">
                          <a:effectLst/>
                        </a:rPr>
                        <a:t>РАСХОДЫ БЮДЖЕТА </a:t>
                      </a:r>
                      <a:r>
                        <a:rPr lang="ru-RU" sz="1200" b="1" u="none" strike="noStrike" kern="1200" dirty="0" smtClean="0">
                          <a:effectLst/>
                        </a:rPr>
                        <a:t>ВСЕГО, тыс. рублей</a:t>
                      </a:r>
                      <a:endParaRPr lang="ru-RU" sz="1200" b="1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b="1" u="none" strike="noStrike" kern="1200" dirty="0">
                          <a:effectLst/>
                        </a:rPr>
                        <a:t>2 416 973,8</a:t>
                      </a:r>
                      <a:endParaRPr lang="ru-RU" sz="1200" b="1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b="1" u="none" strike="noStrike" kern="1200">
                          <a:effectLst/>
                        </a:rPr>
                        <a:t>2 324 858,1</a:t>
                      </a:r>
                      <a:endParaRPr lang="ru-RU" sz="1200" b="1" u="none" strike="noStrike" kern="120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b="1" u="none" strike="noStrike" kern="1200" dirty="0">
                          <a:effectLst/>
                        </a:rPr>
                        <a:t> </a:t>
                      </a:r>
                      <a:endParaRPr lang="ru-RU" sz="1200" b="1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</a:tr>
              <a:tr h="288032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ВСЕГО расходы на социальную сферу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1 938 701,6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1 905 641,5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82,0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</a:tr>
              <a:tr h="288032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Образование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1 735 092,8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1 704 611,6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>
                          <a:effectLst/>
                        </a:rPr>
                        <a:t>73,3</a:t>
                      </a:r>
                      <a:endParaRPr lang="ru-RU" sz="1200" u="none" strike="noStrike" kern="120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</a:tr>
              <a:tr h="43204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Культура, кинематография и средства массовой информации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29 339,5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28 487,7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1,2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</a:tr>
              <a:tr h="22575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Здравоохранение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>
                          <a:effectLst/>
                        </a:rPr>
                        <a:t>109 980,6</a:t>
                      </a:r>
                      <a:endParaRPr lang="ru-RU" sz="1200" u="none" strike="noStrike" kern="120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109 660,4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4,7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</a:tr>
              <a:tr h="263422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Социальная политика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>
                          <a:effectLst/>
                        </a:rPr>
                        <a:t>60 760,9</a:t>
                      </a:r>
                      <a:endParaRPr lang="ru-RU" sz="1200" u="none" strike="noStrike" kern="120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>
                          <a:effectLst/>
                        </a:rPr>
                        <a:t>59 354,0</a:t>
                      </a:r>
                      <a:endParaRPr lang="ru-RU" sz="1200" u="none" strike="noStrike" kern="120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2,6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</a:tr>
              <a:tr h="230902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Физическая </a:t>
                      </a:r>
                      <a:r>
                        <a:rPr lang="ru-RU" sz="1200" u="none" strike="noStrike" kern="1200" dirty="0" smtClean="0">
                          <a:effectLst/>
                        </a:rPr>
                        <a:t>культура и спорт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3 527,8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>
                          <a:effectLst/>
                        </a:rPr>
                        <a:t>3 527,8</a:t>
                      </a:r>
                      <a:endParaRPr lang="ru-RU" sz="1200" u="none" strike="noStrike" kern="120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0,2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362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ПРОГРАММЫ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91782814"/>
              </p:ext>
            </p:extLst>
          </p:nvPr>
        </p:nvGraphicFramePr>
        <p:xfrm>
          <a:off x="179511" y="764704"/>
          <a:ext cx="8784977" cy="5976665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4621579"/>
                <a:gridCol w="917359"/>
                <a:gridCol w="1270189"/>
                <a:gridCol w="1058491"/>
                <a:gridCol w="917359"/>
              </a:tblGrid>
              <a:tr h="263836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b">
                    <a:solidFill>
                      <a:schemeClr val="tx1"/>
                    </a:solidFill>
                  </a:tcPr>
                </a:tc>
              </a:tr>
              <a:tr h="4578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ЦСР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Утверждено в бюджете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Исполнено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% исполнения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38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ВСЕГО: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05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2 128 124,8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2 045 825,9</a:t>
                      </a:r>
                      <a:endParaRPr lang="ru-RU" sz="12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96,1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47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"Развитие образования в муниципальном образовании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01 0 0000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1 314 861,2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1 311 811,0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80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"Туапсинский район - территория комфортного проживания"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02 0 0000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243 558,1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218 321,8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89,6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3307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"Управление муниципальным долгом"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03 0 0000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11 018,3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10 458,4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94,9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307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"Культура Туапсинского района"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04 0 0000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80 868,8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77 864,2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96,3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6554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"Развитие физической культуры и спорта в  Туапсинском районе"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05 0 0000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103 662,2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103 662,2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1456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"Развитие жилищно-коммунального хозяйства в муниципальном образовании 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06 0 0000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6 059,7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1 574,3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26,0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9291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"Функционирование органов местного самоуправления в муниципальном образовании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07 0 0000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86 358,7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77 760,5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307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"Молодежь Туапсинского района"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08 0 0000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7 970,3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7 961,5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661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ведомственная целевая программа "Развитие агропромышленного комплекса на территории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09 0 0000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3 708,9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2 962,3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5763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87454677"/>
              </p:ext>
            </p:extLst>
          </p:nvPr>
        </p:nvGraphicFramePr>
        <p:xfrm>
          <a:off x="251520" y="980728"/>
          <a:ext cx="8677471" cy="5616624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3348879"/>
                <a:gridCol w="1800200"/>
                <a:gridCol w="1296144"/>
                <a:gridCol w="1080120"/>
                <a:gridCol w="1152128"/>
              </a:tblGrid>
              <a:tr h="3839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ЦСР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Утверждено в бюджете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Исполнено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% исполнения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24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"По улучшению положения детей в муниципальном образовании Туапсинский район"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10 0 0000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45 333,5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45 191,8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99,7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"Развитие здравоохранения муниципального образования Туапсинский район"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11 0 0000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95 591,7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95 541,2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99,9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ведомственная целевая программа "Гармонизация межнациональных отношений и развития национальных культур в муниципальном образовании Туапсинский район"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12 0 0000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877,1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877,1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"Защита населения и территории от чрезвычайных ситуаций, обеспечение пожарной безопасности"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13 0 0000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42 273,5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41 678,7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98,6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ведомственная целевая программа "Поддержка малого и среднего предпринимательства на территории муниципального образования Туапсинский район"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14 0 0000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3 397,0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3 380,3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99,5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"Управление муниципальной собственностью"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15 0 0000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16 426,1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15 771,0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96,0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"Экономическое развитие Туапсинского района"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16 0 0000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solidFill>
                            <a:srgbClr val="002060"/>
                          </a:solidFill>
                          <a:effectLst/>
                        </a:rPr>
                        <a:t>58 194,1</a:t>
                      </a:r>
                      <a:endParaRPr lang="ru-RU" sz="11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23 048,5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39,6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Муниципальная программа "Доступная среда муниципального образования Туапсинский район"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17 0 0000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7 965,6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7 961,1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99,9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ПРОГРАММЫ</a:t>
            </a:r>
          </a:p>
        </p:txBody>
      </p:sp>
    </p:spTree>
    <p:extLst>
      <p:ext uri="{BB962C8B-B14F-4D97-AF65-F5344CB8AC3E}">
        <p14:creationId xmlns="" xmlns:p14="http://schemas.microsoft.com/office/powerpoint/2010/main" val="8500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367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Муниципальная </a:t>
            </a:r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программа</a:t>
            </a:r>
            <a:r>
              <a:rPr lang="en-US" sz="20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"Развитие </a:t>
            </a:r>
            <a:r>
              <a:rPr lang="ru-RU" sz="20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образования в </a:t>
            </a:r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МО </a:t>
            </a:r>
            <a:r>
              <a:rPr lang="ru-RU" sz="20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Туапсинский </a:t>
            </a:r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район“. Расходы </a:t>
            </a:r>
            <a:r>
              <a:rPr lang="ru-RU" sz="20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- 1 311 811 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80386123"/>
              </p:ext>
            </p:extLst>
          </p:nvPr>
        </p:nvGraphicFramePr>
        <p:xfrm>
          <a:off x="179512" y="908720"/>
          <a:ext cx="8780367" cy="4265971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1584176"/>
                <a:gridCol w="7196191"/>
              </a:tblGrid>
              <a:tr h="422591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Подпрограмма </a:t>
                      </a:r>
                      <a:endParaRPr lang="ru-RU" sz="1200" u="none" strike="noStrike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"</a:t>
                      </a: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Развитие отрасли "</a:t>
                      </a:r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Образование</a:t>
                      </a: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" в МО Туапсинский район" </a:t>
                      </a:r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–</a:t>
                      </a:r>
                    </a:p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 </a:t>
                      </a: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260 373,7 тыс. руб.</a:t>
                      </a:r>
                      <a:endParaRPr lang="ru-RU" sz="12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обеспечение деятельности муниципальных казенных учреждений - </a:t>
                      </a:r>
                      <a:b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89 000,2 тыс. руб.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442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осуществление государственных полномочий по обеспечению государственных гарантий реализации прав на получение общедоступного и бесплатного образования - </a:t>
                      </a:r>
                      <a:b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1 122 749,1 тыс. руб.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02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проведение капитального и текущего ремонта, материально-техническое обеспечение учреждений образования (краевые средства для решения социально-значимых вопросов) - 3 600,0 тыс. руб.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1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проведение капитального ремонта спортивных залов общеобразовательных организаций </a:t>
                      </a:r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– </a:t>
                      </a:r>
                    </a:p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11 </a:t>
                      </a: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392,4 тыс. руб.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49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на поэтапное повышение уровня средней заработной платы - </a:t>
                      </a:r>
                      <a:b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4 161,1 тыс. руб.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53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финансирование доплат отдельным категориям работников в образовательных </a:t>
                      </a:r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организациях – </a:t>
                      </a:r>
                    </a:p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7 </a:t>
                      </a: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875,8 тыс. руб.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608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осуществление отдельных полномочий Краснодарского края по обеспечению выплаты компенсации части родительской платы - </a:t>
                      </a:r>
                      <a:b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14 575,5 тыс. руб.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889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в виде компенсации расходов на оплату жилых помещений, отопления и освещения педагогическим работникам - 1 051,2 тыс</a:t>
                      </a:r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руб</a:t>
                      </a: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225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премирование дошкольных образовательных организаций, внедряющих инновационные образовательные программы - 100,0 тыс. руб.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79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проведение мероприятий - 5 868,4 тыс</a:t>
                      </a:r>
                      <a:r>
                        <a:rPr lang="ru-RU" sz="12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руб</a:t>
                      </a:r>
                      <a:r>
                        <a:rPr lang="ru-RU" sz="12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</a:t>
                      </a:r>
                      <a:endParaRPr lang="ru-RU" sz="1200" b="0" i="1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\\Server38\53\БЮДЖЕТ 2015\БЮДЖЕТ ДЛЯ ГРАЖДАН\КАРТИНКИ для БЮДЖЕТА ДЛЯ ГРАЖДАН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4869160"/>
            <a:ext cx="3419872" cy="19888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Рисунок 6" descr="\\Server38\53\Общий доступ 2016\Исполнение бюджета решение\БЮДЖЕТ ДЛЯ  ГРАЖДАН\КАРТИНКИ\КАРТИНКИ для БЮДЖЕТА ДЛЯ ГРАЖДАН\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941168"/>
            <a:ext cx="3409456" cy="191683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941168"/>
            <a:ext cx="2330450" cy="174783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1917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71792679"/>
              </p:ext>
            </p:extLst>
          </p:nvPr>
        </p:nvGraphicFramePr>
        <p:xfrm>
          <a:off x="179512" y="116633"/>
          <a:ext cx="8784976" cy="720079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518424"/>
                <a:gridCol w="5266552"/>
              </a:tblGrid>
              <a:tr h="7200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"Комплексная безопасность образовательных организаций МО Туапсинский район" </a:t>
                      </a:r>
                      <a:r>
                        <a:rPr lang="ru-RU" sz="11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</a:t>
                      </a:r>
                    </a:p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1 </a:t>
                      </a:r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535,0 тыс. руб.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пожарной, технической безопасности </a:t>
                      </a:r>
                      <a:b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образовательных учреждений </a:t>
                      </a:r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24474504"/>
              </p:ext>
            </p:extLst>
          </p:nvPr>
        </p:nvGraphicFramePr>
        <p:xfrm>
          <a:off x="179512" y="836712"/>
          <a:ext cx="8784976" cy="720080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518425"/>
                <a:gridCol w="5266551"/>
              </a:tblGrid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"Профилактика терроризма и экстремизма в образовательных организациях МО Туапсинский район" - </a:t>
                      </a:r>
                      <a:b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1 426,8 тыс. руб.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безопасности учащихся, работников образовательных организаций, повышение инженерно-технической защищенности объектов образования</a:t>
                      </a:r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Рисунок 5" descr="\\Server38\53\БЮДЖЕТ 2016\БЮДЖЕТ ДЛЯ ГРАЖДАН\КАРТИНКИ БЮДЖЕТ ДЛЯ ГРАЖДАН\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2282" y="1681609"/>
            <a:ext cx="3119437" cy="160337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3892705"/>
              </p:ext>
            </p:extLst>
          </p:nvPr>
        </p:nvGraphicFramePr>
        <p:xfrm>
          <a:off x="215516" y="3376816"/>
          <a:ext cx="8712968" cy="720079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489585"/>
                <a:gridCol w="5223383"/>
              </a:tblGrid>
              <a:tr h="7200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"Развитие системы организации питания в образовательных организациях МО Туапсинский район" - </a:t>
                      </a:r>
                      <a:b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47 625,5 тыс. руб.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организация питания учащихся образовательных организаций</a:t>
                      </a:r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8" name="Рисунок 7" descr="\\Server38\53\БЮДЖЕТ 2016\БЮДЖЕТ ДЛЯ ГРАЖДАН\КАРТИНКИ БЮДЖЕТ ДЛЯ ГРАЖДАН\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149080"/>
            <a:ext cx="3008313" cy="19685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Рисунок 8" descr="\\Server38\53\БЮДЖЕТ 2016\БЮДЖЕТ ДЛЯ ГРАЖДАН\КАРТИНКИ БЮДЖЕТ ДЛЯ ГРАЖДАН\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9271" y="4262465"/>
            <a:ext cx="2448272" cy="18002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29394754"/>
              </p:ext>
            </p:extLst>
          </p:nvPr>
        </p:nvGraphicFramePr>
        <p:xfrm>
          <a:off x="179512" y="6117580"/>
          <a:ext cx="8784976" cy="5517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3518424"/>
                <a:gridCol w="5266552"/>
              </a:tblGrid>
              <a:tr h="551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"Улучшение кадрового обеспечения в отрасли "Образование" - </a:t>
                      </a:r>
                      <a:b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850,0 тыс. руб.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социальные выплаты на оплату жилого помещения по договору найма</a:t>
                      </a:r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852" y="4336817"/>
            <a:ext cx="2090596" cy="1567947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55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800" b="1" spc="150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Муниципальная программа</a:t>
            </a:r>
            <a:br>
              <a:rPr lang="ru-RU" sz="2800" b="1" spc="150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800" b="1" spc="150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"Туапсинский район - территория комфортного проживания</a:t>
            </a:r>
            <a:r>
              <a:rPr lang="ru-RU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"</a:t>
            </a:r>
          </a:p>
        </p:txBody>
      </p:sp>
      <p:pic>
        <p:nvPicPr>
          <p:cNvPr id="4" name="Рисунок 3" descr="\\Server38\53\БЮДЖЕТ 2016\БЮДЖЕТ ДЛЯ ГРАЖДАН\КАРТИНКИ БЮДЖЕТ ДЛЯ ГРАЖДАН\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3219" y="3805064"/>
            <a:ext cx="5897562" cy="300831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Блок-схема: подготовка 4"/>
          <p:cNvSpPr/>
          <p:nvPr/>
        </p:nvSpPr>
        <p:spPr>
          <a:xfrm>
            <a:off x="107504" y="1484784"/>
            <a:ext cx="8856984" cy="2448272"/>
          </a:xfrm>
          <a:prstGeom prst="flowChartPreparati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 рамках данной программы осуществлялись расходы на следующие цели:</a:t>
            </a:r>
          </a:p>
          <a:p>
            <a:pPr>
              <a:buSzPct val="133000"/>
              <a:buBlip>
                <a:blip r:embed="rId3"/>
              </a:buBlip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обеспечение деятельности МКУ "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ЦОДУО"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  <a:buBlip>
                <a:blip r:embed="rId3"/>
              </a:buBlip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проведение капитальных ремонтов объектов социальной сферы</a:t>
            </a:r>
          </a:p>
          <a:p>
            <a:pPr>
              <a:buSzPct val="133000"/>
              <a:buBlip>
                <a:blip r:embed="rId3"/>
              </a:buBlip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строительство общеобразовательной школы на 400 мест и детского дошкольного учреждения на 150 мест в 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</a:rPr>
              <a:t>с.Тенгинка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 Туапсинского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района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305207" y="3861048"/>
            <a:ext cx="1634480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 218,3 млн. руб.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1320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Муниципальная программа</a:t>
            </a:r>
            <a:br>
              <a:rPr lang="ru-RU" sz="2800" b="1" spc="50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800" b="1" spc="50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"Управление муниципальным долгом"</a:t>
            </a:r>
            <a:br>
              <a:rPr lang="ru-RU" sz="2800" b="1" spc="50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800" b="1" spc="50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Расходы - 10 458,4 тыс. руб.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2242" y="3724549"/>
            <a:ext cx="4599517" cy="294481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Овал 4"/>
          <p:cNvSpPr/>
          <p:nvPr/>
        </p:nvSpPr>
        <p:spPr>
          <a:xfrm>
            <a:off x="251520" y="1553219"/>
            <a:ext cx="8640960" cy="217133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 рамках данной программы осуществлялись расходы на оплату процентов за пользование бюджетным и коммерческим кредитами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32317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Муниципальная программа</a:t>
            </a:r>
            <a:br>
              <a:rPr lang="ru-RU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"Культура Туапсинского района"</a:t>
            </a:r>
            <a:br>
              <a:rPr lang="ru-RU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Расходы - 77 864,2 тыс. руб.</a:t>
            </a: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36128863"/>
              </p:ext>
            </p:extLst>
          </p:nvPr>
        </p:nvGraphicFramePr>
        <p:xfrm>
          <a:off x="189087" y="1628800"/>
          <a:ext cx="8784976" cy="360040"/>
        </p:xfrm>
        <a:graphic>
          <a:graphicData uri="http://schemas.openxmlformats.org/drawingml/2006/table">
            <a:tbl>
              <a:tblPr>
                <a:tableStyleId>{638B1855-1B75-4FBE-930C-398BA8C253C6}</a:tableStyleId>
              </a:tblPr>
              <a:tblGrid>
                <a:gridCol w="4392488"/>
                <a:gridCol w="4392488"/>
              </a:tblGrid>
              <a:tr h="3600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solidFill>
                            <a:srgbClr val="0000FF"/>
                          </a:solidFill>
                          <a:effectLst/>
                        </a:rPr>
                        <a:t>Подпрограмма "Обеспечение деятельности учреждений культуры" - 9 061,1 тыс. руб.</a:t>
                      </a:r>
                      <a:endParaRPr lang="ru-RU" sz="1100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solidFill>
                            <a:srgbClr val="0000FF"/>
                          </a:solidFill>
                          <a:effectLst/>
                        </a:rPr>
                        <a:t>обеспечение деятельности </a:t>
                      </a:r>
                      <a:br>
                        <a:rPr lang="ru-RU" sz="1100" u="none" strike="noStrike" kern="1200" dirty="0">
                          <a:solidFill>
                            <a:srgbClr val="0000FF"/>
                          </a:solidFill>
                          <a:effectLst/>
                        </a:rPr>
                      </a:br>
                      <a:r>
                        <a:rPr lang="ru-RU" sz="1100" u="none" strike="noStrike" kern="1200" dirty="0">
                          <a:solidFill>
                            <a:srgbClr val="0000FF"/>
                          </a:solidFill>
                          <a:effectLst/>
                        </a:rPr>
                        <a:t>муниципального казенного учреждения "ТРОМЦ"</a:t>
                      </a:r>
                      <a:endParaRPr lang="ru-RU" sz="1100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86466485"/>
              </p:ext>
            </p:extLst>
          </p:nvPr>
        </p:nvGraphicFramePr>
        <p:xfrm>
          <a:off x="179510" y="2204864"/>
          <a:ext cx="8818240" cy="576064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409120"/>
                <a:gridCol w="4409120"/>
              </a:tblGrid>
              <a:tr h="57606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solidFill>
                            <a:srgbClr val="7030A0"/>
                          </a:solidFill>
                          <a:effectLst/>
                        </a:rPr>
                        <a:t>Подпрограмма "Обеспечение деятельности учреждений дополнительного образования детей отрасли "Культура" </a:t>
                      </a:r>
                      <a:r>
                        <a:rPr lang="ru-RU" sz="1100" u="none" strike="noStrike" kern="1200" dirty="0" smtClean="0">
                          <a:solidFill>
                            <a:srgbClr val="7030A0"/>
                          </a:solidFill>
                          <a:effectLst/>
                        </a:rPr>
                        <a:t>–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 smtClean="0">
                          <a:solidFill>
                            <a:srgbClr val="7030A0"/>
                          </a:solidFill>
                          <a:effectLst/>
                        </a:rPr>
                        <a:t>44 </a:t>
                      </a:r>
                      <a:r>
                        <a:rPr lang="ru-RU" sz="1100" u="none" strike="noStrike" kern="1200" dirty="0">
                          <a:solidFill>
                            <a:srgbClr val="7030A0"/>
                          </a:solidFill>
                          <a:effectLst/>
                        </a:rPr>
                        <a:t>264,0 тыс. руб.</a:t>
                      </a:r>
                      <a:endParaRPr lang="ru-RU" sz="1100" u="none" strike="noStrike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solidFill>
                            <a:srgbClr val="7030A0"/>
                          </a:solidFill>
                          <a:effectLst/>
                        </a:rPr>
                        <a:t>обеспечение деятельности школ искусств и художественных школ</a:t>
                      </a:r>
                      <a:br>
                        <a:rPr lang="ru-RU" sz="1100" u="none" strike="noStrike" kern="1200" dirty="0">
                          <a:solidFill>
                            <a:srgbClr val="7030A0"/>
                          </a:solidFill>
                          <a:effectLst/>
                        </a:rPr>
                      </a:br>
                      <a:endParaRPr lang="ru-RU" sz="1100" u="none" strike="noStrike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23241704"/>
              </p:ext>
            </p:extLst>
          </p:nvPr>
        </p:nvGraphicFramePr>
        <p:xfrm>
          <a:off x="179512" y="3068961"/>
          <a:ext cx="8784976" cy="512445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4390946"/>
                <a:gridCol w="4394030"/>
              </a:tblGrid>
              <a:tr h="50405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Подпрограмма "Улучшение кадрового обеспечения отрасли "Культура" - 16 973,5 тыс. руб.</a:t>
                      </a:r>
                      <a:endParaRPr lang="ru-RU" sz="110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социальные выплаты на оплату жилого помещения по договору найма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на поэтапное повышение уровня средней заработной платы</a:t>
                      </a:r>
                      <a:endParaRPr lang="ru-RU" sz="110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47115711"/>
              </p:ext>
            </p:extLst>
          </p:nvPr>
        </p:nvGraphicFramePr>
        <p:xfrm>
          <a:off x="179512" y="3789040"/>
          <a:ext cx="8818240" cy="576064"/>
        </p:xfrm>
        <a:graphic>
          <a:graphicData uri="http://schemas.openxmlformats.org/drawingml/2006/table">
            <a:tbl>
              <a:tblPr>
                <a:tableStyleId>{E269D01E-BC32-4049-B463-5C60D7B0CCD2}</a:tableStyleId>
              </a:tblPr>
              <a:tblGrid>
                <a:gridCol w="4409120"/>
                <a:gridCol w="4409120"/>
              </a:tblGrid>
              <a:tr h="57606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solidFill>
                            <a:srgbClr val="0000FF"/>
                          </a:solidFill>
                          <a:effectLst/>
                        </a:rPr>
                        <a:t>Подпрограмма "Развитие культуры в Туапсинском районе" </a:t>
                      </a:r>
                      <a:r>
                        <a:rPr lang="ru-RU" sz="1100" u="none" strike="noStrike" kern="1200" dirty="0" smtClean="0">
                          <a:solidFill>
                            <a:srgbClr val="0000FF"/>
                          </a:solidFill>
                          <a:effectLst/>
                        </a:rPr>
                        <a:t>–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 smtClean="0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ru-RU" sz="1100" u="none" strike="noStrike" kern="1200" dirty="0">
                          <a:solidFill>
                            <a:srgbClr val="0000FF"/>
                          </a:solidFill>
                          <a:effectLst/>
                        </a:rPr>
                        <a:t>7 565,6 тыс. руб.</a:t>
                      </a:r>
                      <a:endParaRPr lang="ru-RU" sz="1100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>
                          <a:solidFill>
                            <a:srgbClr val="0000FF"/>
                          </a:solidFill>
                          <a:effectLst/>
                        </a:rPr>
                        <a:t>проведение праздничных мероприятий, участие в конкурсах, фестивалях</a:t>
                      </a:r>
                      <a:endParaRPr lang="ru-RU" sz="1100" u="none" strike="noStrike" kern="1200" dirty="0">
                        <a:solidFill>
                          <a:srgbClr val="0000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37" name="Рисунок 36" descr="\\Server38\53\БЮДЖЕТ 2015\БЮДЖЕТ ДЛЯ ГРАЖДАН\КАРТИНКИ для БЮДЖЕТА ДЛЯ ГРАЖДАН\картинки для бюджета\слайд 25,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9621" y="4509120"/>
            <a:ext cx="2920532" cy="201622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38" name="Рисунок 37" descr="\\Server38\53\Общий доступ 2014\ИСПОЛНЕНИЕ БЮДЖЕТА\БЮДЖЕТ ДЛЯ ГРАЖДАН\КАРТИНКИ БЮДЖЕТ ДЛЯ ГРАЖДАН\14.04 ksqjsduzz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437112"/>
            <a:ext cx="3273623" cy="221056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68" y="4609226"/>
            <a:ext cx="2659752" cy="177210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0387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schemeClr val="bg2">
                <a:shade val="30000"/>
                <a:satMod val="120000"/>
              </a:schemeClr>
              <a:schemeClr val="bg2">
                <a:tint val="70000"/>
                <a:satMod val="25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tile tx="0" ty="0" sx="50000" sy="50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5963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Муниципальная программа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"Развитие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физкультуры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спорта в Туапсинском районе“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Расходы - 103 662,2 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24418345"/>
              </p:ext>
            </p:extLst>
          </p:nvPr>
        </p:nvGraphicFramePr>
        <p:xfrm>
          <a:off x="161756" y="1340768"/>
          <a:ext cx="8856984" cy="44577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906188"/>
                <a:gridCol w="4950796"/>
              </a:tblGrid>
              <a:tr h="200025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Подпрограмма "Развитие детско-юношеского спорта" - 101 056,1 тыс. руб.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спортивных школ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219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финансирование доплат отдельным категориям работников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84189453"/>
              </p:ext>
            </p:extLst>
          </p:nvPr>
        </p:nvGraphicFramePr>
        <p:xfrm>
          <a:off x="161756" y="2204864"/>
          <a:ext cx="8856984" cy="47625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907494"/>
                <a:gridCol w="4949490"/>
              </a:tblGrid>
              <a:tr h="4762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Подпрограмма "Развитие массового спорта" - </a:t>
                      </a:r>
                      <a:b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1 165 тыс. руб.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проведение </a:t>
                      </a:r>
                      <a:r>
                        <a:rPr kumimoji="0" lang="ru-RU" sz="1400" u="none" strike="noStrik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спортивных</a:t>
                      </a: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 мероприятий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69564979"/>
              </p:ext>
            </p:extLst>
          </p:nvPr>
        </p:nvGraphicFramePr>
        <p:xfrm>
          <a:off x="161756" y="3068960"/>
          <a:ext cx="8856984" cy="6858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907493"/>
                <a:gridCol w="4949491"/>
              </a:tblGrid>
              <a:tr h="6858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Подпрограмма "Комплексная безопасность муниципальных бюджетных учреждений" - </a:t>
                      </a:r>
                      <a:b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1 383,1 тыс. руб.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обеспечение пожарной, технической безопасности учреждений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88721675"/>
              </p:ext>
            </p:extLst>
          </p:nvPr>
        </p:nvGraphicFramePr>
        <p:xfrm>
          <a:off x="161756" y="4149080"/>
          <a:ext cx="8856984" cy="64960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907494"/>
                <a:gridCol w="4949490"/>
              </a:tblGrid>
              <a:tr h="60007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Подпрограмма "Улучшение кадрового обеспечения в сфере "Физкультура и спорт" - 58,0 тыс. руб.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социальные выплаты на оплату жилого помещения по договору найма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9" name="Рисунок 8" descr="\\Server38\53\БЮДЖЕТ 2016\БЮДЖЕТ ДЛЯ ГРАЖДАН\КАРТИНКИ БЮДЖЕТ ДЛЯ ГРАЖДАН\1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5013176"/>
            <a:ext cx="2606822" cy="177737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" name="Рисунок 9" descr="C:\Documents and Settings\KarmryanAR\Рабочий стол\image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5013177"/>
            <a:ext cx="2616658" cy="177737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04149"/>
            <a:ext cx="2088232" cy="1733415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990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011502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Муниципальная программа</a:t>
            </a:r>
            <a:br>
              <a:rPr lang="ru-RU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"Развитие жилищно-коммунального хозяйства </a:t>
            </a: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 </a:t>
            </a:r>
            <a:r>
              <a:rPr lang="ru-RU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МО Туапсинский район "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2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Расходы - 1 574,3 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88489116"/>
              </p:ext>
            </p:extLst>
          </p:nvPr>
        </p:nvGraphicFramePr>
        <p:xfrm>
          <a:off x="179512" y="1556792"/>
          <a:ext cx="8784976" cy="64960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921498"/>
                <a:gridCol w="4863478"/>
              </a:tblGrid>
              <a:tr h="5143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Подпрограмма "Туапсинский район - чистый район" - 700,0 тыс. руб.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 оплата за научно исследовательскую работу по организации цикличного вывоза твердых бытовых отходов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4131959"/>
              </p:ext>
            </p:extLst>
          </p:nvPr>
        </p:nvGraphicFramePr>
        <p:xfrm>
          <a:off x="179512" y="2348880"/>
          <a:ext cx="8784976" cy="86296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921498"/>
                <a:gridCol w="4863478"/>
              </a:tblGrid>
              <a:tr h="52806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Подпрограмма "Развитие систем водоснабжения и водоотведения в МО Туапсинский район" - </a:t>
                      </a:r>
                      <a:b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376,2 тыс. руб.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оплата за электролизную установку; </a:t>
                      </a:r>
                      <a:b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оплата за оборудование для запорной арматуры КНС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43624311"/>
              </p:ext>
            </p:extLst>
          </p:nvPr>
        </p:nvGraphicFramePr>
        <p:xfrm>
          <a:off x="179512" y="3284984"/>
          <a:ext cx="8784976" cy="86296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921498"/>
                <a:gridCol w="4863478"/>
              </a:tblGrid>
              <a:tr h="64655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Подпрограмма "Энергосбережение и повышение энергетической эффективности на территории МО Туапсинский район" - </a:t>
                      </a:r>
                      <a:b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167,5 тыс. руб.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оплата за государственную экспертизу, инженерно-изыскательская проектная документация </a:t>
                      </a:r>
                      <a:r>
                        <a:rPr lang="ru-RU" sz="1400" u="none" strike="noStrike" kern="1200" dirty="0" err="1">
                          <a:solidFill>
                            <a:srgbClr val="002060"/>
                          </a:solidFill>
                          <a:effectLst/>
                        </a:rPr>
                        <a:t>блочно</a:t>
                      </a: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-модульной котельной </a:t>
                      </a:r>
                      <a:r>
                        <a:rPr lang="ru-RU" sz="1400" u="none" strike="noStrike" kern="1200" dirty="0" err="1">
                          <a:solidFill>
                            <a:srgbClr val="002060"/>
                          </a:solidFill>
                          <a:effectLst/>
                        </a:rPr>
                        <a:t>с.Кроянское</a:t>
                      </a: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37713761"/>
              </p:ext>
            </p:extLst>
          </p:nvPr>
        </p:nvGraphicFramePr>
        <p:xfrm>
          <a:off x="179512" y="4221088"/>
          <a:ext cx="8784976" cy="64960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921498"/>
                <a:gridCol w="4863478"/>
              </a:tblGrid>
              <a:tr h="45605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Отдельные мероприятия программы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– </a:t>
                      </a:r>
                      <a:endParaRPr lang="en-US" sz="1400" u="none" strike="noStrike" kern="120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330,6 </a:t>
                      </a: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ведению учета граждан, нуждающихся в жилых помещениях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8" name="Рисунок 7" descr="\\Server38\53\БЮДЖЕТ 2016\БЮДЖЕТ ДЛЯ ГРАЖДАН\КАРТИНКИ БЮДЖЕТ ДЛЯ ГРАЖДАН\6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941168"/>
            <a:ext cx="3096344" cy="186811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153533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7020272" cy="93610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</a:t>
            </a:r>
            <a:r>
              <a:rPr lang="ru-RU" sz="1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программа</a:t>
            </a:r>
            <a:br>
              <a:rPr lang="ru-RU" sz="1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"Функционирование органов местного самоуправления в МО Туапсинский район</a:t>
            </a:r>
            <a:r>
              <a:rPr lang="ru-RU" sz="18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</a:t>
            </a:r>
            <a:endParaRPr lang="ru-RU" sz="1800" b="1" dirty="0">
              <a:ln w="1905"/>
              <a:solidFill>
                <a:schemeClr val="accent1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164288" y="332656"/>
            <a:ext cx="1730478" cy="93610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Расходы </a:t>
            </a: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77 760,5 тыс. руб.</a:t>
            </a:r>
            <a:endParaRPr lang="ru-RU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45091275"/>
              </p:ext>
            </p:extLst>
          </p:nvPr>
        </p:nvGraphicFramePr>
        <p:xfrm>
          <a:off x="179512" y="1340768"/>
          <a:ext cx="8715254" cy="5356407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4357627"/>
                <a:gridCol w="4357627"/>
              </a:tblGrid>
              <a:tr h="15610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"По укреплению правопорядка, профилактике правонарушений, усилению борьбы с преступностью и противодействию коррупции в Туапсинском районе" –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2 746,0 тыс. руб.</a:t>
                      </a:r>
                      <a:endParaRPr lang="ru-RU" sz="16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оплата за приобретение квартиры для участкового на условиях </a:t>
                      </a:r>
                      <a:r>
                        <a:rPr lang="ru-RU" sz="1600" b="0" u="none" strike="noStrike" dirty="0" err="1" smtClean="0">
                          <a:solidFill>
                            <a:srgbClr val="002060"/>
                          </a:solidFill>
                          <a:effectLst/>
                        </a:rPr>
                        <a:t>софинансирования</a:t>
                      </a:r>
                      <a:r>
                        <a:rPr lang="ru-RU" sz="1600" b="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;</a:t>
                      </a:r>
                      <a:br>
                        <a:rPr lang="ru-RU" sz="1600" b="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600" b="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изготовление печатных листовок</a:t>
                      </a:r>
                      <a:endParaRPr lang="ru-RU" sz="1600" b="0" i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264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Подпрограмма "Поддержка Туапсинского районного казачьего общества" –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10 000,2 тыс. руб.</a:t>
                      </a:r>
                      <a:endParaRPr lang="ru-RU" sz="1600" b="1" i="0" u="none" strike="noStrike" dirty="0" smtClean="0">
                        <a:solidFill>
                          <a:srgbClr val="0000FF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на оказание финансовой поддержки Туапсинского районного казачьего общества</a:t>
                      </a:r>
                      <a:endParaRPr lang="ru-RU" sz="1600" b="0" i="1" u="none" strike="noStrike" dirty="0" smtClean="0">
                        <a:solidFill>
                          <a:srgbClr val="0000FF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61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Подпрограмма "Противодействие незаконному обороту наркотиков на территории Туапсинского района" - </a:t>
                      </a:r>
                      <a:br>
                        <a:rPr lang="ru-RU" sz="16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</a:br>
                      <a:r>
                        <a:rPr lang="ru-RU" sz="16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338,6 тыс. руб.</a:t>
                      </a:r>
                      <a:endParaRPr lang="ru-RU" sz="1600" b="1" i="0" u="none" strike="noStrike" dirty="0" smtClean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оплата за изготовление и оформление пропагандистских материалов антинаркотической направленности, проведение мероприятий с молодежью в рамках Дня борьбы с наркоманией</a:t>
                      </a:r>
                      <a:endParaRPr lang="ru-RU" sz="1600" b="0" i="1" u="none" strike="noStrike" dirty="0" smtClean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64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"Обеспечение деятельности МКУ "Национальные проекты и инвестиции" - 1 096,3 тыс. руб.</a:t>
                      </a:r>
                      <a:endParaRPr lang="ru-RU" sz="16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содержание казенного учреждения</a:t>
                      </a:r>
                      <a:endParaRPr lang="ru-RU" sz="1600" b="0" i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64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Подпрограмма "Информационное общество МО Туапсинский район" - 5 090,2 тыс. руб.</a:t>
                      </a:r>
                      <a:endParaRPr lang="ru-RU" sz="1600" b="1" i="0" u="none" strike="noStrike" dirty="0" smtClean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оплата за техническое сопровождение программных продуктов, приобретение компьютерной техники</a:t>
                      </a:r>
                      <a:endParaRPr lang="ru-RU" sz="1600" b="0" i="1" u="none" strike="noStrike" dirty="0" smtClean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568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46389965"/>
              </p:ext>
            </p:extLst>
          </p:nvPr>
        </p:nvGraphicFramePr>
        <p:xfrm>
          <a:off x="251520" y="1098988"/>
          <a:ext cx="8640960" cy="353568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4320480"/>
                <a:gridCol w="4320480"/>
              </a:tblGrid>
              <a:tr h="105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"Создание системы комплексного обеспечения безопасности жизнедеятельности на территории МО Туапсинский район" - 650,1 тыс. руб.</a:t>
                      </a:r>
                      <a:endParaRPr lang="ru-RU" sz="16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оплата за техническое обслуживание системы оповещения</a:t>
                      </a:r>
                      <a:endParaRPr lang="ru-RU" sz="1600" b="0" i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8166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"Предоставление государственных и муниципальных услуг" - 14 695,0 тыс. руб.</a:t>
                      </a:r>
                      <a:endParaRPr lang="ru-RU" sz="16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содержание МКУ "Многофункциональный центр"</a:t>
                      </a:r>
                      <a:endParaRPr lang="ru-RU" sz="1600" b="0" i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6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"Обеспечение деятельности органов местного самоуправления" –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41 276,2 тыс. руб.</a:t>
                      </a:r>
                      <a:endParaRPr lang="ru-RU" sz="16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содержание МКУ "Центр ОДОМС"</a:t>
                      </a:r>
                      <a:endParaRPr lang="ru-RU" sz="1600" b="0" i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6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"Социальная поддержка отдельных категорий граждан МО Туапсинский район" - 1 867,9 тыс. руб.</a:t>
                      </a:r>
                      <a:endParaRPr lang="ru-RU" sz="16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оказание адресной помощи гражданам, оказавшимся в трудной жизненной ситуации</a:t>
                      </a:r>
                      <a:endParaRPr lang="ru-RU" sz="1600" b="0" i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-51538" y="0"/>
            <a:ext cx="9180512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программа</a:t>
            </a:r>
            <a:br>
              <a:rPr lang="ru-RU" sz="1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"Функционирование органов местного самоуправления </a:t>
            </a:r>
            <a:r>
              <a:rPr lang="ru-RU" sz="18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18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</a:t>
            </a:r>
            <a:r>
              <a:rPr lang="ru-RU" sz="1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 Туапсинский район</a:t>
            </a:r>
            <a:r>
              <a:rPr lang="ru-RU" sz="18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</a:t>
            </a:r>
            <a:endParaRPr lang="ru-RU" sz="1800" b="1" dirty="0">
              <a:ln w="1905"/>
              <a:solidFill>
                <a:schemeClr val="accent1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 descr="\\Server38\53\Общий доступ 2016\Исполнение бюджета решение\БЮДЖЕТ ДЛЯ  ГРАЖДАН\КАРТИНКИ\КАРТИНКИ для БЮДЖЕТА ДЛЯ ГРАЖДАН\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619279"/>
            <a:ext cx="2578955" cy="220595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Рисунок 6" descr="\\Server38\53\БЮДЖЕТ 2016\БЮДЖЕТ ДЛЯ ГРАЖДАН\КАРТИНКИ БЮДЖЕТ ДЛЯ ГРАЖДАН\7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476358"/>
            <a:ext cx="2767804" cy="23488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Рисунок 7" descr="http://om-saratov.ru/files/pages/16180/1413964716general_pages_22_October_2014_i16180_projitochnyi_minimum_pensio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25144"/>
            <a:ext cx="2088231" cy="192596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328047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Муниципальная программа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"Молодежь Туапсинского района"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Расходы - 7 961,5 тыс. руб.</a:t>
            </a:r>
          </a:p>
        </p:txBody>
      </p:sp>
      <p:pic>
        <p:nvPicPr>
          <p:cNvPr id="4" name="Рисунок 3" descr="\\Server38\53\Общий доступ 2016\Исполнение бюджета решение\БЮДЖЕТ ДЛЯ  ГРАЖДАН\КАРТИНКИ\КАРТИНКИ для БЮДЖЕТА ДЛЯ ГРАЖДАН\картинки для бюджета\слайд 29,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3828" y="4437112"/>
            <a:ext cx="3096344" cy="228994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3" name="Группа 2"/>
          <p:cNvGrpSpPr/>
          <p:nvPr/>
        </p:nvGrpSpPr>
        <p:grpSpPr>
          <a:xfrm>
            <a:off x="216091" y="1654281"/>
            <a:ext cx="8711818" cy="2927168"/>
            <a:chOff x="180662" y="1653960"/>
            <a:chExt cx="8711818" cy="2927168"/>
          </a:xfrm>
        </p:grpSpPr>
        <p:sp>
          <p:nvSpPr>
            <p:cNvPr id="5" name="Полилиния 4"/>
            <p:cNvSpPr/>
            <p:nvPr/>
          </p:nvSpPr>
          <p:spPr>
            <a:xfrm>
              <a:off x="4484092" y="2287584"/>
              <a:ext cx="2299986" cy="36728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0294"/>
                  </a:lnTo>
                  <a:lnTo>
                    <a:pt x="2299986" y="250294"/>
                  </a:lnTo>
                  <a:lnTo>
                    <a:pt x="2299986" y="367284"/>
                  </a:ln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олилиния 6"/>
            <p:cNvSpPr/>
            <p:nvPr/>
          </p:nvSpPr>
          <p:spPr>
            <a:xfrm>
              <a:off x="2200012" y="2287584"/>
              <a:ext cx="2284080" cy="37597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284080" y="0"/>
                  </a:moveTo>
                  <a:lnTo>
                    <a:pt x="2284080" y="258986"/>
                  </a:lnTo>
                  <a:lnTo>
                    <a:pt x="0" y="258986"/>
                  </a:lnTo>
                  <a:lnTo>
                    <a:pt x="0" y="375977"/>
                  </a:ln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2633621" y="1653960"/>
              <a:ext cx="3981579" cy="766927"/>
            </a:xfrm>
            <a:custGeom>
              <a:avLst/>
              <a:gdLst>
                <a:gd name="connsiteX0" fmla="*/ 0 w 3981579"/>
                <a:gd name="connsiteY0" fmla="*/ 76693 h 766927"/>
                <a:gd name="connsiteX1" fmla="*/ 76693 w 3981579"/>
                <a:gd name="connsiteY1" fmla="*/ 0 h 766927"/>
                <a:gd name="connsiteX2" fmla="*/ 3904886 w 3981579"/>
                <a:gd name="connsiteY2" fmla="*/ 0 h 766927"/>
                <a:gd name="connsiteX3" fmla="*/ 3981579 w 3981579"/>
                <a:gd name="connsiteY3" fmla="*/ 76693 h 766927"/>
                <a:gd name="connsiteX4" fmla="*/ 3981579 w 3981579"/>
                <a:gd name="connsiteY4" fmla="*/ 690234 h 766927"/>
                <a:gd name="connsiteX5" fmla="*/ 3904886 w 3981579"/>
                <a:gd name="connsiteY5" fmla="*/ 766927 h 766927"/>
                <a:gd name="connsiteX6" fmla="*/ 76693 w 3981579"/>
                <a:gd name="connsiteY6" fmla="*/ 766927 h 766927"/>
                <a:gd name="connsiteX7" fmla="*/ 0 w 3981579"/>
                <a:gd name="connsiteY7" fmla="*/ 690234 h 766927"/>
                <a:gd name="connsiteX8" fmla="*/ 0 w 3981579"/>
                <a:gd name="connsiteY8" fmla="*/ 76693 h 766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81579" h="766927">
                  <a:moveTo>
                    <a:pt x="0" y="76693"/>
                  </a:moveTo>
                  <a:cubicBezTo>
                    <a:pt x="0" y="34337"/>
                    <a:pt x="34337" y="0"/>
                    <a:pt x="76693" y="0"/>
                  </a:cubicBezTo>
                  <a:lnTo>
                    <a:pt x="3904886" y="0"/>
                  </a:lnTo>
                  <a:cubicBezTo>
                    <a:pt x="3947242" y="0"/>
                    <a:pt x="3981579" y="34337"/>
                    <a:pt x="3981579" y="76693"/>
                  </a:cubicBezTo>
                  <a:lnTo>
                    <a:pt x="3981579" y="690234"/>
                  </a:lnTo>
                  <a:cubicBezTo>
                    <a:pt x="3981579" y="732590"/>
                    <a:pt x="3947242" y="766927"/>
                    <a:pt x="3904886" y="766927"/>
                  </a:cubicBezTo>
                  <a:lnTo>
                    <a:pt x="76693" y="766927"/>
                  </a:lnTo>
                  <a:cubicBezTo>
                    <a:pt x="34337" y="766927"/>
                    <a:pt x="0" y="732590"/>
                    <a:pt x="0" y="690234"/>
                  </a:cubicBezTo>
                  <a:lnTo>
                    <a:pt x="0" y="7669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9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043" tIns="91043" rIns="91043" bIns="9104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В рамках данной программы </a:t>
              </a:r>
              <a:r>
                <a:rPr lang="ru-RU" dirty="0">
                  <a:solidFill>
                    <a:schemeClr val="accent2">
                      <a:lumMod val="50000"/>
                    </a:schemeClr>
                  </a:solidFill>
                </a:rPr>
                <a:t>осуществлялись </a:t>
              </a:r>
              <a:r>
                <a:rPr lang="ru-RU" sz="18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расходы на следующие цели</a:t>
              </a:r>
              <a:endParaRPr lang="ru-RU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80662" y="2796865"/>
              <a:ext cx="4391337" cy="1784263"/>
            </a:xfrm>
            <a:custGeom>
              <a:avLst/>
              <a:gdLst>
                <a:gd name="connsiteX0" fmla="*/ 0 w 4319334"/>
                <a:gd name="connsiteY0" fmla="*/ 152528 h 1525281"/>
                <a:gd name="connsiteX1" fmla="*/ 152528 w 4319334"/>
                <a:gd name="connsiteY1" fmla="*/ 0 h 1525281"/>
                <a:gd name="connsiteX2" fmla="*/ 4166806 w 4319334"/>
                <a:gd name="connsiteY2" fmla="*/ 0 h 1525281"/>
                <a:gd name="connsiteX3" fmla="*/ 4319334 w 4319334"/>
                <a:gd name="connsiteY3" fmla="*/ 152528 h 1525281"/>
                <a:gd name="connsiteX4" fmla="*/ 4319334 w 4319334"/>
                <a:gd name="connsiteY4" fmla="*/ 1372753 h 1525281"/>
                <a:gd name="connsiteX5" fmla="*/ 4166806 w 4319334"/>
                <a:gd name="connsiteY5" fmla="*/ 1525281 h 1525281"/>
                <a:gd name="connsiteX6" fmla="*/ 152528 w 4319334"/>
                <a:gd name="connsiteY6" fmla="*/ 1525281 h 1525281"/>
                <a:gd name="connsiteX7" fmla="*/ 0 w 4319334"/>
                <a:gd name="connsiteY7" fmla="*/ 1372753 h 1525281"/>
                <a:gd name="connsiteX8" fmla="*/ 0 w 4319334"/>
                <a:gd name="connsiteY8" fmla="*/ 152528 h 152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9334" h="1525281">
                  <a:moveTo>
                    <a:pt x="0" y="152528"/>
                  </a:moveTo>
                  <a:cubicBezTo>
                    <a:pt x="0" y="68289"/>
                    <a:pt x="68289" y="0"/>
                    <a:pt x="152528" y="0"/>
                  </a:cubicBezTo>
                  <a:lnTo>
                    <a:pt x="4166806" y="0"/>
                  </a:lnTo>
                  <a:cubicBezTo>
                    <a:pt x="4251045" y="0"/>
                    <a:pt x="4319334" y="68289"/>
                    <a:pt x="4319334" y="152528"/>
                  </a:cubicBezTo>
                  <a:lnTo>
                    <a:pt x="4319334" y="1372753"/>
                  </a:lnTo>
                  <a:cubicBezTo>
                    <a:pt x="4319334" y="1456992"/>
                    <a:pt x="4251045" y="1525281"/>
                    <a:pt x="4166806" y="1525281"/>
                  </a:cubicBezTo>
                  <a:lnTo>
                    <a:pt x="152528" y="1525281"/>
                  </a:lnTo>
                  <a:cubicBezTo>
                    <a:pt x="68289" y="1525281"/>
                    <a:pt x="0" y="1456992"/>
                    <a:pt x="0" y="1372753"/>
                  </a:cubicBezTo>
                  <a:lnTo>
                    <a:pt x="0" y="15252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254" tIns="113254" rIns="113254" bIns="113254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проведение мероприятий, конкурсов</a:t>
              </a:r>
            </a:p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4741929" y="2788172"/>
              <a:ext cx="4150551" cy="1792956"/>
            </a:xfrm>
            <a:custGeom>
              <a:avLst/>
              <a:gdLst>
                <a:gd name="connsiteX0" fmla="*/ 0 w 4364936"/>
                <a:gd name="connsiteY0" fmla="*/ 151514 h 1515137"/>
                <a:gd name="connsiteX1" fmla="*/ 151514 w 4364936"/>
                <a:gd name="connsiteY1" fmla="*/ 0 h 1515137"/>
                <a:gd name="connsiteX2" fmla="*/ 4213422 w 4364936"/>
                <a:gd name="connsiteY2" fmla="*/ 0 h 1515137"/>
                <a:gd name="connsiteX3" fmla="*/ 4364936 w 4364936"/>
                <a:gd name="connsiteY3" fmla="*/ 151514 h 1515137"/>
                <a:gd name="connsiteX4" fmla="*/ 4364936 w 4364936"/>
                <a:gd name="connsiteY4" fmla="*/ 1363623 h 1515137"/>
                <a:gd name="connsiteX5" fmla="*/ 4213422 w 4364936"/>
                <a:gd name="connsiteY5" fmla="*/ 1515137 h 1515137"/>
                <a:gd name="connsiteX6" fmla="*/ 151514 w 4364936"/>
                <a:gd name="connsiteY6" fmla="*/ 1515137 h 1515137"/>
                <a:gd name="connsiteX7" fmla="*/ 0 w 4364936"/>
                <a:gd name="connsiteY7" fmla="*/ 1363623 h 1515137"/>
                <a:gd name="connsiteX8" fmla="*/ 0 w 4364936"/>
                <a:gd name="connsiteY8" fmla="*/ 151514 h 151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4936" h="1515137">
                  <a:moveTo>
                    <a:pt x="0" y="151514"/>
                  </a:moveTo>
                  <a:cubicBezTo>
                    <a:pt x="0" y="67835"/>
                    <a:pt x="67835" y="0"/>
                    <a:pt x="151514" y="0"/>
                  </a:cubicBezTo>
                  <a:lnTo>
                    <a:pt x="4213422" y="0"/>
                  </a:lnTo>
                  <a:cubicBezTo>
                    <a:pt x="4297101" y="0"/>
                    <a:pt x="4364936" y="67835"/>
                    <a:pt x="4364936" y="151514"/>
                  </a:cubicBezTo>
                  <a:lnTo>
                    <a:pt x="4364936" y="1363623"/>
                  </a:lnTo>
                  <a:cubicBezTo>
                    <a:pt x="4364936" y="1447302"/>
                    <a:pt x="4297101" y="1515137"/>
                    <a:pt x="4213422" y="1515137"/>
                  </a:cubicBezTo>
                  <a:lnTo>
                    <a:pt x="151514" y="1515137"/>
                  </a:lnTo>
                  <a:cubicBezTo>
                    <a:pt x="67835" y="1515137"/>
                    <a:pt x="0" y="1447302"/>
                    <a:pt x="0" y="1363623"/>
                  </a:cubicBezTo>
                  <a:lnTo>
                    <a:pt x="0" y="15151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9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2957" tIns="112957" rIns="112957" bIns="112957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обеспечение деятельности муниципального казенного учреждения "Молодежный центр Туапсинского района" и муниципального бюджетного учреждения "Патриотический центр Туапсинского района</a:t>
              </a:r>
              <a:endParaRPr lang="ru-RU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25144"/>
            <a:ext cx="2396370" cy="180020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629584"/>
            <a:ext cx="2160240" cy="1872208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2583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600" b="1" cap="all">
                <a:ln w="9000" cmpd="sng">
                  <a:solidFill>
                    <a:schemeClr val="accent6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Муниципальная </a:t>
            </a:r>
            <a:r>
              <a:rPr lang="ru-RU" sz="1600" b="1" cap="all" smtClean="0">
                <a:ln w="9000" cmpd="sng">
                  <a:solidFill>
                    <a:schemeClr val="accent6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ведомственная программа</a:t>
            </a:r>
            <a:r>
              <a:rPr lang="ru-RU" sz="1600" b="1" cap="all" dirty="0">
                <a:ln w="9000" cmpd="sng">
                  <a:solidFill>
                    <a:schemeClr val="accent6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1600" b="1" cap="all" dirty="0">
                <a:ln w="9000" cmpd="sng">
                  <a:solidFill>
                    <a:schemeClr val="accent6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1600" b="1" cap="all" dirty="0">
                <a:ln w="9000" cmpd="sng">
                  <a:solidFill>
                    <a:schemeClr val="accent6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"Развитие агропромышленного комплекса на территории МО Туапсинский район</a:t>
            </a:r>
            <a:r>
              <a:rPr lang="ru-RU" sz="1600" b="1" cap="all" dirty="0" smtClean="0">
                <a:ln w="9000" cmpd="sng">
                  <a:solidFill>
                    <a:schemeClr val="accent6">
                      <a:lumMod val="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"</a:t>
            </a:r>
            <a:endParaRPr lang="ru-RU" sz="1600" b="1" cap="all" dirty="0">
              <a:ln w="9000" cmpd="sng">
                <a:solidFill>
                  <a:schemeClr val="accent6">
                    <a:lumMod val="1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\\Server38\53\Общий доступ 2016\Исполнение бюджета решение\БЮДЖЕТ ДЛЯ  ГРАЖДАН\КАРТИНКИ\КАРТИНКИ для БЮДЖЕТА ДЛЯ ГРАЖДАН\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169618"/>
            <a:ext cx="3087688" cy="259032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849922186"/>
              </p:ext>
            </p:extLst>
          </p:nvPr>
        </p:nvGraphicFramePr>
        <p:xfrm>
          <a:off x="107504" y="1628800"/>
          <a:ext cx="892899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Блок-схема: решение 7"/>
          <p:cNvSpPr/>
          <p:nvPr/>
        </p:nvSpPr>
        <p:spPr>
          <a:xfrm>
            <a:off x="1547664" y="933697"/>
            <a:ext cx="5976664" cy="720080"/>
          </a:xfrm>
          <a:prstGeom prst="flowChartDecisi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rgbClr val="FFC000"/>
                  </a:solidFill>
                </a:ln>
              </a:rPr>
              <a:t>Расходы - 2 962,3 тыс. руб.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93096"/>
            <a:ext cx="3024336" cy="230425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35632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32440" cy="110189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800" b="1" dirty="0">
                <a:ln w="1905"/>
                <a:gradFill>
                  <a:gsLst>
                    <a:gs pos="45820">
                      <a:srgbClr val="E2AFA9"/>
                    </a:gs>
                    <a:gs pos="22915">
                      <a:srgbClr val="D3BAB0"/>
                    </a:gs>
                    <a:gs pos="33306">
                      <a:srgbClr val="DAB5AD"/>
                    </a:gs>
                    <a:gs pos="0">
                      <a:schemeClr val="bg2">
                        <a:lumMod val="40000"/>
                        <a:lumOff val="6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программа</a:t>
            </a:r>
            <a:br>
              <a:rPr lang="ru-RU" sz="1800" b="1" dirty="0">
                <a:ln w="1905"/>
                <a:gradFill>
                  <a:gsLst>
                    <a:gs pos="45820">
                      <a:srgbClr val="E2AFA9"/>
                    </a:gs>
                    <a:gs pos="22915">
                      <a:srgbClr val="D3BAB0"/>
                    </a:gs>
                    <a:gs pos="33306">
                      <a:srgbClr val="DAB5AD"/>
                    </a:gs>
                    <a:gs pos="0">
                      <a:schemeClr val="bg2">
                        <a:lumMod val="40000"/>
                        <a:lumOff val="6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>
                <a:ln w="1905"/>
                <a:gradFill>
                  <a:gsLst>
                    <a:gs pos="45820">
                      <a:srgbClr val="E2AFA9"/>
                    </a:gs>
                    <a:gs pos="22915">
                      <a:srgbClr val="D3BAB0"/>
                    </a:gs>
                    <a:gs pos="33306">
                      <a:srgbClr val="DAB5AD"/>
                    </a:gs>
                    <a:gs pos="0">
                      <a:schemeClr val="bg2">
                        <a:lumMod val="40000"/>
                        <a:lumOff val="6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"По улучшению положения детей в муниципальном образовании Туапсинский район</a:t>
            </a:r>
            <a:r>
              <a:rPr lang="ru-RU" sz="1800" b="1" dirty="0" smtClean="0">
                <a:ln w="1905"/>
                <a:gradFill>
                  <a:gsLst>
                    <a:gs pos="45820">
                      <a:srgbClr val="E2AFA9"/>
                    </a:gs>
                    <a:gs pos="22915">
                      <a:srgbClr val="D3BAB0"/>
                    </a:gs>
                    <a:gs pos="33306">
                      <a:srgbClr val="DAB5AD"/>
                    </a:gs>
                    <a:gs pos="0">
                      <a:schemeClr val="bg2">
                        <a:lumMod val="40000"/>
                        <a:lumOff val="6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</a:t>
            </a:r>
            <a:endParaRPr lang="ru-RU" sz="1800" b="1" dirty="0">
              <a:ln w="1905"/>
              <a:gradFill>
                <a:gsLst>
                  <a:gs pos="45820">
                    <a:srgbClr val="E2AFA9"/>
                  </a:gs>
                  <a:gs pos="22915">
                    <a:srgbClr val="D3BAB0"/>
                  </a:gs>
                  <a:gs pos="33306">
                    <a:srgbClr val="DAB5AD"/>
                  </a:gs>
                  <a:gs pos="0">
                    <a:schemeClr val="bg2">
                      <a:lumMod val="40000"/>
                      <a:lumOff val="6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75965249"/>
              </p:ext>
            </p:extLst>
          </p:nvPr>
        </p:nvGraphicFramePr>
        <p:xfrm>
          <a:off x="179512" y="1844824"/>
          <a:ext cx="8784976" cy="222642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3961657"/>
                <a:gridCol w="4823319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Подпрограмма "Дети и семья" - 120,6 тыс.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оплата за призы, подарки участникам мероприятий 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00573930"/>
              </p:ext>
            </p:extLst>
          </p:nvPr>
        </p:nvGraphicFramePr>
        <p:xfrm>
          <a:off x="179512" y="2204864"/>
          <a:ext cx="8784976" cy="22264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961657"/>
                <a:gridCol w="4823319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"Дети-сироты" - 46,4 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оплата за призы, подарки участникам мероприятий 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7815842"/>
              </p:ext>
            </p:extLst>
          </p:nvPr>
        </p:nvGraphicFramePr>
        <p:xfrm>
          <a:off x="179512" y="2612364"/>
          <a:ext cx="8784976" cy="64936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961658"/>
                <a:gridCol w="4823318"/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"Организация отдыха, оздоровления и занятости детей"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11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690,3 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организация и проведение на базе образовательных учреждений лагерей дневного пребывания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37649812"/>
              </p:ext>
            </p:extLst>
          </p:nvPr>
        </p:nvGraphicFramePr>
        <p:xfrm>
          <a:off x="179512" y="3422382"/>
          <a:ext cx="8784976" cy="43600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961658"/>
                <a:gridCol w="4823318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"Одаренные дети"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350,5 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проведение мероприятий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sp>
        <p:nvSpPr>
          <p:cNvPr id="9" name="Блок-схема: знак завершения 8"/>
          <p:cNvSpPr/>
          <p:nvPr/>
        </p:nvSpPr>
        <p:spPr>
          <a:xfrm>
            <a:off x="2699792" y="1484784"/>
            <a:ext cx="4248472" cy="324036"/>
          </a:xfrm>
          <a:prstGeom prst="flowChartTerminator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  <a:effectLst/>
              </a:rPr>
              <a:t>Расходы - 45 191,8 тыс. руб.</a:t>
            </a:r>
          </a:p>
        </p:txBody>
      </p:sp>
      <p:pic>
        <p:nvPicPr>
          <p:cNvPr id="10" name="Рисунок 9" descr="\\Server38\53\БЮДЖЕТ 2016\БЮДЖЕТ ДЛЯ ГРАЖДАН\КАРТИНКИ БЮДЖЕТ ДЛЯ ГРАЖДАН\7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531" y="4089673"/>
            <a:ext cx="3024188" cy="255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\\Server38\53\БЮДЖЕТ 2016\БЮДЖЕТ ДЛЯ ГРАЖДАН\КАРТИНКИ БЮДЖЕТ ДЛЯ ГРАЖДАН\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1994" y="4081735"/>
            <a:ext cx="4294188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001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-5680"/>
            <a:ext cx="9108504" cy="10801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800" b="1" dirty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программа</a:t>
            </a:r>
            <a:br>
              <a:rPr lang="ru-RU" sz="1800" b="1" dirty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"По улучшению положения детей в муниципальном образовании </a:t>
            </a:r>
            <a:r>
              <a:rPr lang="ru-RU" sz="1800" b="1" dirty="0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1800" b="1" dirty="0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Туапсинский </a:t>
            </a:r>
            <a:r>
              <a:rPr lang="ru-RU" sz="1800" b="1" dirty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район</a:t>
            </a:r>
            <a:r>
              <a:rPr lang="ru-RU" sz="1800" b="1" dirty="0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</a:t>
            </a:r>
            <a:endParaRPr lang="ru-RU" sz="1800" b="1" dirty="0">
              <a:ln w="1905"/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27620" y="1679800"/>
            <a:ext cx="2718931" cy="2109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100" dirty="0">
                <a:solidFill>
                  <a:srgbClr val="002060"/>
                </a:solidFill>
              </a:rPr>
              <a:t>на осуществление отдельных полномочий Краснодарского края на выплату единовременного пособия детям-сиротам и детям, оставшимся без попечения родителей, и лицам из их числа на государственную регистрацию права собственности (права пожизненного наследуемого владения), за исключением жилых помещений, приобретенных за счет средств краевого бюджета</a:t>
            </a:r>
            <a:endParaRPr lang="ru-RU" sz="1100" i="1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84824" y="1916832"/>
            <a:ext cx="2736304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100" dirty="0">
                <a:solidFill>
                  <a:srgbClr val="002060"/>
                </a:solidFill>
              </a:rPr>
              <a:t>на осуществление отдельных полномочий Краснодарского края на предоставление ежемесячных денежных выплат на содержание детей-сирот и детей, оставшихся без попечения родителей, находящихся под опекой (попечительством) или переданных на воспитание в приемные семьи </a:t>
            </a:r>
            <a:endParaRPr lang="ru-RU" sz="1100" i="1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8599" y="2579900"/>
            <a:ext cx="2448272" cy="1418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100" dirty="0">
                <a:solidFill>
                  <a:srgbClr val="002060"/>
                </a:solidFill>
              </a:rPr>
              <a:t>на осуществление отдельных полномочий Краснодарского края на обеспечение выплаты ежемесячного вознаграждения, причитающегося приемным родителям за оказание услуг по воспитанию приемных детей</a:t>
            </a:r>
            <a:endParaRPr lang="ru-RU" sz="1100" i="1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5536" y="3933056"/>
            <a:ext cx="2808312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100" dirty="0">
                <a:solidFill>
                  <a:srgbClr val="002060"/>
                </a:solidFill>
              </a:rPr>
              <a:t>на осуществление отдельных полномочий Краснодарского края на выплату денежных средств на обеспечение бесплатного проезда на городском, пригородном, в сельской местности - на внутрирайонном транспорте (кроме такси) детей-сирот и детей, оставшихся без попечения родителей, находящихся под опекой (попечительством) или на воспитании в приемных семьях (за исключением детей, обучающихся в федеральных образовательных учреждениях) </a:t>
            </a:r>
            <a:endParaRPr lang="ru-RU" sz="1100" i="1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04187" y="4347716"/>
            <a:ext cx="2505569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100" dirty="0">
                <a:solidFill>
                  <a:srgbClr val="002060"/>
                </a:solidFill>
              </a:rPr>
              <a:t>на осуществление отдельных полномочий Краснодарского края на ежемесячные денежные выплаты на содержание детей-сирот и детей, оставшихся без попечения родителей, переданных на патронатное воспитание</a:t>
            </a:r>
            <a:endParaRPr lang="ru-RU" sz="1100" i="1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07904" y="4073376"/>
            <a:ext cx="2216012" cy="25649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100" dirty="0">
                <a:solidFill>
                  <a:srgbClr val="002060"/>
                </a:solidFill>
              </a:rPr>
              <a:t>на осуществление отдельных полномочий Краснодарского края на выплаты ежемесячного вознаграждения, причитающегося патронатным воспитателям за оказание услуг по осуществлению патронатного воспитания, социального патроната и </a:t>
            </a:r>
            <a:r>
              <a:rPr lang="ru-RU" sz="1100" dirty="0" err="1">
                <a:solidFill>
                  <a:srgbClr val="002060"/>
                </a:solidFill>
              </a:rPr>
              <a:t>постинтернатного</a:t>
            </a:r>
            <a:r>
              <a:rPr lang="ru-RU" sz="1100" dirty="0">
                <a:solidFill>
                  <a:srgbClr val="002060"/>
                </a:solidFill>
              </a:rPr>
              <a:t> сопровождения</a:t>
            </a:r>
            <a:endParaRPr lang="ru-RU" sz="1100" i="1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146551" y="1052736"/>
            <a:ext cx="3312368" cy="1274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dirty="0">
                <a:solidFill>
                  <a:srgbClr val="002060"/>
                </a:solidFill>
              </a:rPr>
              <a:t>Отдельные мероприятия программы </a:t>
            </a:r>
            <a:r>
              <a:rPr lang="ru-RU" dirty="0" smtClean="0">
                <a:solidFill>
                  <a:srgbClr val="002060"/>
                </a:solidFill>
              </a:rPr>
              <a:t>– </a:t>
            </a:r>
          </a:p>
          <a:p>
            <a:pPr algn="ctr" fontAlgn="ctr"/>
            <a:r>
              <a:rPr lang="ru-RU" dirty="0" smtClean="0">
                <a:solidFill>
                  <a:srgbClr val="002060"/>
                </a:solidFill>
              </a:rPr>
              <a:t>32 </a:t>
            </a:r>
            <a:r>
              <a:rPr lang="ru-RU" dirty="0">
                <a:solidFill>
                  <a:srgbClr val="002060"/>
                </a:solidFill>
              </a:rPr>
              <a:t>984,0 тыс. руб.</a:t>
            </a:r>
            <a:endParaRPr lang="ru-RU" b="1" dirty="0">
              <a:solidFill>
                <a:srgbClr val="00206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10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Муниципальная программа</a:t>
            </a:r>
            <a:b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"Развитие здравоохранения муниципального образования </a:t>
            </a:r>
            <a:r>
              <a:rPr lang="ru-RU" sz="1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Туапсинский </a:t>
            </a:r>
            <a:r>
              <a:rPr lang="ru-RU" sz="1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район</a:t>
            </a:r>
            <a:r>
              <a:rPr lang="ru-RU" sz="1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"</a:t>
            </a:r>
            <a:endParaRPr lang="ru-RU" sz="1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7025167"/>
              </p:ext>
            </p:extLst>
          </p:nvPr>
        </p:nvGraphicFramePr>
        <p:xfrm>
          <a:off x="251520" y="692696"/>
          <a:ext cx="8712967" cy="382381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872208"/>
                <a:gridCol w="6840759"/>
              </a:tblGrid>
              <a:tr h="212158">
                <a:tc rowSpan="6">
                  <a:txBody>
                    <a:bodyPr/>
                    <a:lstStyle/>
                    <a:p>
                      <a:pPr algn="ctr" fontAlgn="ctr"/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/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/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/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/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"Обеспечение деятельности учреждений здравоохранения" 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</a:t>
                      </a:r>
                    </a:p>
                    <a:p>
                      <a:pPr algn="ctr" fontAlgn="ctr"/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91 044,5 тыс. руб.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улучшение лекарственного обеспечения граждан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4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государственных полномочий по реализации в муниципальных учреждениях здравоохранения Краснодарского края мероприятий по профилактике терроризма в Краснодарском крае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24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дополнительная денежная компенсация на усиленное питание донору, безвозмездно сдавшему кровь и (или) ее компоненты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29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жертвам политических репрессий, труженикам тыла, ветеранам труда, ветеранам военной службы, достигшим возраста, дающего право на пенсию по старости, в бесплатном изготовлении и ремонте зубных протезов (кроме изготовленных из драгоценных металлов) в сложных клинических случаях зубопротезирования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34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организации оказания медицинской помощи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169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отдельным группам населения в обеспечении лекарственными средствами и изделиями медицинского назначения, кроме групп населения, получающих инсулины,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таблетированные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сахароснижающие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препараты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, средства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самоконтроля и диагностические средства, либо перенесших пересадки органов и тканей, получающих 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иммунодепрессанты 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3783446"/>
              </p:ext>
            </p:extLst>
          </p:nvPr>
        </p:nvGraphicFramePr>
        <p:xfrm>
          <a:off x="251520" y="4581128"/>
          <a:ext cx="8712968" cy="78606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354992"/>
                <a:gridCol w="4357976"/>
              </a:tblGrid>
              <a:tr h="3619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"Улучшение кадрового обеспечения в сфере "Здравоохранения" - 4 496,7 тыс. руб.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solidFill>
                            <a:srgbClr val="002060"/>
                          </a:solidFill>
                          <a:effectLst/>
                        </a:rPr>
                        <a:t>социальные выплаты на оплату жилого помещения по договору найма</a:t>
                      </a:r>
                      <a:endParaRPr lang="ru-RU" sz="1300" b="0" i="1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  <a:tr h="380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повышение квалификации работников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pic>
        <p:nvPicPr>
          <p:cNvPr id="6" name="Рисунок 5" descr="\\Server38\53\БЮДЖЕТ 2016\БЮДЖЕТ ДЛЯ ГРАЖДАН\КАРТИНКИ БЮДЖЕТ ДЛЯ ГРАЖДАН\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5373216"/>
            <a:ext cx="2520279" cy="14315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Рисунок 6" descr="\\Server38\53\БЮДЖЕТ 2015\БЮДЖЕТ ДЛЯ ГРАЖДАН\КАРТИНКИ для БЮДЖЕТА ДЛЯ ГРАЖДАН\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5373216"/>
            <a:ext cx="2639195" cy="14315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Рисунок 7" descr="\\Server38\53\Общий доступ 2016\Исполнение бюджета решение\БЮДЖЕТ ДЛЯ  ГРАЖДАН\КАРТИНКИ\pov_kval1.jpg"/>
          <p:cNvPicPr/>
          <p:nvPr/>
        </p:nvPicPr>
        <p:blipFill rotWithShape="1">
          <a:blip r:embed="rId4" cstate="print"/>
          <a:srcRect b="20777"/>
          <a:stretch/>
        </p:blipFill>
        <p:spPr bwMode="auto">
          <a:xfrm>
            <a:off x="2843808" y="5373217"/>
            <a:ext cx="3384376" cy="143155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7-конечная звезда 2"/>
          <p:cNvSpPr/>
          <p:nvPr/>
        </p:nvSpPr>
        <p:spPr>
          <a:xfrm>
            <a:off x="235287" y="652954"/>
            <a:ext cx="1888441" cy="1767934"/>
          </a:xfrm>
          <a:prstGeom prst="star7">
            <a:avLst>
              <a:gd name="adj" fmla="val 30050"/>
              <a:gd name="hf" fmla="val 102572"/>
              <a:gd name="vf" fmla="val 10521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Расходы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– 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95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541,2 тыс. руб</a:t>
            </a:r>
            <a:r>
              <a:rPr lang="ru-RU" sz="1400" dirty="0">
                <a:ln>
                  <a:solidFill>
                    <a:srgbClr val="FFC000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21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bg2">
                <a:lumMod val="60000"/>
                <a:lumOff val="40000"/>
              </a:schemeClr>
            </a:gs>
            <a:gs pos="0">
              <a:schemeClr val="bg2">
                <a:lumMod val="20000"/>
                <a:lumOff val="80000"/>
              </a:schemeClr>
            </a:gs>
            <a:gs pos="55000">
              <a:schemeClr val="bg2">
                <a:lumMod val="40000"/>
                <a:lumOff val="60000"/>
              </a:schemeClr>
            </a:gs>
            <a:gs pos="100000">
              <a:schemeClr val="bg2">
                <a:lumMod val="7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ln w="10541" cmpd="sng">
                  <a:noFill/>
                  <a:prstDash val="solid"/>
                </a:ln>
                <a:solidFill>
                  <a:schemeClr val="accent6">
                    <a:lumMod val="90000"/>
                  </a:schemeClr>
                </a:solidFill>
              </a:rPr>
              <a:t>Муниципальная программа</a:t>
            </a:r>
            <a:br>
              <a:rPr lang="ru-RU" sz="2000" b="1" dirty="0">
                <a:ln w="10541" cmpd="sng">
                  <a:noFill/>
                  <a:prstDash val="solid"/>
                </a:ln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b="1" dirty="0">
                <a:ln w="10541" cmpd="sng">
                  <a:noFill/>
                  <a:prstDash val="solid"/>
                </a:ln>
                <a:solidFill>
                  <a:schemeClr val="accent6">
                    <a:lumMod val="90000"/>
                  </a:schemeClr>
                </a:solidFill>
              </a:rPr>
              <a:t> "Гармонизация межнациональных отношений и развития национальных культур в муниципальном образовании Туапсинский район</a:t>
            </a: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chemeClr val="accent6">
                    <a:lumMod val="90000"/>
                  </a:schemeClr>
                </a:solidFill>
              </a:rPr>
              <a:t>"</a:t>
            </a:r>
            <a:endParaRPr lang="ru-RU" sz="2000" b="1" dirty="0">
              <a:ln w="10541" cmpd="sng">
                <a:noFill/>
                <a:prstDash val="solid"/>
              </a:ln>
              <a:solidFill>
                <a:schemeClr val="accent6">
                  <a:lumMod val="9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204864"/>
            <a:ext cx="91085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</a:rPr>
              <a:t>В рамках данной программы осуществлялись расходы на проведение концертов творческих коллективов</a:t>
            </a:r>
          </a:p>
        </p:txBody>
      </p:sp>
      <p:pic>
        <p:nvPicPr>
          <p:cNvPr id="5" name="Рисунок 4" descr="\\Server38\53\Общий доступ 2016\Исполнение бюджета решение\БЮДЖЕТ ДЛЯ  ГРАЖДАН\КАРТИНКИ\КАРТИНКИ для БЮДЖЕТА ДЛЯ ГРАЖДАН\картинки для бюджета\слайд 25,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662768"/>
            <a:ext cx="3096344" cy="295232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860032" y="1511430"/>
            <a:ext cx="3960440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Расходы - 877,1 тыс. руб.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136" y="3969062"/>
            <a:ext cx="3023338" cy="2448271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9080"/>
            <a:ext cx="2692974" cy="208823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27660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Муниципальная программа</a:t>
            </a:r>
            <a:b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"Защита населения и территории от чрезвычайных ситуаций, обеспечение пожарной безопасности"</a:t>
            </a:r>
            <a:r>
              <a:rPr lang="en-US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- 41 678,7 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4169708"/>
              </p:ext>
            </p:extLst>
          </p:nvPr>
        </p:nvGraphicFramePr>
        <p:xfrm>
          <a:off x="107504" y="1844824"/>
          <a:ext cx="8928992" cy="832242"/>
        </p:xfrm>
        <a:graphic>
          <a:graphicData uri="http://schemas.openxmlformats.org/drawingml/2006/table">
            <a:tbl>
              <a:tblPr>
                <a:tableStyleId>{AF606853-7671-496A-8E4F-DF71F8EC918B}</a:tableStyleId>
              </a:tblPr>
              <a:tblGrid>
                <a:gridCol w="4026603"/>
                <a:gridCol w="4902389"/>
              </a:tblGrid>
              <a:tr h="4083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Подпрограмма "Служба 112" </a:t>
                      </a:r>
                      <a:r>
                        <a:rPr lang="ru-RU" sz="1800" u="none" strike="noStrike" dirty="0" smtClean="0">
                          <a:effectLst/>
                        </a:rPr>
                        <a:t>– </a:t>
                      </a:r>
                    </a:p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12 </a:t>
                      </a:r>
                      <a:r>
                        <a:rPr lang="ru-RU" sz="1800" u="none" strike="noStrike" dirty="0">
                          <a:effectLst/>
                        </a:rPr>
                        <a:t>898,8 тыс. руб.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 содержание ситуационного центра «Службы 112» МКУ «Спасательная служба Туапсинского района»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2378450"/>
              </p:ext>
            </p:extLst>
          </p:nvPr>
        </p:nvGraphicFramePr>
        <p:xfrm>
          <a:off x="107504" y="2780928"/>
          <a:ext cx="8928992" cy="832242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4026602"/>
                <a:gridCol w="4902390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Подпрограмма "Обеспечение пожарной безопасности" </a:t>
                      </a:r>
                      <a:r>
                        <a:rPr lang="ru-RU" sz="1800" u="none" strike="noStrike" dirty="0" smtClean="0">
                          <a:effectLst/>
                        </a:rPr>
                        <a:t>– </a:t>
                      </a:r>
                    </a:p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5 </a:t>
                      </a:r>
                      <a:r>
                        <a:rPr lang="ru-RU" sz="1800" u="none" strike="noStrike" dirty="0">
                          <a:effectLst/>
                        </a:rPr>
                        <a:t>806,8 тыс. руб.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 обеспечение деятельности противопожарного отделения МКУ «Спасательная служба Туапсинского района»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1218967"/>
              </p:ext>
            </p:extLst>
          </p:nvPr>
        </p:nvGraphicFramePr>
        <p:xfrm>
          <a:off x="107504" y="3717032"/>
          <a:ext cx="8928992" cy="832242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4026602"/>
                <a:gridCol w="4902390"/>
              </a:tblGrid>
              <a:tr h="457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Подпрограмма "Предупреждение, спасение, помощь" - 22 973,1 тыс. руб.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 содержание аварийно-спасательной службы, обеспечение безопасности людей на водных объектах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pic>
        <p:nvPicPr>
          <p:cNvPr id="7" name="Рисунок 6" descr="\\Server38\53\БЮДЖЕТ 2016\БЮДЖЕТ ДЛЯ ГРАЖДАН\КАРТИНКИ БЮДЖЕТ ДЛЯ ГРАЖДАН\7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513736"/>
            <a:ext cx="3106936" cy="224117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Рисунок 8" descr="http://raion-tuapse.ru/images/112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164" y="4725144"/>
            <a:ext cx="2689860" cy="18002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11116"/>
            <a:ext cx="2339305" cy="1636085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5302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7" y="476672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программа</a:t>
            </a:r>
            <a:br>
              <a:rPr lang="ru-RU" sz="2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«Поддержка </a:t>
            </a:r>
            <a:r>
              <a:rPr lang="ru-RU" sz="2800" b="1" dirty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малого и среднего предпринимательства на территории муниципального образования Туапсинский </a:t>
            </a:r>
            <a:r>
              <a:rPr lang="ru-RU" sz="28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район»</a:t>
            </a:r>
            <a:endParaRPr lang="ru-RU" sz="2800" b="1" dirty="0">
              <a:ln w="1905"/>
              <a:solidFill>
                <a:schemeClr val="accent1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 descr="\\Server38\53\Общий доступ 2016\Исполнение бюджета решение\БЮДЖЕТ ДЛЯ  ГРАЖДАН\КАРТИНКИ\lbwguhhambtmw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624" y="4077072"/>
            <a:ext cx="3601319" cy="238918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Рисунок 6" descr="\\Server38\53\Общий доступ 2016\Исполнение бюджета решение\БЮДЖЕТ ДЛЯ  ГРАЖДАН\КАРТИНКИ\малый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152973"/>
            <a:ext cx="4103525" cy="232568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9" name="Пятиугольник 8"/>
          <p:cNvSpPr/>
          <p:nvPr/>
        </p:nvSpPr>
        <p:spPr>
          <a:xfrm>
            <a:off x="467544" y="2060848"/>
            <a:ext cx="5832648" cy="13681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рамках данной программы осуществлялись расходы на выплату субсидий субъектам малого и среднего </a:t>
            </a:r>
            <a:r>
              <a:rPr lang="ru-RU" b="1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предпринимательства – </a:t>
            </a:r>
          </a:p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3 380,3 тыс. рублей</a:t>
            </a:r>
            <a:endParaRPr lang="ru-RU" b="1" dirty="0">
              <a:ln w="12700">
                <a:noFill/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5724128" y="2060848"/>
            <a:ext cx="1368152" cy="136815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6516216" y="2060848"/>
            <a:ext cx="1368152" cy="136815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>
            <a:off x="7308304" y="2060848"/>
            <a:ext cx="1368152" cy="136815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633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Муниципальная программа</a:t>
            </a:r>
            <a:b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"Управление муниципальной собственностью"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Расходы - 15 771,0 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80638254"/>
              </p:ext>
            </p:extLst>
          </p:nvPr>
        </p:nvGraphicFramePr>
        <p:xfrm>
          <a:off x="179512" y="1556792"/>
          <a:ext cx="8784976" cy="49610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410453"/>
                <a:gridCol w="4374523"/>
              </a:tblGrid>
              <a:tr h="37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Подпрограмма "Имущественные отношения" </a:t>
                      </a:r>
                      <a:r>
                        <a:rPr lang="ru-RU" sz="1600" u="none" strike="noStrike" dirty="0" smtClean="0">
                          <a:effectLst/>
                        </a:rPr>
                        <a:t>– </a:t>
                      </a:r>
                      <a:endParaRPr lang="en-US" sz="16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4 </a:t>
                      </a:r>
                      <a:r>
                        <a:rPr lang="ru-RU" sz="1600" u="none" strike="noStrike" dirty="0">
                          <a:effectLst/>
                        </a:rPr>
                        <a:t>399,1 тыс.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20" marR="8420" marT="84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проведение мероприятий по оценке недвижимости муниципальной собственности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20" marR="8420" marT="8420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77320484"/>
              </p:ext>
            </p:extLst>
          </p:nvPr>
        </p:nvGraphicFramePr>
        <p:xfrm>
          <a:off x="179511" y="2257012"/>
          <a:ext cx="8784977" cy="739940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4410453"/>
                <a:gridCol w="4374524"/>
              </a:tblGrid>
              <a:tr h="5894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Подпрограмма "Земельные отношения" </a:t>
                      </a:r>
                      <a:r>
                        <a:rPr lang="ru-RU" sz="1600" u="none" strike="noStrike" dirty="0" smtClean="0">
                          <a:effectLst/>
                        </a:rPr>
                        <a:t>– 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11 </a:t>
                      </a:r>
                      <a:r>
                        <a:rPr lang="ru-RU" sz="1600" u="none" strike="noStrike" dirty="0">
                          <a:effectLst/>
                        </a:rPr>
                        <a:t>242,1 тыс.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20" marR="8420" marT="84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субсидии на выполнение муниципального задания бюджетным учреждением "Комитет земельных отношений"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20" marR="8420" marT="842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31305955"/>
              </p:ext>
            </p:extLst>
          </p:nvPr>
        </p:nvGraphicFramePr>
        <p:xfrm>
          <a:off x="179511" y="3148924"/>
          <a:ext cx="8784977" cy="73994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4410453"/>
                <a:gridCol w="4374524"/>
              </a:tblGrid>
              <a:tr h="479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Подпрограмма "Архитектура и градостроительство" - 129,8 тыс.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20" marR="8420" marT="84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расходы на проведение мероприятий в области строительства, архитектуры и градостроительства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420" marR="8420" marT="8420" marB="0" anchor="ctr"/>
                </a:tc>
              </a:tr>
            </a:tbl>
          </a:graphicData>
        </a:graphic>
      </p:graphicFrame>
      <p:pic>
        <p:nvPicPr>
          <p:cNvPr id="7" name="Рисунок 6" descr="\\Server38\53\БЮДЖЕТ 2016\БЮДЖЕТ ДЛЯ ГРАЖДАН\КАРТИНКИ БЮДЖЕТ ДЛЯ ГРАЖДАН\5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5719" y="4005064"/>
            <a:ext cx="3992563" cy="257174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10900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752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Муниципальная программа</a:t>
            </a:r>
            <a:b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"Экономическое развитие Туапсинского района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"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1517405"/>
              </p:ext>
            </p:extLst>
          </p:nvPr>
        </p:nvGraphicFramePr>
        <p:xfrm>
          <a:off x="107504" y="1268366"/>
          <a:ext cx="8928992" cy="64846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499363"/>
                <a:gridCol w="4429629"/>
              </a:tblGrid>
              <a:tr h="392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"Поддержка некоммерческих организаций и содействие развития гражданского общества"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–6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525,6тыс.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субсидии некоммерческим организациям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2696824"/>
              </p:ext>
            </p:extLst>
          </p:nvPr>
        </p:nvGraphicFramePr>
        <p:xfrm>
          <a:off x="107504" y="1988840"/>
          <a:ext cx="8928992" cy="64846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499363"/>
                <a:gridCol w="4429629"/>
              </a:tblGrid>
              <a:tr h="5044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"Формирование инвестиционной привлекательности муниципального образования Туапсинский район" - 3 796,7 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расходы на участие в форумах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59806622"/>
              </p:ext>
            </p:extLst>
          </p:nvPr>
        </p:nvGraphicFramePr>
        <p:xfrm>
          <a:off x="107504" y="2708920"/>
          <a:ext cx="8928992" cy="64846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499363"/>
                <a:gridCol w="4429629"/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"Развитие пригородного пассажирского транспорта на территории МО Туапсинский район"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4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216,5 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субсидии перевозчикам на возмещение расходов, образующихся от выполнения рейсов на муниципальных пригородных маршрутах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42284187"/>
              </p:ext>
            </p:extLst>
          </p:nvPr>
        </p:nvGraphicFramePr>
        <p:xfrm>
          <a:off x="107504" y="3429000"/>
          <a:ext cx="8928992" cy="171526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499363"/>
                <a:gridCol w="4429629"/>
              </a:tblGrid>
              <a:tr h="9361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"Информационное обеспечение и формирование общественного мнения населения муниципального образования Туапсинский район"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8 509,7 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обслуживание интернет-сайта администрации МО Туапсинский район;  организация информационного обеспечения через радиоэфир в рамках новостных и тематических программ;  организация информационного обеспечения через печатные СМИ МО Туапсинский район;  организация информационного обеспечения через телеэфир в рамках новостных и тематических программ 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pic>
        <p:nvPicPr>
          <p:cNvPr id="8" name="Рисунок 7" descr="\\Server38\53\БЮДЖЕТ 2016\БЮДЖЕТ ДЛЯ ГРАЖДАН\КАРТИНКИ БЮДЖЕТ ДЛЯ ГРАЖДАН\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5095882"/>
            <a:ext cx="3165294" cy="178950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Рисунок 8" descr="\\Server38\53\БЮДЖЕТ 2016\БЮДЖЕТ ДЛЯ ГРАЖДАН\КАРТИНКИ БЮДЖЕТ ДЛЯ ГРАЖДАН\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5085184"/>
            <a:ext cx="3312367" cy="177229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07504" y="836712"/>
            <a:ext cx="3168352" cy="3600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Расходы - 23 048,5 тыс. руб.</a:t>
            </a:r>
          </a:p>
        </p:txBody>
      </p:sp>
    </p:spTree>
    <p:extLst>
      <p:ext uri="{BB962C8B-B14F-4D97-AF65-F5344CB8AC3E}">
        <p14:creationId xmlns="" xmlns:p14="http://schemas.microsoft.com/office/powerpoint/2010/main" val="35341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Муниципальная </a:t>
            </a:r>
            <a:r>
              <a:rPr lang="ru-RU" sz="2400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программа </a:t>
            </a:r>
            <a:r>
              <a:rPr lang="ru-RU" sz="2400" b="1" u="sng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"Доступная среда муниципального образования Туапсинский район"</a:t>
            </a:r>
            <a:r>
              <a:rPr lang="en-US" sz="2400" b="1" u="sng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/>
            </a:r>
            <a:br>
              <a:rPr lang="en-US" sz="2400" b="1" u="sng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</a:br>
            <a:r>
              <a:rPr lang="ru-RU" sz="2400" b="1" u="sng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Расходы - 7 961,1 тыс.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797049"/>
            <a:ext cx="8748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66FF66"/>
                </a:solidFill>
                <a:latin typeface="Palatino Linotype" pitchFamily="18" charset="0"/>
              </a:rPr>
              <a:t>В рамках программы предусмотрены расходы на обустройство пандусов на объектах социальной сферы муниципального образования Туапсинский район.</a:t>
            </a:r>
          </a:p>
        </p:txBody>
      </p:sp>
      <p:pic>
        <p:nvPicPr>
          <p:cNvPr id="5" name="Рисунок 4" descr="\\Server38\53\БЮДЖЕТ 2016\БЮДЖЕТ ДЛЯ ГРАЖДАН\КАРТИНКИ БЮДЖЕТ ДЛЯ ГРАЖДАН\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645024"/>
            <a:ext cx="2736304" cy="250031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Рисунок 5" descr="\\Server38\53\БЮДЖЕТ 2016\БЮДЖЕТ ДЛЯ ГРАЖДАН\КАРТИНКИ БЮДЖЕТ ДЛЯ ГРАЖДАН\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637087"/>
            <a:ext cx="2399110" cy="238420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06998"/>
            <a:ext cx="2736304" cy="199750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184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90000"/>
                  </a:schemeClr>
                </a:solidFill>
              </a:rPr>
              <a:t>НЕПРОГРАММНЫЕ РАСХОДЫ</a:t>
            </a:r>
            <a:r>
              <a:rPr lang="en-US" sz="2000" b="1" dirty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en-US" sz="2000" b="1" dirty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b="1" dirty="0">
                <a:solidFill>
                  <a:schemeClr val="accent6">
                    <a:lumMod val="90000"/>
                  </a:schemeClr>
                </a:solidFill>
              </a:rPr>
              <a:t>Объем средств по непрограммным расходам составляет </a:t>
            </a:r>
            <a:r>
              <a:rPr lang="ru-RU" sz="2000" b="1" dirty="0" smtClean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90000"/>
                  </a:schemeClr>
                </a:solidFill>
              </a:rPr>
              <a:t>279 </a:t>
            </a:r>
            <a:r>
              <a:rPr lang="ru-RU" sz="2000" b="1" dirty="0">
                <a:solidFill>
                  <a:schemeClr val="accent6">
                    <a:lumMod val="90000"/>
                  </a:schemeClr>
                </a:solidFill>
              </a:rPr>
              <a:t>032,2 тыс. рублей: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01457789"/>
              </p:ext>
            </p:extLst>
          </p:nvPr>
        </p:nvGraphicFramePr>
        <p:xfrm>
          <a:off x="107504" y="1052736"/>
          <a:ext cx="8928991" cy="16540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423415"/>
                <a:gridCol w="2223424"/>
                <a:gridCol w="2199897"/>
                <a:gridCol w="2082255"/>
              </a:tblGrid>
              <a:tr h="936104">
                <a:tc>
                  <a:txBody>
                    <a:bodyPr/>
                    <a:lstStyle/>
                    <a:p>
                      <a:pPr algn="ctr" fontAlgn="t"/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обеспечение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деятельности высшего должностного лица муниципального образования Туапсинский район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1 838,5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обеспечение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деятельности Совета муниципального образования Туапсинский район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1 800,0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обеспечение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деятельности администрации муниципального образования Туапсинский район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80 568,8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 обеспечение функций органов местного самоуправления по передаваемым полномочиям поселений (по осуществлению полномочий в соответствии с жилищным законодательством)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635,4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71316501"/>
              </p:ext>
            </p:extLst>
          </p:nvPr>
        </p:nvGraphicFramePr>
        <p:xfrm>
          <a:off x="107504" y="2708920"/>
          <a:ext cx="8928991" cy="12882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423415"/>
                <a:gridCol w="2223424"/>
                <a:gridCol w="2199897"/>
                <a:gridCol w="2082255"/>
              </a:tblGrid>
              <a:tr h="792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6,5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 осуществление  отдельных полномочий Краснодарского края по созданию и организации деятельности комиссий по делам несовершеннолетних и защите их прав -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1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890,5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 осуществление отдельных полномочий Краснодарского края по поддержке сельскохозяйственного производства 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498,7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оплата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расходов по исполнительным листам 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2 379,8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41504773"/>
              </p:ext>
            </p:extLst>
          </p:nvPr>
        </p:nvGraphicFramePr>
        <p:xfrm>
          <a:off x="107504" y="4005064"/>
          <a:ext cx="8928992" cy="12882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423416"/>
                <a:gridCol w="2223424"/>
                <a:gridCol w="2199897"/>
                <a:gridCol w="2082255"/>
              </a:tblGrid>
              <a:tr h="6480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 обеспечение деятельности финансового управления администрации муниципального образования Туапсинский район 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20 604,9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 финансовое обеспечение непредвиденных расходов (резервный фонд администрации муниципального образования Туапсинский район) 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21 965,0 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перечисление дотации поселениям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64 965,8 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    на обеспечение деятельности Контрольно-счетной палаты муниципального образования Туапсинский район 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5 602,2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3340135"/>
              </p:ext>
            </p:extLst>
          </p:nvPr>
        </p:nvGraphicFramePr>
        <p:xfrm>
          <a:off x="107504" y="5301208"/>
          <a:ext cx="8928991" cy="12882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423415"/>
                <a:gridCol w="2223424"/>
                <a:gridCol w="2199897"/>
                <a:gridCol w="2082255"/>
              </a:tblGrid>
              <a:tr h="6480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управления имущественных отношений администрации муниципального образования Туапсинский район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5 711,2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отдела по делам ГО и ЧС администрации муниципального образования Туапсинский район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2 703,3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расходы объема дорожного фонда - </a:t>
                      </a:r>
                      <a:b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174,0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управления капитального строительства администрации муниципального образования Туапсинский район -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3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405,7 тыс. рублей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2421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3823580"/>
              </p:ext>
            </p:extLst>
          </p:nvPr>
        </p:nvGraphicFramePr>
        <p:xfrm>
          <a:off x="0" y="980728"/>
          <a:ext cx="9144000" cy="192837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481771"/>
                <a:gridCol w="2276965"/>
                <a:gridCol w="2252869"/>
                <a:gridCol w="2132395"/>
              </a:tblGrid>
              <a:tr h="9351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управления по работе с молодежью администрации муниципального образования Туапсинский район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2 943,6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управления образования администрации муниципального образования Туапсинский район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4 604,7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отдела культуры администрации муниципального образования Туапсинский район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2 014,1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управления здравоохранения администрации муниципального образования Туапсинский район -         3 748,2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45884042"/>
              </p:ext>
            </p:extLst>
          </p:nvPr>
        </p:nvGraphicFramePr>
        <p:xfrm>
          <a:off x="0" y="2924944"/>
          <a:ext cx="9144000" cy="214173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481771"/>
                <a:gridCol w="2276964"/>
                <a:gridCol w="2252869"/>
                <a:gridCol w="2132396"/>
              </a:tblGrid>
              <a:tr h="20697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отдела по физической культуре и спорту администрации муниципального образования Туапсинский район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3 049,9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управления по опеке и попечительству администрации муниципального образования Туапсинский район, осуществление отдельных полномочий Краснодарского края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6 862,0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деятельности управления по развитию курортов администрации муниципального образования Туапсинский район - 434,5 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расходы на проведение мероприятий по мобилизационной подготовке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107,4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89257795"/>
              </p:ext>
            </p:extLst>
          </p:nvPr>
        </p:nvGraphicFramePr>
        <p:xfrm>
          <a:off x="0" y="5034915"/>
          <a:ext cx="9144000" cy="182308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0"/>
              </a:tblGrid>
              <a:tr h="1751076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7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финансовое обеспечение мероприятий по временному социально-бытовому обустройству лиц, вынужденно покинувших территорию Украины и находящихся в пунктах временного размещения</a:t>
                      </a:r>
                      <a:r>
                        <a:rPr lang="ru-RU" sz="170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; </a:t>
                      </a:r>
                      <a:r>
                        <a:rPr lang="ru-RU" sz="170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на компенсацию расходов, связанных с оказанием в 2015 годах медицинскими организациями гражданам Украины и лицам без гражданства медицинской помощи, а также затрат по проведению указанным лицам профилактических прививок, включенных в календарь профилактических прививок по эпидемическим показаниям - 40 517,5 тыс. рублей</a:t>
                      </a:r>
                      <a:endParaRPr lang="ru-RU" sz="17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81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90000"/>
                  </a:schemeClr>
                </a:solidFill>
              </a:rPr>
              <a:t>НЕПРОГРАММНЫЕ РАСХОДЫ</a:t>
            </a:r>
            <a:r>
              <a:rPr lang="en-US" sz="2000" b="1" dirty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en-US" sz="2000" b="1" dirty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b="1" dirty="0">
                <a:solidFill>
                  <a:schemeClr val="accent6">
                    <a:lumMod val="90000"/>
                  </a:schemeClr>
                </a:solidFill>
              </a:rPr>
              <a:t>Объем средств по непрограммным расходам составляет </a:t>
            </a:r>
            <a:r>
              <a:rPr lang="ru-RU" sz="2000" b="1" dirty="0" smtClean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90000"/>
                  </a:schemeClr>
                </a:solidFill>
              </a:rPr>
              <a:t>279 </a:t>
            </a:r>
            <a:r>
              <a:rPr lang="ru-RU" sz="2000" b="1" dirty="0">
                <a:solidFill>
                  <a:schemeClr val="accent6">
                    <a:lumMod val="90000"/>
                  </a:schemeClr>
                </a:solidFill>
              </a:rPr>
              <a:t>032,2 тыс. рублей:</a:t>
            </a:r>
          </a:p>
        </p:txBody>
      </p:sp>
    </p:spTree>
    <p:extLst>
      <p:ext uri="{BB962C8B-B14F-4D97-AF65-F5344CB8AC3E}">
        <p14:creationId xmlns="" xmlns:p14="http://schemas.microsoft.com/office/powerpoint/2010/main" val="42391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3F4548"/>
              </a:clrFrom>
              <a:clrTo>
                <a:srgbClr val="3F4548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ltGray">
          <a:xfrm>
            <a:off x="0" y="0"/>
            <a:ext cx="9155113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012160" y="5661248"/>
            <a:ext cx="3131840" cy="1196752"/>
          </a:xfrm>
          <a:prstGeom prst="roundRect">
            <a:avLst/>
          </a:prstGeom>
          <a:solidFill>
            <a:schemeClr val="tx1">
              <a:lumMod val="75000"/>
              <a:alpha val="63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ФИНАНСОВОЕ УПРАВЛЕНИЕ АДМИНИСТРАЦИИ МУНИЦИПАЛЬНОГО ОБРАЗОВАНИЯ ТУАПСИНСКИЙ РАЙОН</a:t>
            </a:r>
            <a:r>
              <a:rPr lang="en-US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Наш адрес: 352800, г. Туапсе, ул. Свободы, </a:t>
            </a:r>
            <a:r>
              <a:rPr lang="ru-RU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д.3</a:t>
            </a:r>
            <a:r>
              <a:rPr lang="en-US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Телефон(факс):  </a:t>
            </a:r>
            <a:r>
              <a:rPr lang="ru-RU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(86167) </a:t>
            </a:r>
            <a:r>
              <a:rPr lang="ru-RU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2-57-11</a:t>
            </a:r>
            <a:r>
              <a:rPr lang="en-US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Адрес электронной почты: </a:t>
            </a:r>
            <a:r>
              <a:rPr lang="en-US" sz="1000" b="1" dirty="0" smtClean="0">
                <a:ln w="1905">
                  <a:noFill/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tuaprfin@mail.ru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231975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Литейная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22313</TotalTime>
  <Words>4030</Words>
  <Application>Microsoft Office PowerPoint</Application>
  <PresentationFormat>Экран (4:3)</PresentationFormat>
  <Paragraphs>656</Paragraphs>
  <Slides>42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Литейная</vt:lpstr>
      <vt:lpstr>МУНИЦИПАЛЬНОЕ ОБРАЗОВАНИЕ ТУАПСИНСКИЙ РАЙОН</vt:lpstr>
      <vt:lpstr>Бюджет муниципального образования  Туапсинский район </vt:lpstr>
      <vt:lpstr>БЮДЖЕТ МУНИЦИПАЛЬНОГО ОБРАЗОВАНИЯ  ТУАПСИНСКИЙ РАЙОН</vt:lpstr>
      <vt:lpstr>Порядок составления, рассмотрения и утверждения годового отчета об исполнении бюджета муниципального образования Туапсинский район</vt:lpstr>
      <vt:lpstr>Социально-экономические показатели </vt:lpstr>
      <vt:lpstr>Исполнение основных показателей социально-экономического развития за 2015 год</vt:lpstr>
      <vt:lpstr>Основные мероприятия по мобилизации доходов бюджета в 2015 году</vt:lpstr>
      <vt:lpstr>ОСНОВНЫЕ ХАРАКТЕРИСТИКИ</vt:lpstr>
      <vt:lpstr>Доходы бюджета муниципального образования Туапсинский район  за 2015 год </vt:lpstr>
      <vt:lpstr>Исполнение бюджета МО Туапсинский район по налоговым, неналоговым доходам и прочим безвозмездным поступлениям за 2015 год</vt:lpstr>
      <vt:lpstr> МО Туапсинский район  в рейтинге среди  ГО и МР Краснодарского края по исполнению бюджета по доходам  за 2015 год</vt:lpstr>
      <vt:lpstr>Исполнение собственных доходов бюджета                   МО Туапсинский район в разрезе основных отраслей экономики за 2015 год (уд. вес)</vt:lpstr>
      <vt:lpstr>Исполнение бюджета муниципального образования Туапсинский район  по расходам за 2015 год</vt:lpstr>
      <vt:lpstr>РАСХОДЫ БЮДЖЕТА муниципального образования Туапсинский район в расчете на одного жителя:  17 864 руб.</vt:lpstr>
      <vt:lpstr>РАСХОДЫ БЮДЖЕТА муниципального образования Туапсинский район за 2015 год</vt:lpstr>
      <vt:lpstr>Структура безвозмездных поступлений  в 2015 году</vt:lpstr>
      <vt:lpstr>Исполнение бюджета муниципального образования Туапсинский район  по отраслям социальной сферы  за 2015 год</vt:lpstr>
      <vt:lpstr>МУНИЦИПАЛЬНЫЕ ПРОГРАММЫ</vt:lpstr>
      <vt:lpstr>МУНИЦИПАЛЬНЫЕ ПРОГРАММЫ</vt:lpstr>
      <vt:lpstr>Муниципальная программа "Развитие образования в  МО Туапсинский район“. Расходы - 1 311 811 тыс. руб.</vt:lpstr>
      <vt:lpstr>Слайд 21</vt:lpstr>
      <vt:lpstr>Муниципальная программа  "Туапсинский район - территория комфортного проживания"</vt:lpstr>
      <vt:lpstr>Муниципальная программа  "Управление муниципальным долгом" Расходы - 10 458,4 тыс. руб.</vt:lpstr>
      <vt:lpstr>Муниципальная программа  "Культура Туапсинского района" Расходы - 77 864,2 тыс. руб.</vt:lpstr>
      <vt:lpstr>Муниципальная программа  "Развитие физкультуры и спорта в Туапсинском районе“ Расходы - 103 662,2 тыс. руб.</vt:lpstr>
      <vt:lpstr>Муниципальная программа  "Развитие жилищно-коммунального хозяйства  в МО Туапсинский район " Расходы - 1 574,3 тыс. руб.</vt:lpstr>
      <vt:lpstr> Муниципальная программа  "Функционирование органов местного самоуправления в МО Туапсинский район"</vt:lpstr>
      <vt:lpstr>Муниципальная программа  "Функционирование органов местного самоуправления  в МО Туапсинский район"</vt:lpstr>
      <vt:lpstr>Муниципальная программа  "Молодежь Туапсинского района" Расходы - 7 961,5 тыс. руб.</vt:lpstr>
      <vt:lpstr>Муниципальная ведомственная программа  "Развитие агропромышленного комплекса на территории МО Туапсинский район"</vt:lpstr>
      <vt:lpstr>Муниципальная программа  "По улучшению положения детей в муниципальном образовании Туапсинский район"</vt:lpstr>
      <vt:lpstr>Муниципальная программа  "По улучшению положения детей в муниципальном образовании  Туапсинский район"</vt:lpstr>
      <vt:lpstr>Муниципальная программа  "Развитие здравоохранения муниципального образования Туапсинский район"</vt:lpstr>
      <vt:lpstr>Муниципальная программа  "Гармонизация межнациональных отношений и развития национальных культур в муниципальном образовании Туапсинский район"</vt:lpstr>
      <vt:lpstr>Муниципальная программа  "Защита населения и территории от чрезвычайных ситуаций, обеспечение пожарной безопасности" Расходы - 41 678,7 тыс. руб.</vt:lpstr>
      <vt:lpstr>Муниципальная программа  «Поддержка малого и среднего предпринимательства на территории муниципального образования Туапсинский район»</vt:lpstr>
      <vt:lpstr>Муниципальная программа  "Управление муниципальной собственностью" Расходы - 15 771,0 тыс. руб.</vt:lpstr>
      <vt:lpstr>Муниципальная программа  "Экономическое развитие Туапсинского района"</vt:lpstr>
      <vt:lpstr>Муниципальная программа "Доступная среда муниципального образования Туапсинский район" Расходы - 7 961,1 тыс. руб.</vt:lpstr>
      <vt:lpstr>НЕПРОГРАММНЫЕ РАСХОДЫ Объем средств по непрограммным расходам составляет  279 032,2 тыс. рублей:</vt:lpstr>
      <vt:lpstr>НЕПРОГРАММНЫЕ РАСХОДЫ Объем средств по непрограммным расходам составляет  279 032,2 тыс. рублей: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Бритов Сергей Сергеевич</dc:creator>
  <cp:lastModifiedBy>GuziyNN</cp:lastModifiedBy>
  <cp:revision>219</cp:revision>
  <dcterms:created xsi:type="dcterms:W3CDTF">2016-04-25T11:56:59Z</dcterms:created>
  <dcterms:modified xsi:type="dcterms:W3CDTF">2016-05-20T09:28:06Z</dcterms:modified>
</cp:coreProperties>
</file>